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5" r:id="rId2"/>
    <p:sldId id="325" r:id="rId3"/>
    <p:sldId id="331" r:id="rId4"/>
    <p:sldId id="334" r:id="rId5"/>
    <p:sldId id="335" r:id="rId6"/>
    <p:sldId id="336" r:id="rId7"/>
    <p:sldId id="332" r:id="rId8"/>
    <p:sldId id="338" r:id="rId9"/>
    <p:sldId id="333" r:id="rId10"/>
    <p:sldId id="340" r:id="rId11"/>
    <p:sldId id="304" r:id="rId12"/>
    <p:sldId id="326" r:id="rId13"/>
    <p:sldId id="341" r:id="rId14"/>
    <p:sldId id="343" r:id="rId15"/>
    <p:sldId id="342" r:id="rId16"/>
    <p:sldId id="347" r:id="rId17"/>
    <p:sldId id="307" r:id="rId18"/>
    <p:sldId id="327" r:id="rId19"/>
    <p:sldId id="351" r:id="rId20"/>
    <p:sldId id="356" r:id="rId21"/>
    <p:sldId id="349" r:id="rId22"/>
    <p:sldId id="352" r:id="rId23"/>
  </p:sldIdLst>
  <p:sldSz cx="12192000" cy="6858000"/>
  <p:notesSz cx="6858000" cy="9144000"/>
  <p:defaultTextStyle>
    <a:defPPr>
      <a:defRPr lang="en-A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D912-1551-48F9-8456-B1D9139FB2FA}"/>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AS"/>
          </a:p>
        </p:txBody>
      </p:sp>
      <p:sp>
        <p:nvSpPr>
          <p:cNvPr id="3" name="Subtitle 2">
            <a:extLst>
              <a:ext uri="{FF2B5EF4-FFF2-40B4-BE49-F238E27FC236}">
                <a16:creationId xmlns:a16="http://schemas.microsoft.com/office/drawing/2014/main" id="{260CB3DA-8C1D-4131-B315-6208636FB3D7}"/>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S"/>
          </a:p>
        </p:txBody>
      </p:sp>
      <p:sp>
        <p:nvSpPr>
          <p:cNvPr id="4" name="Date Placeholder 3">
            <a:extLst>
              <a:ext uri="{FF2B5EF4-FFF2-40B4-BE49-F238E27FC236}">
                <a16:creationId xmlns:a16="http://schemas.microsoft.com/office/drawing/2014/main" id="{E88DBE79-F6F5-4C49-B236-F64FE319EBF2}"/>
              </a:ext>
            </a:extLst>
          </p:cNvPr>
          <p:cNvSpPr>
            <a:spLocks noGrp="1"/>
          </p:cNvSpPr>
          <p:nvPr>
            <p:ph type="dt" sz="half" idx="10"/>
          </p:nvPr>
        </p:nvSpPr>
        <p:spPr/>
        <p:txBody>
          <a:bodyPr/>
          <a:lstStyle/>
          <a:p>
            <a:fld id="{72E2DBA7-3E0A-4060-B221-C291657CFC52}" type="datetime1">
              <a:rPr lang="en-US" altLang="zh-TW" smtClean="0">
                <a:solidFill>
                  <a:prstClr val="black">
                    <a:tint val="75000"/>
                  </a:prstClr>
                </a:solidFill>
              </a:rPr>
              <a:t>10/10/2021</a:t>
            </a:fld>
            <a:endParaRPr lang="zh-TW" altLang="en-US">
              <a:solidFill>
                <a:prstClr val="black">
                  <a:tint val="75000"/>
                </a:prstClr>
              </a:solidFill>
            </a:endParaRPr>
          </a:p>
        </p:txBody>
      </p:sp>
      <p:sp>
        <p:nvSpPr>
          <p:cNvPr id="5" name="Footer Placeholder 4">
            <a:extLst>
              <a:ext uri="{FF2B5EF4-FFF2-40B4-BE49-F238E27FC236}">
                <a16:creationId xmlns:a16="http://schemas.microsoft.com/office/drawing/2014/main" id="{E39653D2-1107-416A-A3A3-CE650DF3B2CA}"/>
              </a:ext>
            </a:extLst>
          </p:cNvPr>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a:extLst>
              <a:ext uri="{FF2B5EF4-FFF2-40B4-BE49-F238E27FC236}">
                <a16:creationId xmlns:a16="http://schemas.microsoft.com/office/drawing/2014/main" id="{655554AB-7F57-4004-9AE6-268A98B8DC73}"/>
              </a:ext>
            </a:extLst>
          </p:cNvPr>
          <p:cNvSpPr>
            <a:spLocks noGrp="1"/>
          </p:cNvSpPr>
          <p:nvPr>
            <p:ph type="sldNum" sz="quarter" idx="12"/>
          </p:nvPr>
        </p:nvSpPr>
        <p:spPr/>
        <p:txBody>
          <a:bodyPr/>
          <a:lstStyle/>
          <a:p>
            <a:fld id="{73DA0BB7-265A-403C-9275-D587AB510ED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95647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8CCD-BE5F-4630-A68D-E0880D405849}"/>
              </a:ext>
            </a:extLst>
          </p:cNvPr>
          <p:cNvSpPr>
            <a:spLocks noGrp="1"/>
          </p:cNvSpPr>
          <p:nvPr>
            <p:ph type="title"/>
          </p:nvPr>
        </p:nvSpPr>
        <p:spPr/>
        <p:txBody>
          <a:bodyPr/>
          <a:lstStyle/>
          <a:p>
            <a:r>
              <a:rPr lang="en-US"/>
              <a:t>Click to edit Master title style</a:t>
            </a:r>
            <a:endParaRPr lang="en-AS"/>
          </a:p>
        </p:txBody>
      </p:sp>
      <p:sp>
        <p:nvSpPr>
          <p:cNvPr id="3" name="Vertical Text Placeholder 2">
            <a:extLst>
              <a:ext uri="{FF2B5EF4-FFF2-40B4-BE49-F238E27FC236}">
                <a16:creationId xmlns:a16="http://schemas.microsoft.com/office/drawing/2014/main" id="{3ADD3824-3BA1-4B4D-8EA3-807181E9D7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0A579D3B-F368-4E7E-BD02-5325F1AE4C36}"/>
              </a:ext>
            </a:extLst>
          </p:cNvPr>
          <p:cNvSpPr>
            <a:spLocks noGrp="1"/>
          </p:cNvSpPr>
          <p:nvPr>
            <p:ph type="dt" sz="half" idx="10"/>
          </p:nvPr>
        </p:nvSpPr>
        <p:spPr/>
        <p:txBody>
          <a:bodyPr/>
          <a:lstStyle/>
          <a:p>
            <a:fld id="{65B0EE62-3842-4606-B778-0CB7D5C6E877}" type="datetime1">
              <a:rPr lang="en-US" altLang="zh-TW" smtClean="0">
                <a:solidFill>
                  <a:prstClr val="black">
                    <a:tint val="75000"/>
                  </a:prstClr>
                </a:solidFill>
              </a:rPr>
              <a:t>10/10/2021</a:t>
            </a:fld>
            <a:endParaRPr lang="zh-TW" altLang="en-US">
              <a:solidFill>
                <a:prstClr val="black">
                  <a:tint val="75000"/>
                </a:prstClr>
              </a:solidFill>
            </a:endParaRPr>
          </a:p>
        </p:txBody>
      </p:sp>
      <p:sp>
        <p:nvSpPr>
          <p:cNvPr id="5" name="Footer Placeholder 4">
            <a:extLst>
              <a:ext uri="{FF2B5EF4-FFF2-40B4-BE49-F238E27FC236}">
                <a16:creationId xmlns:a16="http://schemas.microsoft.com/office/drawing/2014/main" id="{678587AD-671C-4E38-A586-B53A48BECDD9}"/>
              </a:ext>
            </a:extLst>
          </p:cNvPr>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a:extLst>
              <a:ext uri="{FF2B5EF4-FFF2-40B4-BE49-F238E27FC236}">
                <a16:creationId xmlns:a16="http://schemas.microsoft.com/office/drawing/2014/main" id="{33100CAF-CA14-4CD2-932F-F2D96847B268}"/>
              </a:ext>
            </a:extLst>
          </p:cNvPr>
          <p:cNvSpPr>
            <a:spLocks noGrp="1"/>
          </p:cNvSpPr>
          <p:nvPr>
            <p:ph type="sldNum" sz="quarter" idx="12"/>
          </p:nvPr>
        </p:nvSpPr>
        <p:spPr/>
        <p:txBody>
          <a:bodyPr/>
          <a:lstStyle/>
          <a:p>
            <a:fld id="{73DA0BB7-265A-403C-9275-D587AB510ED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54430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95013-C09F-4912-B67D-03B2BE665AA8}"/>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AS"/>
          </a:p>
        </p:txBody>
      </p:sp>
      <p:sp>
        <p:nvSpPr>
          <p:cNvPr id="3" name="Vertical Text Placeholder 2">
            <a:extLst>
              <a:ext uri="{FF2B5EF4-FFF2-40B4-BE49-F238E27FC236}">
                <a16:creationId xmlns:a16="http://schemas.microsoft.com/office/drawing/2014/main" id="{35932761-EE4C-4548-84D4-A4BF851FA63E}"/>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7C87F1F2-00DF-4E64-82E2-F7ABAD7AAD88}"/>
              </a:ext>
            </a:extLst>
          </p:cNvPr>
          <p:cNvSpPr>
            <a:spLocks noGrp="1"/>
          </p:cNvSpPr>
          <p:nvPr>
            <p:ph type="dt" sz="half" idx="10"/>
          </p:nvPr>
        </p:nvSpPr>
        <p:spPr/>
        <p:txBody>
          <a:bodyPr/>
          <a:lstStyle/>
          <a:p>
            <a:fld id="{F3C3572D-2392-485F-B371-B253C9342187}" type="datetime1">
              <a:rPr lang="en-US" altLang="zh-TW" smtClean="0">
                <a:solidFill>
                  <a:prstClr val="black">
                    <a:tint val="75000"/>
                  </a:prstClr>
                </a:solidFill>
              </a:rPr>
              <a:t>10/10/2021</a:t>
            </a:fld>
            <a:endParaRPr lang="zh-TW" altLang="en-US">
              <a:solidFill>
                <a:prstClr val="black">
                  <a:tint val="75000"/>
                </a:prstClr>
              </a:solidFill>
            </a:endParaRPr>
          </a:p>
        </p:txBody>
      </p:sp>
      <p:sp>
        <p:nvSpPr>
          <p:cNvPr id="5" name="Footer Placeholder 4">
            <a:extLst>
              <a:ext uri="{FF2B5EF4-FFF2-40B4-BE49-F238E27FC236}">
                <a16:creationId xmlns:a16="http://schemas.microsoft.com/office/drawing/2014/main" id="{C8B5A589-53E3-4F48-B5BB-F0964201C26A}"/>
              </a:ext>
            </a:extLst>
          </p:cNvPr>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a:extLst>
              <a:ext uri="{FF2B5EF4-FFF2-40B4-BE49-F238E27FC236}">
                <a16:creationId xmlns:a16="http://schemas.microsoft.com/office/drawing/2014/main" id="{909097A3-08DE-4890-8BB7-926E0C6CD147}"/>
              </a:ext>
            </a:extLst>
          </p:cNvPr>
          <p:cNvSpPr>
            <a:spLocks noGrp="1"/>
          </p:cNvSpPr>
          <p:nvPr>
            <p:ph type="sldNum" sz="quarter" idx="12"/>
          </p:nvPr>
        </p:nvSpPr>
        <p:spPr/>
        <p:txBody>
          <a:bodyPr/>
          <a:lstStyle/>
          <a:p>
            <a:fld id="{73DA0BB7-265A-403C-9275-D587AB510ED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89195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2CA9-379B-41C5-A811-C4AD753D404C}"/>
              </a:ext>
            </a:extLst>
          </p:cNvPr>
          <p:cNvSpPr>
            <a:spLocks noGrp="1"/>
          </p:cNvSpPr>
          <p:nvPr>
            <p:ph type="title"/>
          </p:nvPr>
        </p:nvSpPr>
        <p:spPr/>
        <p:txBody>
          <a:bodyPr/>
          <a:lstStyle/>
          <a:p>
            <a:r>
              <a:rPr lang="en-US"/>
              <a:t>Click to edit Master title style</a:t>
            </a:r>
            <a:endParaRPr lang="en-AS"/>
          </a:p>
        </p:txBody>
      </p:sp>
      <p:sp>
        <p:nvSpPr>
          <p:cNvPr id="3" name="Content Placeholder 2">
            <a:extLst>
              <a:ext uri="{FF2B5EF4-FFF2-40B4-BE49-F238E27FC236}">
                <a16:creationId xmlns:a16="http://schemas.microsoft.com/office/drawing/2014/main" id="{1D3F4CD0-C2A7-4910-AF75-956B08C3C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37655A25-529B-4D90-AB20-3DD523B46C97}"/>
              </a:ext>
            </a:extLst>
          </p:cNvPr>
          <p:cNvSpPr>
            <a:spLocks noGrp="1"/>
          </p:cNvSpPr>
          <p:nvPr>
            <p:ph type="dt" sz="half" idx="10"/>
          </p:nvPr>
        </p:nvSpPr>
        <p:spPr/>
        <p:txBody>
          <a:bodyPr/>
          <a:lstStyle/>
          <a:p>
            <a:fld id="{C34FB41F-6774-49DE-B933-345E059DF637}" type="datetime1">
              <a:rPr lang="en-US" altLang="zh-TW" smtClean="0">
                <a:solidFill>
                  <a:prstClr val="black">
                    <a:tint val="75000"/>
                  </a:prstClr>
                </a:solidFill>
              </a:rPr>
              <a:t>10/10/2021</a:t>
            </a:fld>
            <a:endParaRPr lang="zh-TW" altLang="en-US">
              <a:solidFill>
                <a:prstClr val="black">
                  <a:tint val="75000"/>
                </a:prstClr>
              </a:solidFill>
            </a:endParaRPr>
          </a:p>
        </p:txBody>
      </p:sp>
      <p:sp>
        <p:nvSpPr>
          <p:cNvPr id="5" name="Footer Placeholder 4">
            <a:extLst>
              <a:ext uri="{FF2B5EF4-FFF2-40B4-BE49-F238E27FC236}">
                <a16:creationId xmlns:a16="http://schemas.microsoft.com/office/drawing/2014/main" id="{37C03564-C4D2-4E1C-9D7A-CB8243711971}"/>
              </a:ext>
            </a:extLst>
          </p:cNvPr>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a:extLst>
              <a:ext uri="{FF2B5EF4-FFF2-40B4-BE49-F238E27FC236}">
                <a16:creationId xmlns:a16="http://schemas.microsoft.com/office/drawing/2014/main" id="{5ACC21F8-C569-483C-8AE6-DC4D67EABE0D}"/>
              </a:ext>
            </a:extLst>
          </p:cNvPr>
          <p:cNvSpPr>
            <a:spLocks noGrp="1"/>
          </p:cNvSpPr>
          <p:nvPr>
            <p:ph type="sldNum" sz="quarter" idx="12"/>
          </p:nvPr>
        </p:nvSpPr>
        <p:spPr/>
        <p:txBody>
          <a:bodyPr/>
          <a:lstStyle/>
          <a:p>
            <a:fld id="{73DA0BB7-265A-403C-9275-D587AB510ED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58045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F1EC-AD5F-4469-B811-A657C61C0B66}"/>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AS"/>
          </a:p>
        </p:txBody>
      </p:sp>
      <p:sp>
        <p:nvSpPr>
          <p:cNvPr id="3" name="Text Placeholder 2">
            <a:extLst>
              <a:ext uri="{FF2B5EF4-FFF2-40B4-BE49-F238E27FC236}">
                <a16:creationId xmlns:a16="http://schemas.microsoft.com/office/drawing/2014/main" id="{2EADB3E5-8772-4565-BA3F-7EABF878D96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2FC76E-228B-4E63-9909-3E9A2B8C3133}"/>
              </a:ext>
            </a:extLst>
          </p:cNvPr>
          <p:cNvSpPr>
            <a:spLocks noGrp="1"/>
          </p:cNvSpPr>
          <p:nvPr>
            <p:ph type="dt" sz="half" idx="10"/>
          </p:nvPr>
        </p:nvSpPr>
        <p:spPr/>
        <p:txBody>
          <a:bodyPr/>
          <a:lstStyle/>
          <a:p>
            <a:fld id="{AA2D4802-0F0D-46C6-8737-5F3F89F61429}" type="datetime1">
              <a:rPr lang="en-US" altLang="zh-TW" smtClean="0">
                <a:solidFill>
                  <a:prstClr val="black">
                    <a:tint val="75000"/>
                  </a:prstClr>
                </a:solidFill>
              </a:rPr>
              <a:t>10/10/2021</a:t>
            </a:fld>
            <a:endParaRPr lang="zh-TW" altLang="en-US">
              <a:solidFill>
                <a:prstClr val="black">
                  <a:tint val="75000"/>
                </a:prstClr>
              </a:solidFill>
            </a:endParaRPr>
          </a:p>
        </p:txBody>
      </p:sp>
      <p:sp>
        <p:nvSpPr>
          <p:cNvPr id="5" name="Footer Placeholder 4">
            <a:extLst>
              <a:ext uri="{FF2B5EF4-FFF2-40B4-BE49-F238E27FC236}">
                <a16:creationId xmlns:a16="http://schemas.microsoft.com/office/drawing/2014/main" id="{FCBC5AB3-7B67-47D3-B839-C73F1AE4AE7F}"/>
              </a:ext>
            </a:extLst>
          </p:cNvPr>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a:extLst>
              <a:ext uri="{FF2B5EF4-FFF2-40B4-BE49-F238E27FC236}">
                <a16:creationId xmlns:a16="http://schemas.microsoft.com/office/drawing/2014/main" id="{8CBBABFB-D638-4FD2-AD8D-2F95DA4D8937}"/>
              </a:ext>
            </a:extLst>
          </p:cNvPr>
          <p:cNvSpPr>
            <a:spLocks noGrp="1"/>
          </p:cNvSpPr>
          <p:nvPr>
            <p:ph type="sldNum" sz="quarter" idx="12"/>
          </p:nvPr>
        </p:nvSpPr>
        <p:spPr/>
        <p:txBody>
          <a:bodyPr/>
          <a:lstStyle/>
          <a:p>
            <a:fld id="{73DA0BB7-265A-403C-9275-D587AB510ED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92138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E9D-3441-43C5-9F3F-6F92578BAA64}"/>
              </a:ext>
            </a:extLst>
          </p:cNvPr>
          <p:cNvSpPr>
            <a:spLocks noGrp="1"/>
          </p:cNvSpPr>
          <p:nvPr>
            <p:ph type="title"/>
          </p:nvPr>
        </p:nvSpPr>
        <p:spPr/>
        <p:txBody>
          <a:bodyPr/>
          <a:lstStyle/>
          <a:p>
            <a:r>
              <a:rPr lang="en-US"/>
              <a:t>Click to edit Master title style</a:t>
            </a:r>
            <a:endParaRPr lang="en-AS"/>
          </a:p>
        </p:txBody>
      </p:sp>
      <p:sp>
        <p:nvSpPr>
          <p:cNvPr id="3" name="Content Placeholder 2">
            <a:extLst>
              <a:ext uri="{FF2B5EF4-FFF2-40B4-BE49-F238E27FC236}">
                <a16:creationId xmlns:a16="http://schemas.microsoft.com/office/drawing/2014/main" id="{9B210040-EEC0-488D-AEA9-D230ABF22A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Content Placeholder 3">
            <a:extLst>
              <a:ext uri="{FF2B5EF4-FFF2-40B4-BE49-F238E27FC236}">
                <a16:creationId xmlns:a16="http://schemas.microsoft.com/office/drawing/2014/main" id="{0C9A8652-7255-45DD-8BDF-BAB88859A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5" name="Date Placeholder 4">
            <a:extLst>
              <a:ext uri="{FF2B5EF4-FFF2-40B4-BE49-F238E27FC236}">
                <a16:creationId xmlns:a16="http://schemas.microsoft.com/office/drawing/2014/main" id="{257F88D4-AEA1-4B9D-9765-86EF9A400149}"/>
              </a:ext>
            </a:extLst>
          </p:cNvPr>
          <p:cNvSpPr>
            <a:spLocks noGrp="1"/>
          </p:cNvSpPr>
          <p:nvPr>
            <p:ph type="dt" sz="half" idx="10"/>
          </p:nvPr>
        </p:nvSpPr>
        <p:spPr/>
        <p:txBody>
          <a:bodyPr/>
          <a:lstStyle/>
          <a:p>
            <a:fld id="{5292D0B2-59EF-4219-A6E8-895BA514E5FC}" type="datetime1">
              <a:rPr lang="en-US" altLang="zh-TW" smtClean="0">
                <a:solidFill>
                  <a:prstClr val="black">
                    <a:tint val="75000"/>
                  </a:prstClr>
                </a:solidFill>
              </a:rPr>
              <a:t>10/10/2021</a:t>
            </a:fld>
            <a:endParaRPr lang="zh-TW" altLang="en-US">
              <a:solidFill>
                <a:prstClr val="black">
                  <a:tint val="75000"/>
                </a:prstClr>
              </a:solidFill>
            </a:endParaRPr>
          </a:p>
        </p:txBody>
      </p:sp>
      <p:sp>
        <p:nvSpPr>
          <p:cNvPr id="6" name="Footer Placeholder 5">
            <a:extLst>
              <a:ext uri="{FF2B5EF4-FFF2-40B4-BE49-F238E27FC236}">
                <a16:creationId xmlns:a16="http://schemas.microsoft.com/office/drawing/2014/main" id="{6DF727D1-233C-4A3D-8588-5FDCE5C98DEE}"/>
              </a:ext>
            </a:extLst>
          </p:cNvPr>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a:extLst>
              <a:ext uri="{FF2B5EF4-FFF2-40B4-BE49-F238E27FC236}">
                <a16:creationId xmlns:a16="http://schemas.microsoft.com/office/drawing/2014/main" id="{3F01CAA1-1886-460A-84DD-DF8213CAD5FD}"/>
              </a:ext>
            </a:extLst>
          </p:cNvPr>
          <p:cNvSpPr>
            <a:spLocks noGrp="1"/>
          </p:cNvSpPr>
          <p:nvPr>
            <p:ph type="sldNum" sz="quarter" idx="12"/>
          </p:nvPr>
        </p:nvSpPr>
        <p:spPr/>
        <p:txBody>
          <a:bodyPr/>
          <a:lstStyle/>
          <a:p>
            <a:fld id="{73DA0BB7-265A-403C-9275-D587AB510ED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23583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88AC-720E-4CDC-916A-0CEBBC960142}"/>
              </a:ext>
            </a:extLst>
          </p:cNvPr>
          <p:cNvSpPr>
            <a:spLocks noGrp="1"/>
          </p:cNvSpPr>
          <p:nvPr>
            <p:ph type="title"/>
          </p:nvPr>
        </p:nvSpPr>
        <p:spPr>
          <a:xfrm>
            <a:off x="839788" y="365127"/>
            <a:ext cx="10515600" cy="1325563"/>
          </a:xfrm>
        </p:spPr>
        <p:txBody>
          <a:bodyPr/>
          <a:lstStyle/>
          <a:p>
            <a:r>
              <a:rPr lang="en-US"/>
              <a:t>Click to edit Master title style</a:t>
            </a:r>
            <a:endParaRPr lang="en-AS"/>
          </a:p>
        </p:txBody>
      </p:sp>
      <p:sp>
        <p:nvSpPr>
          <p:cNvPr id="3" name="Text Placeholder 2">
            <a:extLst>
              <a:ext uri="{FF2B5EF4-FFF2-40B4-BE49-F238E27FC236}">
                <a16:creationId xmlns:a16="http://schemas.microsoft.com/office/drawing/2014/main" id="{44C09021-14D3-482F-8410-C1A69033B14B}"/>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D594868-EF70-4CBB-B1F3-2BFF5EE6765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5" name="Text Placeholder 4">
            <a:extLst>
              <a:ext uri="{FF2B5EF4-FFF2-40B4-BE49-F238E27FC236}">
                <a16:creationId xmlns:a16="http://schemas.microsoft.com/office/drawing/2014/main" id="{D73C1BBB-B208-4924-8C58-4BF6DB4E0EA8}"/>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0880C-04BE-41DF-86F8-092CEF61DE51}"/>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7" name="Date Placeholder 6">
            <a:extLst>
              <a:ext uri="{FF2B5EF4-FFF2-40B4-BE49-F238E27FC236}">
                <a16:creationId xmlns:a16="http://schemas.microsoft.com/office/drawing/2014/main" id="{E8783403-3776-4BA3-9877-2C361FF6A716}"/>
              </a:ext>
            </a:extLst>
          </p:cNvPr>
          <p:cNvSpPr>
            <a:spLocks noGrp="1"/>
          </p:cNvSpPr>
          <p:nvPr>
            <p:ph type="dt" sz="half" idx="10"/>
          </p:nvPr>
        </p:nvSpPr>
        <p:spPr/>
        <p:txBody>
          <a:bodyPr/>
          <a:lstStyle/>
          <a:p>
            <a:fld id="{5E3F1E0A-2DFD-451A-B19A-F70CDC73E947}" type="datetime1">
              <a:rPr lang="en-US" altLang="zh-TW" smtClean="0">
                <a:solidFill>
                  <a:prstClr val="black">
                    <a:tint val="75000"/>
                  </a:prstClr>
                </a:solidFill>
              </a:rPr>
              <a:t>10/10/2021</a:t>
            </a:fld>
            <a:endParaRPr lang="zh-TW" altLang="en-US">
              <a:solidFill>
                <a:prstClr val="black">
                  <a:tint val="75000"/>
                </a:prstClr>
              </a:solidFill>
            </a:endParaRPr>
          </a:p>
        </p:txBody>
      </p:sp>
      <p:sp>
        <p:nvSpPr>
          <p:cNvPr id="8" name="Footer Placeholder 7">
            <a:extLst>
              <a:ext uri="{FF2B5EF4-FFF2-40B4-BE49-F238E27FC236}">
                <a16:creationId xmlns:a16="http://schemas.microsoft.com/office/drawing/2014/main" id="{FB7AB882-5046-4033-8DFC-DA19C8869FB7}"/>
              </a:ext>
            </a:extLst>
          </p:cNvPr>
          <p:cNvSpPr>
            <a:spLocks noGrp="1"/>
          </p:cNvSpPr>
          <p:nvPr>
            <p:ph type="ftr" sz="quarter" idx="11"/>
          </p:nvPr>
        </p:nvSpPr>
        <p:spPr/>
        <p:txBody>
          <a:bodyPr/>
          <a:lstStyle/>
          <a:p>
            <a:endParaRPr lang="zh-TW" altLang="en-US">
              <a:solidFill>
                <a:prstClr val="black">
                  <a:tint val="75000"/>
                </a:prstClr>
              </a:solidFill>
            </a:endParaRPr>
          </a:p>
        </p:txBody>
      </p:sp>
      <p:sp>
        <p:nvSpPr>
          <p:cNvPr id="9" name="Slide Number Placeholder 8">
            <a:extLst>
              <a:ext uri="{FF2B5EF4-FFF2-40B4-BE49-F238E27FC236}">
                <a16:creationId xmlns:a16="http://schemas.microsoft.com/office/drawing/2014/main" id="{2E8FA71F-3AE2-49F2-B983-0DAF00175DED}"/>
              </a:ext>
            </a:extLst>
          </p:cNvPr>
          <p:cNvSpPr>
            <a:spLocks noGrp="1"/>
          </p:cNvSpPr>
          <p:nvPr>
            <p:ph type="sldNum" sz="quarter" idx="12"/>
          </p:nvPr>
        </p:nvSpPr>
        <p:spPr/>
        <p:txBody>
          <a:bodyPr/>
          <a:lstStyle/>
          <a:p>
            <a:fld id="{73DA0BB7-265A-403C-9275-D587AB510ED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68864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0A55-DBA7-4259-9C98-1CA51575B665}"/>
              </a:ext>
            </a:extLst>
          </p:cNvPr>
          <p:cNvSpPr>
            <a:spLocks noGrp="1"/>
          </p:cNvSpPr>
          <p:nvPr>
            <p:ph type="title"/>
          </p:nvPr>
        </p:nvSpPr>
        <p:spPr/>
        <p:txBody>
          <a:bodyPr/>
          <a:lstStyle/>
          <a:p>
            <a:r>
              <a:rPr lang="en-US"/>
              <a:t>Click to edit Master title style</a:t>
            </a:r>
            <a:endParaRPr lang="en-AS"/>
          </a:p>
        </p:txBody>
      </p:sp>
      <p:sp>
        <p:nvSpPr>
          <p:cNvPr id="3" name="Date Placeholder 2">
            <a:extLst>
              <a:ext uri="{FF2B5EF4-FFF2-40B4-BE49-F238E27FC236}">
                <a16:creationId xmlns:a16="http://schemas.microsoft.com/office/drawing/2014/main" id="{21A0EB20-09AF-4C53-A649-BAFE419173B0}"/>
              </a:ext>
            </a:extLst>
          </p:cNvPr>
          <p:cNvSpPr>
            <a:spLocks noGrp="1"/>
          </p:cNvSpPr>
          <p:nvPr>
            <p:ph type="dt" sz="half" idx="10"/>
          </p:nvPr>
        </p:nvSpPr>
        <p:spPr/>
        <p:txBody>
          <a:bodyPr/>
          <a:lstStyle/>
          <a:p>
            <a:fld id="{C0C222AB-85CB-4675-AB13-835013BA8ADA}" type="datetime1">
              <a:rPr lang="en-US" altLang="zh-TW" smtClean="0">
                <a:solidFill>
                  <a:prstClr val="black">
                    <a:tint val="75000"/>
                  </a:prstClr>
                </a:solidFill>
              </a:rPr>
              <a:t>10/10/2021</a:t>
            </a:fld>
            <a:endParaRPr lang="zh-TW" altLang="en-US">
              <a:solidFill>
                <a:prstClr val="black">
                  <a:tint val="75000"/>
                </a:prstClr>
              </a:solidFill>
            </a:endParaRPr>
          </a:p>
        </p:txBody>
      </p:sp>
      <p:sp>
        <p:nvSpPr>
          <p:cNvPr id="4" name="Footer Placeholder 3">
            <a:extLst>
              <a:ext uri="{FF2B5EF4-FFF2-40B4-BE49-F238E27FC236}">
                <a16:creationId xmlns:a16="http://schemas.microsoft.com/office/drawing/2014/main" id="{480D3DB9-E948-4606-A395-B1464D43206D}"/>
              </a:ext>
            </a:extLst>
          </p:cNvPr>
          <p:cNvSpPr>
            <a:spLocks noGrp="1"/>
          </p:cNvSpPr>
          <p:nvPr>
            <p:ph type="ftr" sz="quarter" idx="11"/>
          </p:nvPr>
        </p:nvSpPr>
        <p:spPr/>
        <p:txBody>
          <a:bodyPr/>
          <a:lstStyle/>
          <a:p>
            <a:endParaRPr lang="zh-TW" altLang="en-US">
              <a:solidFill>
                <a:prstClr val="black">
                  <a:tint val="75000"/>
                </a:prstClr>
              </a:solidFill>
            </a:endParaRPr>
          </a:p>
        </p:txBody>
      </p:sp>
      <p:sp>
        <p:nvSpPr>
          <p:cNvPr id="5" name="Slide Number Placeholder 4">
            <a:extLst>
              <a:ext uri="{FF2B5EF4-FFF2-40B4-BE49-F238E27FC236}">
                <a16:creationId xmlns:a16="http://schemas.microsoft.com/office/drawing/2014/main" id="{C3370D55-09BA-4643-9788-170FDE95A221}"/>
              </a:ext>
            </a:extLst>
          </p:cNvPr>
          <p:cNvSpPr>
            <a:spLocks noGrp="1"/>
          </p:cNvSpPr>
          <p:nvPr>
            <p:ph type="sldNum" sz="quarter" idx="12"/>
          </p:nvPr>
        </p:nvSpPr>
        <p:spPr/>
        <p:txBody>
          <a:bodyPr/>
          <a:lstStyle/>
          <a:p>
            <a:fld id="{73DA0BB7-265A-403C-9275-D587AB510ED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82532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1A89DA-B635-4EB4-80BA-0514A823097C}"/>
              </a:ext>
            </a:extLst>
          </p:cNvPr>
          <p:cNvSpPr>
            <a:spLocks noGrp="1"/>
          </p:cNvSpPr>
          <p:nvPr>
            <p:ph type="dt" sz="half" idx="10"/>
          </p:nvPr>
        </p:nvSpPr>
        <p:spPr/>
        <p:txBody>
          <a:bodyPr/>
          <a:lstStyle/>
          <a:p>
            <a:fld id="{E24988DF-9E1B-46C7-A16E-C3BC81657233}" type="datetime1">
              <a:rPr lang="en-US" altLang="zh-TW" smtClean="0">
                <a:solidFill>
                  <a:prstClr val="black">
                    <a:tint val="75000"/>
                  </a:prstClr>
                </a:solidFill>
              </a:rPr>
              <a:t>10/10/2021</a:t>
            </a:fld>
            <a:endParaRPr lang="zh-TW" altLang="en-US">
              <a:solidFill>
                <a:prstClr val="black">
                  <a:tint val="75000"/>
                </a:prstClr>
              </a:solidFill>
            </a:endParaRPr>
          </a:p>
        </p:txBody>
      </p:sp>
      <p:sp>
        <p:nvSpPr>
          <p:cNvPr id="3" name="Footer Placeholder 2">
            <a:extLst>
              <a:ext uri="{FF2B5EF4-FFF2-40B4-BE49-F238E27FC236}">
                <a16:creationId xmlns:a16="http://schemas.microsoft.com/office/drawing/2014/main" id="{AE23F30D-7711-4623-98A6-12ED453E3263}"/>
              </a:ext>
            </a:extLst>
          </p:cNvPr>
          <p:cNvSpPr>
            <a:spLocks noGrp="1"/>
          </p:cNvSpPr>
          <p:nvPr>
            <p:ph type="ftr" sz="quarter" idx="11"/>
          </p:nvPr>
        </p:nvSpPr>
        <p:spPr/>
        <p:txBody>
          <a:bodyPr/>
          <a:lstStyle/>
          <a:p>
            <a:endParaRPr lang="zh-TW" altLang="en-US">
              <a:solidFill>
                <a:prstClr val="black">
                  <a:tint val="75000"/>
                </a:prstClr>
              </a:solidFill>
            </a:endParaRPr>
          </a:p>
        </p:txBody>
      </p:sp>
      <p:sp>
        <p:nvSpPr>
          <p:cNvPr id="4" name="Slide Number Placeholder 3">
            <a:extLst>
              <a:ext uri="{FF2B5EF4-FFF2-40B4-BE49-F238E27FC236}">
                <a16:creationId xmlns:a16="http://schemas.microsoft.com/office/drawing/2014/main" id="{C40B12C9-3784-4578-8399-A2668CB3F3AA}"/>
              </a:ext>
            </a:extLst>
          </p:cNvPr>
          <p:cNvSpPr>
            <a:spLocks noGrp="1"/>
          </p:cNvSpPr>
          <p:nvPr>
            <p:ph type="sldNum" sz="quarter" idx="12"/>
          </p:nvPr>
        </p:nvSpPr>
        <p:spPr/>
        <p:txBody>
          <a:bodyPr/>
          <a:lstStyle/>
          <a:p>
            <a:fld id="{73DA0BB7-265A-403C-9275-D587AB510ED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09383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6EF8-96BB-4383-B650-82E23AD0AF27}"/>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AS"/>
          </a:p>
        </p:txBody>
      </p:sp>
      <p:sp>
        <p:nvSpPr>
          <p:cNvPr id="3" name="Content Placeholder 2">
            <a:extLst>
              <a:ext uri="{FF2B5EF4-FFF2-40B4-BE49-F238E27FC236}">
                <a16:creationId xmlns:a16="http://schemas.microsoft.com/office/drawing/2014/main" id="{31A9335D-60DF-4304-B0FD-DC1040B1A49B}"/>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Text Placeholder 3">
            <a:extLst>
              <a:ext uri="{FF2B5EF4-FFF2-40B4-BE49-F238E27FC236}">
                <a16:creationId xmlns:a16="http://schemas.microsoft.com/office/drawing/2014/main" id="{4A794C61-F39B-4FCF-9881-97073CB68A8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4DBF174-4F0E-44BA-A355-AFA3380F74FE}"/>
              </a:ext>
            </a:extLst>
          </p:cNvPr>
          <p:cNvSpPr>
            <a:spLocks noGrp="1"/>
          </p:cNvSpPr>
          <p:nvPr>
            <p:ph type="dt" sz="half" idx="10"/>
          </p:nvPr>
        </p:nvSpPr>
        <p:spPr/>
        <p:txBody>
          <a:bodyPr/>
          <a:lstStyle/>
          <a:p>
            <a:fld id="{16950ED4-27DC-4E28-B534-B654AAF59CD4}" type="datetime1">
              <a:rPr lang="en-US" altLang="zh-TW" smtClean="0">
                <a:solidFill>
                  <a:prstClr val="black">
                    <a:tint val="75000"/>
                  </a:prstClr>
                </a:solidFill>
              </a:rPr>
              <a:t>10/10/2021</a:t>
            </a:fld>
            <a:endParaRPr lang="zh-TW" altLang="en-US">
              <a:solidFill>
                <a:prstClr val="black">
                  <a:tint val="75000"/>
                </a:prstClr>
              </a:solidFill>
            </a:endParaRPr>
          </a:p>
        </p:txBody>
      </p:sp>
      <p:sp>
        <p:nvSpPr>
          <p:cNvPr id="6" name="Footer Placeholder 5">
            <a:extLst>
              <a:ext uri="{FF2B5EF4-FFF2-40B4-BE49-F238E27FC236}">
                <a16:creationId xmlns:a16="http://schemas.microsoft.com/office/drawing/2014/main" id="{BAAF1538-40B4-4901-AC8E-EE392CDB2DF2}"/>
              </a:ext>
            </a:extLst>
          </p:cNvPr>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a:extLst>
              <a:ext uri="{FF2B5EF4-FFF2-40B4-BE49-F238E27FC236}">
                <a16:creationId xmlns:a16="http://schemas.microsoft.com/office/drawing/2014/main" id="{3719D673-E3FC-4B14-A85E-07B7AA7D352C}"/>
              </a:ext>
            </a:extLst>
          </p:cNvPr>
          <p:cNvSpPr>
            <a:spLocks noGrp="1"/>
          </p:cNvSpPr>
          <p:nvPr>
            <p:ph type="sldNum" sz="quarter" idx="12"/>
          </p:nvPr>
        </p:nvSpPr>
        <p:spPr/>
        <p:txBody>
          <a:bodyPr/>
          <a:lstStyle/>
          <a:p>
            <a:fld id="{73DA0BB7-265A-403C-9275-D587AB510ED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09982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872A-A319-49DC-9EBC-7262820250E8}"/>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AS"/>
          </a:p>
        </p:txBody>
      </p:sp>
      <p:sp>
        <p:nvSpPr>
          <p:cNvPr id="3" name="Picture Placeholder 2">
            <a:extLst>
              <a:ext uri="{FF2B5EF4-FFF2-40B4-BE49-F238E27FC236}">
                <a16:creationId xmlns:a16="http://schemas.microsoft.com/office/drawing/2014/main" id="{C60F1E04-03AB-4083-B053-C03A74D4A5D3}"/>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S"/>
          </a:p>
        </p:txBody>
      </p:sp>
      <p:sp>
        <p:nvSpPr>
          <p:cNvPr id="4" name="Text Placeholder 3">
            <a:extLst>
              <a:ext uri="{FF2B5EF4-FFF2-40B4-BE49-F238E27FC236}">
                <a16:creationId xmlns:a16="http://schemas.microsoft.com/office/drawing/2014/main" id="{C22A37F2-EC2A-4791-8D23-32D2CB2D302B}"/>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C2E787D-7954-4807-ADA9-E4BF49A1053F}"/>
              </a:ext>
            </a:extLst>
          </p:cNvPr>
          <p:cNvSpPr>
            <a:spLocks noGrp="1"/>
          </p:cNvSpPr>
          <p:nvPr>
            <p:ph type="dt" sz="half" idx="10"/>
          </p:nvPr>
        </p:nvSpPr>
        <p:spPr/>
        <p:txBody>
          <a:bodyPr/>
          <a:lstStyle/>
          <a:p>
            <a:fld id="{81FCD316-6C73-48C7-987F-8CA7252CCDF4}" type="datetime1">
              <a:rPr lang="en-US" altLang="zh-TW" smtClean="0">
                <a:solidFill>
                  <a:prstClr val="black">
                    <a:tint val="75000"/>
                  </a:prstClr>
                </a:solidFill>
              </a:rPr>
              <a:t>10/10/2021</a:t>
            </a:fld>
            <a:endParaRPr lang="zh-TW" altLang="en-US">
              <a:solidFill>
                <a:prstClr val="black">
                  <a:tint val="75000"/>
                </a:prstClr>
              </a:solidFill>
            </a:endParaRPr>
          </a:p>
        </p:txBody>
      </p:sp>
      <p:sp>
        <p:nvSpPr>
          <p:cNvPr id="6" name="Footer Placeholder 5">
            <a:extLst>
              <a:ext uri="{FF2B5EF4-FFF2-40B4-BE49-F238E27FC236}">
                <a16:creationId xmlns:a16="http://schemas.microsoft.com/office/drawing/2014/main" id="{61BB0ACF-7569-4E63-B51B-79E945FAB0AE}"/>
              </a:ext>
            </a:extLst>
          </p:cNvPr>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a:extLst>
              <a:ext uri="{FF2B5EF4-FFF2-40B4-BE49-F238E27FC236}">
                <a16:creationId xmlns:a16="http://schemas.microsoft.com/office/drawing/2014/main" id="{40A28C90-85C3-461C-A255-248B386CD4A6}"/>
              </a:ext>
            </a:extLst>
          </p:cNvPr>
          <p:cNvSpPr>
            <a:spLocks noGrp="1"/>
          </p:cNvSpPr>
          <p:nvPr>
            <p:ph type="sldNum" sz="quarter" idx="12"/>
          </p:nvPr>
        </p:nvSpPr>
        <p:spPr/>
        <p:txBody>
          <a:bodyPr/>
          <a:lstStyle/>
          <a:p>
            <a:fld id="{73DA0BB7-265A-403C-9275-D587AB510ED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98879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96D2C-9816-4041-A61C-C0ADA056478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AS"/>
          </a:p>
        </p:txBody>
      </p:sp>
      <p:sp>
        <p:nvSpPr>
          <p:cNvPr id="3" name="Text Placeholder 2">
            <a:extLst>
              <a:ext uri="{FF2B5EF4-FFF2-40B4-BE49-F238E27FC236}">
                <a16:creationId xmlns:a16="http://schemas.microsoft.com/office/drawing/2014/main" id="{5022DCAD-6320-4940-A8E5-E4369A67C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5B5FC7DD-DFFC-42CE-89C1-A7720871A307}"/>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EDF31FB-4A62-4C66-B050-3257FCDD31B1}" type="datetime1">
              <a:rPr lang="en-US" smtClean="0"/>
              <a:t>10/10/2021</a:t>
            </a:fld>
            <a:endParaRPr lang="en-US"/>
          </a:p>
        </p:txBody>
      </p:sp>
      <p:sp>
        <p:nvSpPr>
          <p:cNvPr id="5" name="Footer Placeholder 4">
            <a:extLst>
              <a:ext uri="{FF2B5EF4-FFF2-40B4-BE49-F238E27FC236}">
                <a16:creationId xmlns:a16="http://schemas.microsoft.com/office/drawing/2014/main" id="{7984ADC6-3C18-465A-A81A-6C59B0FC7FA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6C2C53-16BC-4D4E-814D-A6CE38C7769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07749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A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718560" y="101886"/>
            <a:ext cx="7635240" cy="1325563"/>
          </a:xfrm>
        </p:spPr>
        <p:txBody>
          <a:bodyPr>
            <a:normAutofit/>
          </a:bodyPr>
          <a:lstStyle/>
          <a:p>
            <a:r>
              <a:rPr lang="en-US" sz="6000" dirty="0"/>
              <a:t>Availability &amp; Reliability</a:t>
            </a:r>
          </a:p>
        </p:txBody>
      </p:sp>
      <p:sp>
        <p:nvSpPr>
          <p:cNvPr id="3" name="Slide Number Placeholder 2">
            <a:extLst>
              <a:ext uri="{FF2B5EF4-FFF2-40B4-BE49-F238E27FC236}">
                <a16:creationId xmlns:a16="http://schemas.microsoft.com/office/drawing/2014/main" id="{A20FB3D9-0D3D-456A-AE31-4943FB2C34B4}"/>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1</a:t>
            </a:fld>
            <a:endParaRPr lang="en-US">
              <a:solidFill>
                <a:prstClr val="black">
                  <a:tint val="75000"/>
                </a:prstClr>
              </a:solidFill>
              <a:latin typeface="Calibri" panose="020F0502020204030204"/>
            </a:endParaRPr>
          </a:p>
        </p:txBody>
      </p:sp>
      <p:sp>
        <p:nvSpPr>
          <p:cNvPr id="5" name="Rectangle 4"/>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222" name="Picture 6" descr="http://geekswithblogs.net/images/geekswithblogs_net/starr/Green-Traffic-Light.jpg"/>
          <p:cNvPicPr>
            <a:picLocks noChangeAspect="1" noChangeArrowheads="1"/>
          </p:cNvPicPr>
          <p:nvPr/>
        </p:nvPicPr>
        <p:blipFill>
          <a:blip r:embed="rId3" cstate="print"/>
          <a:srcRect t="5333" b="6667"/>
          <a:stretch>
            <a:fillRect/>
          </a:stretch>
        </p:blipFill>
        <p:spPr bwMode="auto">
          <a:xfrm>
            <a:off x="2286000" y="1594104"/>
            <a:ext cx="3352800" cy="442569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Rectangle 6"/>
          <p:cNvSpPr/>
          <p:nvPr/>
        </p:nvSpPr>
        <p:spPr>
          <a:xfrm>
            <a:off x="4668884" y="4876800"/>
            <a:ext cx="5694316"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Data Never Loss</a:t>
            </a:r>
            <a:b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b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Machine Never Fail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System Security</a:t>
            </a:r>
          </a:p>
        </p:txBody>
      </p:sp>
      <p:sp>
        <p:nvSpPr>
          <p:cNvPr id="3" name="Content Placeholder 2"/>
          <p:cNvSpPr>
            <a:spLocks noGrp="1"/>
          </p:cNvSpPr>
          <p:nvPr>
            <p:ph idx="1"/>
          </p:nvPr>
        </p:nvSpPr>
        <p:spPr>
          <a:xfrm>
            <a:off x="1981200" y="1524000"/>
            <a:ext cx="7239000" cy="4876800"/>
          </a:xfrm>
        </p:spPr>
        <p:txBody>
          <a:bodyPr>
            <a:noAutofit/>
          </a:bodyPr>
          <a:lstStyle/>
          <a:p>
            <a:r>
              <a:rPr lang="en-US" dirty="0"/>
              <a:t>Important security and privacy issues :</a:t>
            </a:r>
          </a:p>
          <a:p>
            <a:pPr lvl="1"/>
            <a:r>
              <a:rPr lang="en-US" dirty="0"/>
              <a:t>Data Protection</a:t>
            </a:r>
          </a:p>
          <a:p>
            <a:pPr lvl="2"/>
            <a:r>
              <a:rPr lang="en-US" dirty="0"/>
              <a:t>To be considered protected, data from one customer must be properly segregated from that of another.</a:t>
            </a:r>
          </a:p>
          <a:p>
            <a:pPr lvl="1"/>
            <a:r>
              <a:rPr lang="en-US" dirty="0"/>
              <a:t>Identity Management</a:t>
            </a:r>
          </a:p>
          <a:p>
            <a:pPr lvl="2"/>
            <a:r>
              <a:rPr lang="en-US" dirty="0"/>
              <a:t>Every enterprise will have its own identity management system to control access to information and computing resources.</a:t>
            </a:r>
          </a:p>
          <a:p>
            <a:pPr lvl="1"/>
            <a:r>
              <a:rPr lang="en-US" dirty="0"/>
              <a:t>Application Security</a:t>
            </a:r>
          </a:p>
          <a:p>
            <a:pPr lvl="2"/>
            <a:r>
              <a:rPr lang="en-US" dirty="0"/>
              <a:t>Cloud providers should ensure that applications available as a service via the cloud are secure.</a:t>
            </a:r>
          </a:p>
          <a:p>
            <a:pPr lvl="1"/>
            <a:r>
              <a:rPr lang="en-US" dirty="0"/>
              <a:t>Privacy</a:t>
            </a:r>
          </a:p>
          <a:p>
            <a:pPr lvl="2"/>
            <a:r>
              <a:rPr lang="en-US" dirty="0"/>
              <a:t>Providers ensure that all critical data are masked and that only authorized users have access to data in its entirety.</a:t>
            </a:r>
          </a:p>
        </p:txBody>
      </p:sp>
      <p:sp>
        <p:nvSpPr>
          <p:cNvPr id="4" name="Slide Number Placeholder 3">
            <a:extLst>
              <a:ext uri="{FF2B5EF4-FFF2-40B4-BE49-F238E27FC236}">
                <a16:creationId xmlns:a16="http://schemas.microsoft.com/office/drawing/2014/main" id="{DB1CFE0E-16B3-49DC-AFF9-0418E9C6253D}"/>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10</a:t>
            </a:fld>
            <a:endParaRPr lang="en-US">
              <a:solidFill>
                <a:prstClr val="black">
                  <a:tint val="75000"/>
                </a:prstClr>
              </a:solidFill>
              <a:latin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5382" y="365127"/>
            <a:ext cx="8818418" cy="1325563"/>
          </a:xfrm>
        </p:spPr>
        <p:txBody>
          <a:bodyPr>
            <a:normAutofit/>
          </a:bodyPr>
          <a:lstStyle/>
          <a:p>
            <a:r>
              <a:rPr lang="en-US" sz="4000" dirty="0"/>
              <a:t>Manageability &amp; Interoperability</a:t>
            </a:r>
          </a:p>
        </p:txBody>
      </p:sp>
      <p:sp>
        <p:nvSpPr>
          <p:cNvPr id="3" name="Slide Number Placeholder 2">
            <a:extLst>
              <a:ext uri="{FF2B5EF4-FFF2-40B4-BE49-F238E27FC236}">
                <a16:creationId xmlns:a16="http://schemas.microsoft.com/office/drawing/2014/main" id="{B3402C4B-F373-4F07-A294-3701E5801819}"/>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11</a:t>
            </a:fld>
            <a:endParaRPr lang="en-US">
              <a:solidFill>
                <a:prstClr val="black">
                  <a:tint val="75000"/>
                </a:prstClr>
              </a:solidFill>
              <a:latin typeface="Calibri" panose="020F0502020204030204"/>
            </a:endParaRPr>
          </a:p>
        </p:txBody>
      </p:sp>
      <p:pic>
        <p:nvPicPr>
          <p:cNvPr id="3074" name="Picture 2"/>
          <p:cNvPicPr>
            <a:picLocks noChangeAspect="1" noChangeArrowheads="1"/>
          </p:cNvPicPr>
          <p:nvPr/>
        </p:nvPicPr>
        <p:blipFill>
          <a:blip r:embed="rId2" cstate="print"/>
          <a:srcRect/>
          <a:stretch>
            <a:fillRect/>
          </a:stretch>
        </p:blipFill>
        <p:spPr bwMode="auto">
          <a:xfrm>
            <a:off x="193963" y="138545"/>
            <a:ext cx="1280160" cy="1280160"/>
          </a:xfrm>
          <a:prstGeom prst="rect">
            <a:avLst/>
          </a:prstGeom>
          <a:noFill/>
          <a:ln w="9525">
            <a:noFill/>
            <a:miter lim="800000"/>
            <a:headEnd/>
            <a:tailEnd/>
          </a:ln>
          <a:effectLst/>
        </p:spPr>
      </p:pic>
      <p:sp>
        <p:nvSpPr>
          <p:cNvPr id="5" name="Rectangle 4"/>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4" descr="C:\Users\Andy\AppData\Local\Microsoft\Windows\Temporary Internet Files\Content.IE5\VM829XVI\MPj03414180000[1].jpg"/>
          <p:cNvPicPr>
            <a:picLocks noChangeAspect="1" noChangeArrowheads="1"/>
          </p:cNvPicPr>
          <p:nvPr/>
        </p:nvPicPr>
        <p:blipFill>
          <a:blip r:embed="rId3" cstate="print"/>
          <a:srcRect t="3239"/>
          <a:stretch>
            <a:fillRect/>
          </a:stretch>
        </p:blipFill>
        <p:spPr bwMode="auto">
          <a:xfrm>
            <a:off x="2286000" y="1467742"/>
            <a:ext cx="3355848" cy="455205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Rectangle 6"/>
          <p:cNvSpPr/>
          <p:nvPr/>
        </p:nvSpPr>
        <p:spPr>
          <a:xfrm>
            <a:off x="4438827" y="5715000"/>
            <a:ext cx="615444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I Want Full Control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0" y="365127"/>
            <a:ext cx="8028709" cy="1325563"/>
          </a:xfrm>
        </p:spPr>
        <p:txBody>
          <a:bodyPr>
            <a:normAutofit/>
          </a:bodyPr>
          <a:lstStyle/>
          <a:p>
            <a:r>
              <a:rPr lang="en-US" sz="4000" dirty="0"/>
              <a:t>Manageability &amp; Interoperability</a:t>
            </a:r>
          </a:p>
        </p:txBody>
      </p:sp>
      <p:sp>
        <p:nvSpPr>
          <p:cNvPr id="3" name="Content Placeholder 2"/>
          <p:cNvSpPr>
            <a:spLocks noGrp="1"/>
          </p:cNvSpPr>
          <p:nvPr>
            <p:ph idx="1"/>
          </p:nvPr>
        </p:nvSpPr>
        <p:spPr>
          <a:xfrm>
            <a:off x="1981200" y="1600200"/>
            <a:ext cx="8229600" cy="5029200"/>
          </a:xfrm>
        </p:spPr>
        <p:txBody>
          <a:bodyPr>
            <a:noAutofit/>
          </a:bodyPr>
          <a:lstStyle/>
          <a:p>
            <a:r>
              <a:rPr lang="en-US" dirty="0"/>
              <a:t>What is manageability ?</a:t>
            </a:r>
          </a:p>
          <a:p>
            <a:pPr lvl="1"/>
            <a:r>
              <a:rPr lang="en-US" dirty="0"/>
              <a:t>Enterprise-wide administration of  cloud computing systems. Systems manageability is strongly influenced by network management initiatives in telecommunications.</a:t>
            </a:r>
          </a:p>
          <a:p>
            <a:r>
              <a:rPr lang="en-US" dirty="0"/>
              <a:t>What is interoperability ?</a:t>
            </a:r>
          </a:p>
          <a:p>
            <a:pPr lvl="1"/>
            <a:r>
              <a:rPr lang="en-US" dirty="0"/>
              <a:t>Interoperability is a property of a product or system, whose interfaces are completely understood, to work with other products or systems, present or future, without any restricted access or implementation. </a:t>
            </a:r>
          </a:p>
          <a:p>
            <a:r>
              <a:rPr lang="en-US" dirty="0"/>
              <a:t>But how to achieve these properties ?</a:t>
            </a:r>
          </a:p>
          <a:p>
            <a:pPr lvl="1"/>
            <a:r>
              <a:rPr lang="en-US" dirty="0"/>
              <a:t>System control automation</a:t>
            </a:r>
          </a:p>
          <a:p>
            <a:pPr lvl="1"/>
            <a:r>
              <a:rPr lang="en-US" dirty="0"/>
              <a:t>System state monitoring</a:t>
            </a:r>
          </a:p>
        </p:txBody>
      </p:sp>
      <p:sp>
        <p:nvSpPr>
          <p:cNvPr id="4" name="Slide Number Placeholder 3">
            <a:extLst>
              <a:ext uri="{FF2B5EF4-FFF2-40B4-BE49-F238E27FC236}">
                <a16:creationId xmlns:a16="http://schemas.microsoft.com/office/drawing/2014/main" id="{897ABA98-0D72-4843-AE70-181AF39E567E}"/>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12</a:t>
            </a:fld>
            <a:endParaRPr lang="en-US">
              <a:solidFill>
                <a:prstClr val="black">
                  <a:tint val="75000"/>
                </a:prstClr>
              </a:solidFill>
              <a:latin typeface="Calibri" panose="020F0502020204030204"/>
            </a:endParaRPr>
          </a:p>
        </p:txBody>
      </p:sp>
      <p:pic>
        <p:nvPicPr>
          <p:cNvPr id="3074"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0508" y="365127"/>
            <a:ext cx="7973291" cy="1325563"/>
          </a:xfrm>
        </p:spPr>
        <p:txBody>
          <a:bodyPr>
            <a:normAutofit/>
          </a:bodyPr>
          <a:lstStyle/>
          <a:p>
            <a:r>
              <a:rPr lang="en-US" sz="4000" dirty="0"/>
              <a:t>Control Automation</a:t>
            </a:r>
          </a:p>
        </p:txBody>
      </p:sp>
      <p:sp>
        <p:nvSpPr>
          <p:cNvPr id="3" name="Content Placeholder 2"/>
          <p:cNvSpPr>
            <a:spLocks noGrp="1"/>
          </p:cNvSpPr>
          <p:nvPr>
            <p:ph idx="1"/>
          </p:nvPr>
        </p:nvSpPr>
        <p:spPr>
          <a:xfrm>
            <a:off x="1981200" y="1447800"/>
            <a:ext cx="8077200" cy="5181600"/>
          </a:xfrm>
        </p:spPr>
        <p:txBody>
          <a:bodyPr>
            <a:noAutofit/>
          </a:bodyPr>
          <a:lstStyle/>
          <a:p>
            <a:r>
              <a:rPr lang="en-US" dirty="0"/>
              <a:t>What is Autonomic Computing ?</a:t>
            </a:r>
          </a:p>
          <a:p>
            <a:pPr lvl="1"/>
            <a:r>
              <a:rPr lang="en-US" dirty="0"/>
              <a:t>Its ultimate aim is to develop computer systems capable of self-management, to overcome the rapidly growing complexity of computing systems management, and to reduce the barrier that complexity poses to further growth.</a:t>
            </a:r>
            <a:br>
              <a:rPr lang="en-US" dirty="0"/>
            </a:br>
            <a:endParaRPr lang="en-US" dirty="0"/>
          </a:p>
          <a:p>
            <a:r>
              <a:rPr lang="en-US" dirty="0"/>
              <a:t>Architectural framework :</a:t>
            </a:r>
          </a:p>
          <a:p>
            <a:pPr lvl="1"/>
            <a:r>
              <a:rPr lang="en-US" dirty="0"/>
              <a:t>Composed by Autonomic Components (AC) which will interact with each other.</a:t>
            </a:r>
          </a:p>
          <a:p>
            <a:pPr lvl="1"/>
            <a:r>
              <a:rPr lang="en-US" dirty="0"/>
              <a:t>An AC can be modeled in terms of two main control loops (local and global) with sensors (for self-monitoring), effectors (for self-adjustment), knowledge and planer/adapter for exploiting policies based on self- and environment awareness.</a:t>
            </a:r>
          </a:p>
        </p:txBody>
      </p:sp>
      <p:sp>
        <p:nvSpPr>
          <p:cNvPr id="4" name="Slide Number Placeholder 3">
            <a:extLst>
              <a:ext uri="{FF2B5EF4-FFF2-40B4-BE49-F238E27FC236}">
                <a16:creationId xmlns:a16="http://schemas.microsoft.com/office/drawing/2014/main" id="{1970E378-E219-445F-BB04-AD1E7489D29C}"/>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13</a:t>
            </a:fld>
            <a:endParaRPr lang="en-US">
              <a:solidFill>
                <a:prstClr val="black">
                  <a:tint val="75000"/>
                </a:prstClr>
              </a:solidFill>
              <a:latin typeface="Calibri" panose="020F0502020204030204"/>
            </a:endParaRPr>
          </a:p>
        </p:txBody>
      </p:sp>
      <p:pic>
        <p:nvPicPr>
          <p:cNvPr id="3074"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4690" y="365127"/>
            <a:ext cx="7419109" cy="1325563"/>
          </a:xfrm>
        </p:spPr>
        <p:txBody>
          <a:bodyPr>
            <a:normAutofit/>
          </a:bodyPr>
          <a:lstStyle/>
          <a:p>
            <a:r>
              <a:rPr lang="en-US" sz="4000" dirty="0"/>
              <a:t>Control Automation</a:t>
            </a:r>
          </a:p>
        </p:txBody>
      </p:sp>
      <p:sp>
        <p:nvSpPr>
          <p:cNvPr id="3" name="Content Placeholder 2"/>
          <p:cNvSpPr>
            <a:spLocks noGrp="1"/>
          </p:cNvSpPr>
          <p:nvPr>
            <p:ph idx="1"/>
          </p:nvPr>
        </p:nvSpPr>
        <p:spPr/>
        <p:txBody>
          <a:bodyPr>
            <a:normAutofit/>
          </a:bodyPr>
          <a:lstStyle/>
          <a:p>
            <a:r>
              <a:rPr lang="en-US" dirty="0"/>
              <a:t>Four functional areas :</a:t>
            </a:r>
          </a:p>
          <a:p>
            <a:pPr lvl="1"/>
            <a:r>
              <a:rPr lang="en-US" dirty="0"/>
              <a:t>Self-Configuration</a:t>
            </a:r>
          </a:p>
          <a:p>
            <a:pPr lvl="2"/>
            <a:r>
              <a:rPr lang="en-US" dirty="0"/>
              <a:t>Automatic configuration of components.</a:t>
            </a:r>
          </a:p>
          <a:p>
            <a:pPr lvl="1"/>
            <a:r>
              <a:rPr lang="en-US" dirty="0"/>
              <a:t>Self-Healing</a:t>
            </a:r>
          </a:p>
          <a:p>
            <a:pPr lvl="2"/>
            <a:r>
              <a:rPr lang="en-US" dirty="0"/>
              <a:t>Automatic discovery, and correction of faults.</a:t>
            </a:r>
          </a:p>
          <a:p>
            <a:pPr lvl="1"/>
            <a:r>
              <a:rPr lang="en-US" dirty="0"/>
              <a:t>Self-Optimization</a:t>
            </a:r>
          </a:p>
          <a:p>
            <a:pPr lvl="2"/>
            <a:r>
              <a:rPr lang="en-US" dirty="0"/>
              <a:t>Automatic monitoring and control of resources to ensure the optimal functioning with respect to the defined requirements.</a:t>
            </a:r>
          </a:p>
          <a:p>
            <a:pPr lvl="1"/>
            <a:r>
              <a:rPr lang="en-US" dirty="0"/>
              <a:t>Self-Protection</a:t>
            </a:r>
          </a:p>
          <a:p>
            <a:pPr lvl="2"/>
            <a:r>
              <a:rPr lang="en-US" dirty="0"/>
              <a:t>Proactive identification and protection from arbitrary attacks.</a:t>
            </a:r>
          </a:p>
        </p:txBody>
      </p:sp>
      <p:sp>
        <p:nvSpPr>
          <p:cNvPr id="4" name="Slide Number Placeholder 3">
            <a:extLst>
              <a:ext uri="{FF2B5EF4-FFF2-40B4-BE49-F238E27FC236}">
                <a16:creationId xmlns:a16="http://schemas.microsoft.com/office/drawing/2014/main" id="{71E303C7-73A2-43B0-9AE4-3F1CE17F05F1}"/>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14</a:t>
            </a:fld>
            <a:endParaRPr lang="en-US">
              <a:solidFill>
                <a:prstClr val="black">
                  <a:tint val="75000"/>
                </a:prstClr>
              </a:solidFill>
              <a:latin typeface="Calibri" panose="020F0502020204030204"/>
            </a:endParaRPr>
          </a:p>
        </p:txBody>
      </p:sp>
      <p:pic>
        <p:nvPicPr>
          <p:cNvPr id="3074"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7162800" cy="868362"/>
          </a:xfrm>
        </p:spPr>
        <p:txBody>
          <a:bodyPr>
            <a:normAutofit/>
          </a:bodyPr>
          <a:lstStyle/>
          <a:p>
            <a:r>
              <a:rPr lang="en-US" sz="4000" dirty="0"/>
              <a:t>System Monitoring</a:t>
            </a:r>
          </a:p>
        </p:txBody>
      </p:sp>
      <p:sp>
        <p:nvSpPr>
          <p:cNvPr id="3" name="Content Placeholder 2"/>
          <p:cNvSpPr>
            <a:spLocks noGrp="1"/>
          </p:cNvSpPr>
          <p:nvPr>
            <p:ph idx="1"/>
          </p:nvPr>
        </p:nvSpPr>
        <p:spPr>
          <a:xfrm>
            <a:off x="1981200" y="1600200"/>
            <a:ext cx="8229600" cy="5029200"/>
          </a:xfrm>
        </p:spPr>
        <p:txBody>
          <a:bodyPr>
            <a:normAutofit/>
          </a:bodyPr>
          <a:lstStyle/>
          <a:p>
            <a:r>
              <a:rPr lang="en-US" dirty="0"/>
              <a:t>What is system monitor ?</a:t>
            </a:r>
          </a:p>
          <a:p>
            <a:pPr lvl="1"/>
            <a:r>
              <a:rPr lang="en-US" dirty="0"/>
              <a:t>A System Monitor in systems engineering is a process within a distributed system for collecting and storing state data.</a:t>
            </a:r>
            <a:br>
              <a:rPr lang="en-US" dirty="0"/>
            </a:br>
            <a:endParaRPr lang="en-US" dirty="0"/>
          </a:p>
          <a:p>
            <a:r>
              <a:rPr lang="en-US" dirty="0"/>
              <a:t>What should be monitored in the Cloud ?</a:t>
            </a:r>
          </a:p>
          <a:p>
            <a:pPr lvl="1"/>
            <a:r>
              <a:rPr lang="en-US" dirty="0"/>
              <a:t>Physical and virtual hardware state</a:t>
            </a:r>
          </a:p>
          <a:p>
            <a:pPr lvl="1"/>
            <a:r>
              <a:rPr lang="en-US" dirty="0"/>
              <a:t>Resource performance metrics</a:t>
            </a:r>
          </a:p>
          <a:p>
            <a:pPr lvl="1"/>
            <a:r>
              <a:rPr lang="en-US" dirty="0"/>
              <a:t>Network access patterns</a:t>
            </a:r>
          </a:p>
          <a:p>
            <a:pPr lvl="1"/>
            <a:r>
              <a:rPr lang="en-US" dirty="0"/>
              <a:t>System logs</a:t>
            </a:r>
          </a:p>
          <a:p>
            <a:pPr lvl="1"/>
            <a:r>
              <a:rPr lang="en-US" dirty="0"/>
              <a:t>… etc</a:t>
            </a:r>
            <a:br>
              <a:rPr lang="en-US" dirty="0"/>
            </a:br>
            <a:endParaRPr lang="en-US" dirty="0"/>
          </a:p>
          <a:p>
            <a:r>
              <a:rPr lang="en-US" dirty="0"/>
              <a:t>Anything more ?</a:t>
            </a:r>
          </a:p>
          <a:p>
            <a:pPr lvl="1"/>
            <a:r>
              <a:rPr lang="en-US" dirty="0"/>
              <a:t>Billing system</a:t>
            </a:r>
          </a:p>
        </p:txBody>
      </p:sp>
      <p:sp>
        <p:nvSpPr>
          <p:cNvPr id="4" name="Slide Number Placeholder 3">
            <a:extLst>
              <a:ext uri="{FF2B5EF4-FFF2-40B4-BE49-F238E27FC236}">
                <a16:creationId xmlns:a16="http://schemas.microsoft.com/office/drawing/2014/main" id="{318F82B7-38EC-4EE5-A917-325476F4FA2A}"/>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15</a:t>
            </a:fld>
            <a:endParaRPr lang="en-US">
              <a:solidFill>
                <a:prstClr val="black">
                  <a:tint val="75000"/>
                </a:prstClr>
              </a:solidFill>
              <a:latin typeface="Calibri" panose="020F0502020204030204"/>
            </a:endParaRPr>
          </a:p>
        </p:txBody>
      </p:sp>
      <p:pic>
        <p:nvPicPr>
          <p:cNvPr id="3074"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pic>
        <p:nvPicPr>
          <p:cNvPr id="98306" name="Picture 2" descr="http://farm1.static.flickr.com/1/3035796_37df2c6d12.jpg"/>
          <p:cNvPicPr>
            <a:picLocks noChangeAspect="1" noChangeArrowheads="1"/>
          </p:cNvPicPr>
          <p:nvPr/>
        </p:nvPicPr>
        <p:blipFill>
          <a:blip r:embed="rId3" cstate="print"/>
          <a:srcRect/>
          <a:stretch>
            <a:fillRect/>
          </a:stretch>
        </p:blipFill>
        <p:spPr bwMode="auto">
          <a:xfrm>
            <a:off x="6781800" y="3962400"/>
            <a:ext cx="3657600"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7162800" cy="868362"/>
          </a:xfrm>
        </p:spPr>
        <p:txBody>
          <a:bodyPr>
            <a:normAutofit/>
          </a:bodyPr>
          <a:lstStyle/>
          <a:p>
            <a:r>
              <a:rPr lang="en-US" sz="4000" dirty="0"/>
              <a:t>Billing System</a:t>
            </a:r>
          </a:p>
        </p:txBody>
      </p:sp>
      <p:sp>
        <p:nvSpPr>
          <p:cNvPr id="3" name="Content Placeholder 2"/>
          <p:cNvSpPr>
            <a:spLocks noGrp="1"/>
          </p:cNvSpPr>
          <p:nvPr>
            <p:ph idx="1"/>
          </p:nvPr>
        </p:nvSpPr>
        <p:spPr>
          <a:xfrm>
            <a:off x="1981200" y="1600200"/>
            <a:ext cx="8229600" cy="4800600"/>
          </a:xfrm>
        </p:spPr>
        <p:txBody>
          <a:bodyPr>
            <a:noAutofit/>
          </a:bodyPr>
          <a:lstStyle/>
          <a:p>
            <a:r>
              <a:rPr lang="en-US" dirty="0"/>
              <a:t>Billing System in Cloud</a:t>
            </a:r>
          </a:p>
          <a:p>
            <a:pPr lvl="1"/>
            <a:r>
              <a:rPr lang="en-US" dirty="0"/>
              <a:t>Users pay as many as they used.</a:t>
            </a:r>
          </a:p>
          <a:p>
            <a:pPr lvl="1"/>
            <a:r>
              <a:rPr lang="en-US" dirty="0"/>
              <a:t>Cloud provider must first determine the list of service usage price.</a:t>
            </a:r>
          </a:p>
          <a:p>
            <a:pPr lvl="1"/>
            <a:r>
              <a:rPr lang="en-US" dirty="0"/>
              <a:t>Cloud provider have to record the resource or service usage of each user, and then charge users by these records.</a:t>
            </a:r>
          </a:p>
          <a:p>
            <a:r>
              <a:rPr lang="en-US" dirty="0"/>
              <a:t>How can cloud provider know users’ usage ?</a:t>
            </a:r>
          </a:p>
          <a:p>
            <a:pPr lvl="1"/>
            <a:r>
              <a:rPr lang="en-US" dirty="0"/>
              <a:t>Get those information by means of monitoring system.</a:t>
            </a:r>
          </a:p>
          <a:p>
            <a:pPr lvl="1"/>
            <a:r>
              <a:rPr lang="en-US" dirty="0"/>
              <a:t>Automatically calculate the total</a:t>
            </a:r>
            <a:br>
              <a:rPr lang="en-US" dirty="0"/>
            </a:br>
            <a:r>
              <a:rPr lang="en-US" dirty="0"/>
              <a:t>amount of money which user</a:t>
            </a:r>
            <a:br>
              <a:rPr lang="en-US" dirty="0"/>
            </a:br>
            <a:r>
              <a:rPr lang="en-US" dirty="0"/>
              <a:t>should pay. And automatically</a:t>
            </a:r>
            <a:br>
              <a:rPr lang="en-US" dirty="0"/>
            </a:br>
            <a:r>
              <a:rPr lang="en-US" dirty="0"/>
              <a:t>request money from user’s banking</a:t>
            </a:r>
            <a:br>
              <a:rPr lang="en-US" dirty="0"/>
            </a:br>
            <a:r>
              <a:rPr lang="en-US" dirty="0"/>
              <a:t>account.</a:t>
            </a:r>
          </a:p>
        </p:txBody>
      </p:sp>
      <p:sp>
        <p:nvSpPr>
          <p:cNvPr id="4" name="Slide Number Placeholder 3">
            <a:extLst>
              <a:ext uri="{FF2B5EF4-FFF2-40B4-BE49-F238E27FC236}">
                <a16:creationId xmlns:a16="http://schemas.microsoft.com/office/drawing/2014/main" id="{7CA9A499-6F28-4A81-A122-17541E3DB97E}"/>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16</a:t>
            </a:fld>
            <a:endParaRPr lang="en-US">
              <a:solidFill>
                <a:prstClr val="black">
                  <a:tint val="75000"/>
                </a:prstClr>
              </a:solidFill>
              <a:latin typeface="Calibri" panose="020F0502020204030204"/>
            </a:endParaRPr>
          </a:p>
        </p:txBody>
      </p:sp>
      <p:pic>
        <p:nvPicPr>
          <p:cNvPr id="3074"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pic>
        <p:nvPicPr>
          <p:cNvPr id="101378" name="Picture 2" descr="http://www.pmtechweb.com/images/billing.png"/>
          <p:cNvPicPr>
            <a:picLocks noChangeAspect="1" noChangeArrowheads="1"/>
          </p:cNvPicPr>
          <p:nvPr/>
        </p:nvPicPr>
        <p:blipFill>
          <a:blip r:embed="rId3" cstate="print"/>
          <a:srcRect b="11765"/>
          <a:stretch>
            <a:fillRect/>
          </a:stretch>
        </p:blipFill>
        <p:spPr bwMode="auto">
          <a:xfrm>
            <a:off x="7010400" y="4385982"/>
            <a:ext cx="3505200" cy="23196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6560" y="351272"/>
            <a:ext cx="8397240" cy="1325563"/>
          </a:xfrm>
        </p:spPr>
        <p:txBody>
          <a:bodyPr/>
          <a:lstStyle/>
          <a:p>
            <a:r>
              <a:rPr lang="en-US" dirty="0"/>
              <a:t>Performance &amp; Optimization</a:t>
            </a:r>
          </a:p>
        </p:txBody>
      </p:sp>
      <p:sp>
        <p:nvSpPr>
          <p:cNvPr id="3" name="Slide Number Placeholder 2">
            <a:extLst>
              <a:ext uri="{FF2B5EF4-FFF2-40B4-BE49-F238E27FC236}">
                <a16:creationId xmlns:a16="http://schemas.microsoft.com/office/drawing/2014/main" id="{1A0FAC3C-BE35-4481-92BB-0549FDBD2897}"/>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17</a:t>
            </a:fld>
            <a:endParaRPr lang="en-US">
              <a:solidFill>
                <a:prstClr val="black">
                  <a:tint val="75000"/>
                </a:prstClr>
              </a:solidFill>
              <a:latin typeface="Calibri" panose="020F0502020204030204"/>
            </a:endParaRPr>
          </a:p>
        </p:txBody>
      </p:sp>
      <p:pic>
        <p:nvPicPr>
          <p:cNvPr id="5122"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5" name="Rectangle 4"/>
          <p:cNvSpPr/>
          <p:nvPr/>
        </p:nvSpPr>
        <p:spPr>
          <a:xfrm>
            <a:off x="1524000" y="2743200"/>
            <a:ext cx="9144000" cy="3810000"/>
          </a:xfrm>
          <a:prstGeom prst="rect">
            <a:avLst/>
          </a:prstGeom>
          <a:gradFill flip="none" rotWithShape="1">
            <a:gsLst>
              <a:gs pos="0">
                <a:schemeClr val="tx2">
                  <a:lumMod val="75000"/>
                </a:schemeClr>
              </a:gs>
              <a:gs pos="70000">
                <a:schemeClr val="tx2">
                  <a:lumMod val="60000"/>
                  <a:lumOff val="4000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170" name="Picture 2" descr="http://capernaumfoundation.org/images/Upward_Arrow.jpg"/>
          <p:cNvPicPr>
            <a:picLocks noChangeAspect="1" noChangeArrowheads="1"/>
          </p:cNvPicPr>
          <p:nvPr/>
        </p:nvPicPr>
        <p:blipFill>
          <a:blip r:embed="rId3" cstate="print"/>
          <a:srcRect/>
          <a:stretch>
            <a:fillRect/>
          </a:stretch>
        </p:blipFill>
        <p:spPr bwMode="auto">
          <a:xfrm>
            <a:off x="2286000" y="1695450"/>
            <a:ext cx="5054600" cy="37909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Rectangle 6"/>
          <p:cNvSpPr/>
          <p:nvPr/>
        </p:nvSpPr>
        <p:spPr>
          <a:xfrm>
            <a:off x="5095438" y="4417874"/>
            <a:ext cx="5343962"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High Performance</a:t>
            </a:r>
            <a:b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br>
            <a:r>
              <a:rPr lang="en-US" sz="5400" b="1" dirty="0">
                <a:ln w="11430"/>
                <a:gradFill>
                  <a:gsLst>
                    <a:gs pos="0">
                      <a:srgbClr val="ED7D31">
                        <a:tint val="70000"/>
                        <a:satMod val="245000"/>
                      </a:srgbClr>
                    </a:gs>
                    <a:gs pos="75000">
                      <a:srgbClr val="ED7D31">
                        <a:tint val="90000"/>
                        <a:shade val="60000"/>
                        <a:satMod val="240000"/>
                      </a:srgbClr>
                    </a:gs>
                    <a:gs pos="100000">
                      <a:srgbClr val="ED7D31">
                        <a:tint val="100000"/>
                        <a:shade val="50000"/>
                        <a:satMod val="240000"/>
                      </a:srgbClr>
                    </a:gs>
                  </a:gsLst>
                  <a:lin ang="5400000"/>
                </a:gradFill>
                <a:effectLst>
                  <a:outerShdw blurRad="50800" dist="39000" dir="5460000" algn="tl">
                    <a:srgbClr val="000000">
                      <a:alpha val="38000"/>
                    </a:srgbClr>
                  </a:outerShdw>
                </a:effectLst>
                <a:latin typeface="Calibri" panose="020F0502020204030204"/>
              </a:rPr>
              <a:t>Improvement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5308" y="351273"/>
            <a:ext cx="7668491" cy="1325563"/>
          </a:xfrm>
        </p:spPr>
        <p:txBody>
          <a:bodyPr/>
          <a:lstStyle/>
          <a:p>
            <a:r>
              <a:rPr lang="en-US" dirty="0"/>
              <a:t>Performance &amp; Optimization</a:t>
            </a:r>
          </a:p>
        </p:txBody>
      </p:sp>
      <p:sp>
        <p:nvSpPr>
          <p:cNvPr id="3" name="Content Placeholder 2"/>
          <p:cNvSpPr>
            <a:spLocks noGrp="1"/>
          </p:cNvSpPr>
          <p:nvPr>
            <p:ph idx="1"/>
          </p:nvPr>
        </p:nvSpPr>
        <p:spPr/>
        <p:txBody>
          <a:bodyPr/>
          <a:lstStyle/>
          <a:p>
            <a:r>
              <a:rPr lang="en-US" dirty="0"/>
              <a:t>Performance guarantees ??</a:t>
            </a:r>
          </a:p>
          <a:p>
            <a:pPr lvl="1"/>
            <a:r>
              <a:rPr lang="en-US" dirty="0"/>
              <a:t>As the great computing power in cloud, application performance should be guaranteed.</a:t>
            </a:r>
          </a:p>
          <a:p>
            <a:pPr lvl="1"/>
            <a:r>
              <a:rPr lang="en-US" dirty="0"/>
              <a:t>Cloud providers make use of powerful infrastructure or other underlining resources to build up a highly performed and highly optimized environment, and then deliver the complete services to cloud users.</a:t>
            </a:r>
            <a:br>
              <a:rPr lang="en-US" dirty="0"/>
            </a:br>
            <a:endParaRPr lang="en-US" dirty="0"/>
          </a:p>
          <a:p>
            <a:r>
              <a:rPr lang="en-US" dirty="0"/>
              <a:t>But how to achieve this property ?</a:t>
            </a:r>
          </a:p>
          <a:p>
            <a:pPr lvl="1"/>
            <a:r>
              <a:rPr lang="en-US" dirty="0"/>
              <a:t>Parallel computing</a:t>
            </a:r>
          </a:p>
          <a:p>
            <a:pPr lvl="1"/>
            <a:r>
              <a:rPr lang="en-US" dirty="0"/>
              <a:t>Load balancing</a:t>
            </a:r>
          </a:p>
          <a:p>
            <a:pPr lvl="1"/>
            <a:r>
              <a:rPr lang="en-US" dirty="0"/>
              <a:t>Job scheduling</a:t>
            </a:r>
          </a:p>
        </p:txBody>
      </p:sp>
      <p:sp>
        <p:nvSpPr>
          <p:cNvPr id="4" name="Slide Number Placeholder 3">
            <a:extLst>
              <a:ext uri="{FF2B5EF4-FFF2-40B4-BE49-F238E27FC236}">
                <a16:creationId xmlns:a16="http://schemas.microsoft.com/office/drawing/2014/main" id="{061B3C32-9602-4C82-8EAA-896BBBDC1791}"/>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18</a:t>
            </a:fld>
            <a:endParaRPr lang="en-US">
              <a:solidFill>
                <a:prstClr val="black">
                  <a:tint val="75000"/>
                </a:prstClr>
              </a:solidFill>
              <a:latin typeface="Calibri" panose="020F0502020204030204"/>
            </a:endParaRPr>
          </a:p>
        </p:txBody>
      </p:sp>
      <p:pic>
        <p:nvPicPr>
          <p:cNvPr id="5122"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51272"/>
            <a:ext cx="8229600" cy="1325563"/>
          </a:xfrm>
        </p:spPr>
        <p:txBody>
          <a:bodyPr/>
          <a:lstStyle/>
          <a:p>
            <a:r>
              <a:rPr lang="en-US" dirty="0"/>
              <a:t>Parallel Processing</a:t>
            </a:r>
          </a:p>
        </p:txBody>
      </p:sp>
      <p:sp>
        <p:nvSpPr>
          <p:cNvPr id="3" name="Content Placeholder 2"/>
          <p:cNvSpPr>
            <a:spLocks noGrp="1"/>
          </p:cNvSpPr>
          <p:nvPr>
            <p:ph idx="1"/>
          </p:nvPr>
        </p:nvSpPr>
        <p:spPr>
          <a:xfrm>
            <a:off x="1981200" y="1600200"/>
            <a:ext cx="8229600" cy="4114800"/>
          </a:xfrm>
        </p:spPr>
        <p:txBody>
          <a:bodyPr>
            <a:noAutofit/>
          </a:bodyPr>
          <a:lstStyle/>
          <a:p>
            <a:r>
              <a:rPr lang="en-US" dirty="0"/>
              <a:t>Parallel Processing</a:t>
            </a:r>
          </a:p>
          <a:p>
            <a:pPr lvl="1"/>
            <a:r>
              <a:rPr lang="en-US" dirty="0"/>
              <a:t>Parallel processing is a form of computation in which many calculations are carried out simultaneously, operating on the principle that large problems can often be divided into smaller ones, which are then solved concurrently.</a:t>
            </a:r>
            <a:br>
              <a:rPr lang="en-US" dirty="0"/>
            </a:br>
            <a:endParaRPr lang="en-US" dirty="0"/>
          </a:p>
          <a:p>
            <a:r>
              <a:rPr lang="en-US" dirty="0"/>
              <a:t>Parallelism in different levels :</a:t>
            </a:r>
          </a:p>
          <a:p>
            <a:pPr lvl="1"/>
            <a:r>
              <a:rPr lang="en-US" dirty="0"/>
              <a:t>Bit level parallelism</a:t>
            </a:r>
          </a:p>
          <a:p>
            <a:pPr lvl="1"/>
            <a:r>
              <a:rPr lang="en-US" dirty="0"/>
              <a:t>Instruction level parallelism</a:t>
            </a:r>
          </a:p>
          <a:p>
            <a:pPr lvl="1"/>
            <a:r>
              <a:rPr lang="en-US" dirty="0"/>
              <a:t>Data level parallelism</a:t>
            </a:r>
          </a:p>
          <a:p>
            <a:pPr lvl="1"/>
            <a:r>
              <a:rPr lang="en-US" dirty="0"/>
              <a:t>Task level parallelism</a:t>
            </a:r>
          </a:p>
        </p:txBody>
      </p:sp>
      <p:sp>
        <p:nvSpPr>
          <p:cNvPr id="4" name="Slide Number Placeholder 3">
            <a:extLst>
              <a:ext uri="{FF2B5EF4-FFF2-40B4-BE49-F238E27FC236}">
                <a16:creationId xmlns:a16="http://schemas.microsoft.com/office/drawing/2014/main" id="{1D29C16F-0EDF-4149-AAF4-89EAD3A88AAC}"/>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19</a:t>
            </a:fld>
            <a:endParaRPr lang="en-US">
              <a:solidFill>
                <a:prstClr val="black">
                  <a:tint val="75000"/>
                </a:prstClr>
              </a:solidFill>
              <a:latin typeface="Calibri" panose="020F0502020204030204"/>
            </a:endParaRPr>
          </a:p>
        </p:txBody>
      </p:sp>
      <p:pic>
        <p:nvPicPr>
          <p:cNvPr id="5122"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365127"/>
            <a:ext cx="8229600" cy="1325563"/>
          </a:xfrm>
        </p:spPr>
        <p:txBody>
          <a:bodyPr/>
          <a:lstStyle/>
          <a:p>
            <a:r>
              <a:rPr lang="en-US" dirty="0"/>
              <a:t>Availability &amp; Reliability</a:t>
            </a:r>
          </a:p>
        </p:txBody>
      </p:sp>
      <p:sp>
        <p:nvSpPr>
          <p:cNvPr id="3" name="Content Placeholder 2"/>
          <p:cNvSpPr>
            <a:spLocks noGrp="1"/>
          </p:cNvSpPr>
          <p:nvPr>
            <p:ph idx="1"/>
          </p:nvPr>
        </p:nvSpPr>
        <p:spPr>
          <a:xfrm>
            <a:off x="1981200" y="1600200"/>
            <a:ext cx="8229600" cy="4953000"/>
          </a:xfrm>
        </p:spPr>
        <p:txBody>
          <a:bodyPr>
            <a:normAutofit/>
          </a:bodyPr>
          <a:lstStyle/>
          <a:p>
            <a:r>
              <a:rPr lang="en-US" dirty="0"/>
              <a:t>What is availability ?</a:t>
            </a:r>
          </a:p>
          <a:p>
            <a:pPr lvl="1"/>
            <a:r>
              <a:rPr lang="en-US" dirty="0"/>
              <a:t>The degree to which a system, subsystem, or equipment is in a specified operable and committable state at the start of a mission, when the mission is called for at an unknown time. </a:t>
            </a:r>
          </a:p>
          <a:p>
            <a:pPr lvl="1"/>
            <a:r>
              <a:rPr lang="en-US" dirty="0"/>
              <a:t>Cloud system usually require high availability</a:t>
            </a:r>
          </a:p>
          <a:p>
            <a:pPr lvl="2"/>
            <a:r>
              <a:rPr lang="en-US" dirty="0"/>
              <a:t>Ex. “Five Nines” system would statistically provide 99.999% availability</a:t>
            </a:r>
          </a:p>
          <a:p>
            <a:r>
              <a:rPr lang="en-US" dirty="0"/>
              <a:t>What is reliability ?</a:t>
            </a:r>
          </a:p>
          <a:p>
            <a:pPr lvl="1"/>
            <a:r>
              <a:rPr lang="en-US" dirty="0"/>
              <a:t>The ability of a system or component to perform its required functions under stated conditions for a specified period of time. </a:t>
            </a:r>
          </a:p>
          <a:p>
            <a:r>
              <a:rPr lang="en-US" dirty="0"/>
              <a:t>But how to achieve these properties ?</a:t>
            </a:r>
          </a:p>
          <a:p>
            <a:pPr lvl="1"/>
            <a:r>
              <a:rPr lang="en-US" dirty="0"/>
              <a:t>Fault tolerance system</a:t>
            </a:r>
          </a:p>
          <a:p>
            <a:pPr lvl="1"/>
            <a:r>
              <a:rPr lang="en-US" dirty="0"/>
              <a:t>Require system resilience</a:t>
            </a:r>
          </a:p>
          <a:p>
            <a:pPr lvl="1"/>
            <a:r>
              <a:rPr lang="en-US" dirty="0"/>
              <a:t>Reliable system security</a:t>
            </a:r>
          </a:p>
        </p:txBody>
      </p:sp>
      <p:sp>
        <p:nvSpPr>
          <p:cNvPr id="4" name="Slide Number Placeholder 3">
            <a:extLst>
              <a:ext uri="{FF2B5EF4-FFF2-40B4-BE49-F238E27FC236}">
                <a16:creationId xmlns:a16="http://schemas.microsoft.com/office/drawing/2014/main" id="{78E2093F-D598-42FD-93E2-E764E49ABF23}"/>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2</a:t>
            </a:fld>
            <a:endParaRPr lang="en-US">
              <a:solidFill>
                <a:prstClr val="black">
                  <a:tint val="75000"/>
                </a:prstClr>
              </a:solidFill>
              <a:latin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890" y="351273"/>
            <a:ext cx="7723909" cy="1325563"/>
          </a:xfrm>
        </p:spPr>
        <p:txBody>
          <a:bodyPr/>
          <a:lstStyle/>
          <a:p>
            <a:r>
              <a:rPr lang="en-US" dirty="0"/>
              <a:t>Parallel Processing</a:t>
            </a:r>
          </a:p>
        </p:txBody>
      </p:sp>
      <p:sp>
        <p:nvSpPr>
          <p:cNvPr id="3" name="Content Placeholder 2"/>
          <p:cNvSpPr>
            <a:spLocks noGrp="1"/>
          </p:cNvSpPr>
          <p:nvPr>
            <p:ph idx="1"/>
          </p:nvPr>
        </p:nvSpPr>
        <p:spPr/>
        <p:txBody>
          <a:bodyPr/>
          <a:lstStyle/>
          <a:p>
            <a:r>
              <a:rPr lang="en-US" dirty="0"/>
              <a:t>Hardware approaches</a:t>
            </a:r>
          </a:p>
          <a:p>
            <a:pPr lvl="1"/>
            <a:r>
              <a:rPr lang="en-US" dirty="0"/>
              <a:t>Multi-core computer</a:t>
            </a:r>
          </a:p>
          <a:p>
            <a:pPr lvl="1"/>
            <a:r>
              <a:rPr lang="en-US" dirty="0"/>
              <a:t>Symmetric multi-processor</a:t>
            </a:r>
          </a:p>
          <a:p>
            <a:pPr lvl="1"/>
            <a:r>
              <a:rPr lang="en-US" dirty="0"/>
              <a:t>General purpose graphic processing unit</a:t>
            </a:r>
          </a:p>
          <a:p>
            <a:pPr lvl="1"/>
            <a:r>
              <a:rPr lang="en-US" dirty="0"/>
              <a:t>Vector processor</a:t>
            </a:r>
          </a:p>
          <a:p>
            <a:pPr lvl="1"/>
            <a:r>
              <a:rPr lang="en-US" dirty="0"/>
              <a:t>Distributed computing</a:t>
            </a:r>
          </a:p>
          <a:p>
            <a:pPr lvl="2"/>
            <a:r>
              <a:rPr lang="en-US" dirty="0"/>
              <a:t>Cluster computing</a:t>
            </a:r>
          </a:p>
          <a:p>
            <a:pPr lvl="2"/>
            <a:r>
              <a:rPr lang="en-US" dirty="0"/>
              <a:t>Grid computing</a:t>
            </a:r>
          </a:p>
          <a:p>
            <a:r>
              <a:rPr lang="en-US" dirty="0"/>
              <a:t>Software approaches</a:t>
            </a:r>
          </a:p>
          <a:p>
            <a:pPr lvl="1"/>
            <a:r>
              <a:rPr lang="en-US" dirty="0"/>
              <a:t>Parallel programming language</a:t>
            </a:r>
          </a:p>
          <a:p>
            <a:pPr lvl="1"/>
            <a:r>
              <a:rPr lang="en-US" dirty="0"/>
              <a:t>Automatic parallelization</a:t>
            </a:r>
          </a:p>
        </p:txBody>
      </p:sp>
      <p:sp>
        <p:nvSpPr>
          <p:cNvPr id="4" name="Slide Number Placeholder 3">
            <a:extLst>
              <a:ext uri="{FF2B5EF4-FFF2-40B4-BE49-F238E27FC236}">
                <a16:creationId xmlns:a16="http://schemas.microsoft.com/office/drawing/2014/main" id="{5A643928-42B5-48B1-B8B0-B54DA02BB400}"/>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20</a:t>
            </a:fld>
            <a:endParaRPr lang="en-US">
              <a:solidFill>
                <a:prstClr val="black">
                  <a:tint val="75000"/>
                </a:prstClr>
              </a:solidFill>
              <a:latin typeface="Calibri" panose="020F0502020204030204"/>
            </a:endParaRPr>
          </a:p>
        </p:txBody>
      </p:sp>
      <p:pic>
        <p:nvPicPr>
          <p:cNvPr id="5122"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pic>
        <p:nvPicPr>
          <p:cNvPr id="104450" name="Picture 2" descr="http://www.engadget.com/media/2007/08/8-11-07-warhawk-servers.jpg"/>
          <p:cNvPicPr>
            <a:picLocks noChangeAspect="1" noChangeArrowheads="1"/>
          </p:cNvPicPr>
          <p:nvPr/>
        </p:nvPicPr>
        <p:blipFill>
          <a:blip r:embed="rId3" cstate="print"/>
          <a:srcRect b="4972"/>
          <a:stretch>
            <a:fillRect/>
          </a:stretch>
        </p:blipFill>
        <p:spPr bwMode="auto">
          <a:xfrm>
            <a:off x="6858001" y="3352800"/>
            <a:ext cx="3209925" cy="3276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51273"/>
            <a:ext cx="7848600" cy="1325563"/>
          </a:xfrm>
        </p:spPr>
        <p:txBody>
          <a:bodyPr/>
          <a:lstStyle/>
          <a:p>
            <a:r>
              <a:rPr lang="en-US" dirty="0"/>
              <a:t>Load Balancing</a:t>
            </a:r>
          </a:p>
        </p:txBody>
      </p:sp>
      <p:sp>
        <p:nvSpPr>
          <p:cNvPr id="3" name="Content Placeholder 2"/>
          <p:cNvSpPr>
            <a:spLocks noGrp="1"/>
          </p:cNvSpPr>
          <p:nvPr>
            <p:ph idx="1"/>
          </p:nvPr>
        </p:nvSpPr>
        <p:spPr/>
        <p:txBody>
          <a:bodyPr/>
          <a:lstStyle/>
          <a:p>
            <a:r>
              <a:rPr lang="en-US" dirty="0"/>
              <a:t>What is load balancing ?</a:t>
            </a:r>
          </a:p>
          <a:p>
            <a:pPr lvl="1"/>
            <a:r>
              <a:rPr lang="en-US" dirty="0"/>
              <a:t>Load balancing is a technique to distribute workload evenly across two or more computers, network links, CPUs, hard drives, or other resources, in order to get optimal resource utilization, maximize throughput, minimize response time, and avoid overload.</a:t>
            </a:r>
            <a:br>
              <a:rPr lang="en-US" dirty="0"/>
            </a:br>
            <a:endParaRPr lang="en-US" dirty="0"/>
          </a:p>
          <a:p>
            <a:r>
              <a:rPr lang="en-US" dirty="0"/>
              <a:t>Why should be load balanced ?</a:t>
            </a:r>
          </a:p>
          <a:p>
            <a:pPr lvl="1"/>
            <a:r>
              <a:rPr lang="en-US" dirty="0"/>
              <a:t>Improve resource utilization</a:t>
            </a:r>
          </a:p>
          <a:p>
            <a:pPr lvl="1"/>
            <a:r>
              <a:rPr lang="en-US" dirty="0"/>
              <a:t>Improve system performance</a:t>
            </a:r>
          </a:p>
          <a:p>
            <a:pPr lvl="1"/>
            <a:r>
              <a:rPr lang="en-US" dirty="0"/>
              <a:t>Improve energy efficiency</a:t>
            </a:r>
          </a:p>
        </p:txBody>
      </p:sp>
      <p:sp>
        <p:nvSpPr>
          <p:cNvPr id="4" name="Slide Number Placeholder 3">
            <a:extLst>
              <a:ext uri="{FF2B5EF4-FFF2-40B4-BE49-F238E27FC236}">
                <a16:creationId xmlns:a16="http://schemas.microsoft.com/office/drawing/2014/main" id="{F7793B63-32BF-4D9D-A131-FFF173B6BE7C}"/>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21</a:t>
            </a:fld>
            <a:endParaRPr lang="en-US">
              <a:solidFill>
                <a:prstClr val="black">
                  <a:tint val="75000"/>
                </a:prstClr>
              </a:solidFill>
              <a:latin typeface="Calibri" panose="020F0502020204030204"/>
            </a:endParaRPr>
          </a:p>
        </p:txBody>
      </p:sp>
      <p:pic>
        <p:nvPicPr>
          <p:cNvPr id="5122" name="Picture 2"/>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pic>
        <p:nvPicPr>
          <p:cNvPr id="6" name="Picture 2" descr="http://www.newsbiscuit.com/wp-content/uploads/2010/04/fat-guy-on-sinking-boat.jpg"/>
          <p:cNvPicPr>
            <a:picLocks noChangeAspect="1" noChangeArrowheads="1"/>
          </p:cNvPicPr>
          <p:nvPr/>
        </p:nvPicPr>
        <p:blipFill>
          <a:blip r:embed="rId3" cstate="print"/>
          <a:srcRect/>
          <a:stretch>
            <a:fillRect/>
          </a:stretch>
        </p:blipFill>
        <p:spPr bwMode="auto">
          <a:xfrm>
            <a:off x="6477000" y="3733800"/>
            <a:ext cx="4035798" cy="2962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p:cNvSpPr/>
          <p:nvPr/>
        </p:nvSpPr>
        <p:spPr>
          <a:xfrm>
            <a:off x="3903402" y="5725180"/>
            <a:ext cx="1963999" cy="523220"/>
          </a:xfrm>
          <a:prstGeom prst="rect">
            <a:avLst/>
          </a:prstGeom>
          <a:noFill/>
        </p:spPr>
        <p:txBody>
          <a:bodyPr wrap="none" lIns="91440" tIns="45720" rIns="91440" bIns="45720">
            <a:spAutoFit/>
          </a:bodyPr>
          <a:lstStyle/>
          <a:p>
            <a:pPr algn="ctr"/>
            <a:r>
              <a:rPr lang="en-US" sz="2800" b="1" dirty="0">
                <a:ln w="1905"/>
                <a:gradFill>
                  <a:gsLst>
                    <a:gs pos="0">
                      <a:srgbClr val="70AD47">
                        <a:shade val="20000"/>
                        <a:satMod val="200000"/>
                      </a:srgbClr>
                    </a:gs>
                    <a:gs pos="78000">
                      <a:srgbClr val="70AD47">
                        <a:tint val="90000"/>
                        <a:shade val="89000"/>
                        <a:satMod val="220000"/>
                      </a:srgbClr>
                    </a:gs>
                    <a:gs pos="100000">
                      <a:srgbClr val="70AD47">
                        <a:tint val="12000"/>
                        <a:satMod val="255000"/>
                      </a:srgbClr>
                    </a:gs>
                  </a:gsLst>
                  <a:lin ang="5400000"/>
                </a:gradFill>
                <a:effectLst>
                  <a:innerShdw blurRad="69850" dist="43180" dir="5400000">
                    <a:srgbClr val="000000">
                      <a:alpha val="65000"/>
                    </a:srgbClr>
                  </a:innerShdw>
                </a:effectLst>
                <a:latin typeface="Calibri" panose="020F0502020204030204"/>
              </a:rPr>
              <a:t>Unbalanced</a:t>
            </a:r>
          </a:p>
        </p:txBody>
      </p:sp>
      <p:sp>
        <p:nvSpPr>
          <p:cNvPr id="8" name="Right Arrow 7"/>
          <p:cNvSpPr/>
          <p:nvPr/>
        </p:nvSpPr>
        <p:spPr>
          <a:xfrm>
            <a:off x="5867400" y="5877580"/>
            <a:ext cx="457200" cy="228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latin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Scheduling</a:t>
            </a:r>
          </a:p>
        </p:txBody>
      </p:sp>
      <p:sp>
        <p:nvSpPr>
          <p:cNvPr id="3" name="Content Placeholder 2"/>
          <p:cNvSpPr>
            <a:spLocks noGrp="1"/>
          </p:cNvSpPr>
          <p:nvPr>
            <p:ph idx="1"/>
          </p:nvPr>
        </p:nvSpPr>
        <p:spPr>
          <a:xfrm>
            <a:off x="1981200" y="1600200"/>
            <a:ext cx="8229600" cy="4953000"/>
          </a:xfrm>
        </p:spPr>
        <p:txBody>
          <a:bodyPr/>
          <a:lstStyle/>
          <a:p>
            <a:r>
              <a:rPr lang="en-US" dirty="0"/>
              <a:t>What is job scheduler ?</a:t>
            </a:r>
          </a:p>
          <a:p>
            <a:pPr lvl="1"/>
            <a:r>
              <a:rPr lang="en-US" dirty="0"/>
              <a:t>A job scheduler is a software application that is in charge of unattended background executions, commonly known for historical reasons as batch processing.</a:t>
            </a:r>
            <a:br>
              <a:rPr lang="en-US" dirty="0"/>
            </a:br>
            <a:endParaRPr lang="en-US" dirty="0"/>
          </a:p>
          <a:p>
            <a:r>
              <a:rPr lang="en-US" dirty="0"/>
              <a:t>What should be scheduled in Cloud ?</a:t>
            </a:r>
          </a:p>
          <a:p>
            <a:pPr lvl="1"/>
            <a:r>
              <a:rPr lang="en-US" dirty="0"/>
              <a:t>Computation intensive tasks</a:t>
            </a:r>
          </a:p>
          <a:p>
            <a:pPr lvl="1"/>
            <a:r>
              <a:rPr lang="en-US" dirty="0"/>
              <a:t>Dynamic growing and shrinking tasks</a:t>
            </a:r>
          </a:p>
          <a:p>
            <a:pPr lvl="1"/>
            <a:r>
              <a:rPr lang="en-US" dirty="0"/>
              <a:t>Tasks with complex processing dependency</a:t>
            </a:r>
            <a:br>
              <a:rPr lang="en-US" dirty="0"/>
            </a:br>
            <a:endParaRPr lang="en-US" dirty="0"/>
          </a:p>
          <a:p>
            <a:r>
              <a:rPr lang="en-US" dirty="0"/>
              <a:t>How to approach ?</a:t>
            </a:r>
          </a:p>
          <a:p>
            <a:pPr lvl="1"/>
            <a:r>
              <a:rPr lang="en-US" dirty="0"/>
              <a:t>Use pre-defined workflow</a:t>
            </a:r>
          </a:p>
          <a:p>
            <a:pPr lvl="1"/>
            <a:r>
              <a:rPr lang="en-US" dirty="0"/>
              <a:t>System automatic configuration</a:t>
            </a:r>
          </a:p>
        </p:txBody>
      </p:sp>
      <p:sp>
        <p:nvSpPr>
          <p:cNvPr id="4" name="Slide Number Placeholder 3">
            <a:extLst>
              <a:ext uri="{FF2B5EF4-FFF2-40B4-BE49-F238E27FC236}">
                <a16:creationId xmlns:a16="http://schemas.microsoft.com/office/drawing/2014/main" id="{218E67F1-3395-4822-B072-3C4B0A37562D}"/>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22</a:t>
            </a:fld>
            <a:endParaRPr lang="en-US">
              <a:solidFill>
                <a:prstClr val="black">
                  <a:tint val="75000"/>
                </a:prstClr>
              </a:solidFill>
              <a:latin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Fault Tolerance</a:t>
            </a:r>
          </a:p>
        </p:txBody>
      </p:sp>
      <p:sp>
        <p:nvSpPr>
          <p:cNvPr id="3" name="Content Placeholder 2"/>
          <p:cNvSpPr>
            <a:spLocks noGrp="1"/>
          </p:cNvSpPr>
          <p:nvPr>
            <p:ph idx="1"/>
          </p:nvPr>
        </p:nvSpPr>
        <p:spPr>
          <a:xfrm>
            <a:off x="1981200" y="1600200"/>
            <a:ext cx="8229600" cy="4800600"/>
          </a:xfrm>
        </p:spPr>
        <p:txBody>
          <a:bodyPr/>
          <a:lstStyle/>
          <a:p>
            <a:r>
              <a:rPr lang="en-US" dirty="0"/>
              <a:t>What is fault tolerant system ?</a:t>
            </a:r>
          </a:p>
          <a:p>
            <a:pPr lvl="1"/>
            <a:r>
              <a:rPr lang="en-US" dirty="0"/>
              <a:t>Fault-tolerance is the property that enables a system to continue operating properly in the event of the failure of some of its components.</a:t>
            </a:r>
          </a:p>
          <a:p>
            <a:pPr lvl="1"/>
            <a:r>
              <a:rPr lang="en-US" dirty="0"/>
              <a:t>If its operating quality decreases at all, the decrease is proportional to the severity of the failure, as compared to a naively-designed system in which even a small failure can cause total breakdown.</a:t>
            </a:r>
            <a:br>
              <a:rPr lang="en-US" dirty="0"/>
            </a:br>
            <a:endParaRPr lang="en-US" dirty="0"/>
          </a:p>
          <a:p>
            <a:r>
              <a:rPr lang="en-US" dirty="0"/>
              <a:t>Four basic characteristics :</a:t>
            </a:r>
          </a:p>
          <a:p>
            <a:pPr lvl="1"/>
            <a:r>
              <a:rPr lang="en-US" dirty="0"/>
              <a:t>No single point of failure</a:t>
            </a:r>
          </a:p>
          <a:p>
            <a:pPr lvl="1"/>
            <a:r>
              <a:rPr lang="en-US" dirty="0"/>
              <a:t>Fault detection and isolation to the failing component</a:t>
            </a:r>
          </a:p>
          <a:p>
            <a:pPr lvl="1"/>
            <a:r>
              <a:rPr lang="en-US" dirty="0"/>
              <a:t>Fault containment to prevent propagation of the failure</a:t>
            </a:r>
          </a:p>
          <a:p>
            <a:pPr lvl="1"/>
            <a:r>
              <a:rPr lang="en-US" dirty="0"/>
              <a:t>Availability of reversion modes</a:t>
            </a:r>
          </a:p>
        </p:txBody>
      </p:sp>
      <p:sp>
        <p:nvSpPr>
          <p:cNvPr id="4" name="Slide Number Placeholder 3">
            <a:extLst>
              <a:ext uri="{FF2B5EF4-FFF2-40B4-BE49-F238E27FC236}">
                <a16:creationId xmlns:a16="http://schemas.microsoft.com/office/drawing/2014/main" id="{6180B14A-E8B7-4538-AEF9-4CCC6E18EB79}"/>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3</a:t>
            </a:fld>
            <a:endParaRPr lang="en-US">
              <a:solidFill>
                <a:prstClr val="black">
                  <a:tint val="75000"/>
                </a:prstClr>
              </a:solidFill>
              <a:latin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http://gautamlulla.files.wordpress.com/2010/07/spf.jpg"/>
          <p:cNvPicPr>
            <a:picLocks noChangeAspect="1" noChangeArrowheads="1"/>
          </p:cNvPicPr>
          <p:nvPr/>
        </p:nvPicPr>
        <p:blipFill>
          <a:blip r:embed="rId2" cstate="print"/>
          <a:srcRect/>
          <a:stretch>
            <a:fillRect/>
          </a:stretch>
        </p:blipFill>
        <p:spPr bwMode="auto">
          <a:xfrm>
            <a:off x="7772400" y="2502010"/>
            <a:ext cx="2895600" cy="4355991"/>
          </a:xfrm>
          <a:prstGeom prst="rect">
            <a:avLst/>
          </a:prstGeom>
          <a:noFill/>
        </p:spPr>
      </p:pic>
      <p:pic>
        <p:nvPicPr>
          <p:cNvPr id="4100" name="Picture 4"/>
          <p:cNvPicPr>
            <a:picLocks noChangeAspect="1" noChangeArrowheads="1"/>
          </p:cNvPicPr>
          <p:nvPr/>
        </p:nvPicPr>
        <p:blipFill>
          <a:blip r:embed="rId3"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normAutofit/>
          </a:bodyPr>
          <a:lstStyle/>
          <a:p>
            <a:r>
              <a:rPr lang="en-US" dirty="0"/>
              <a:t>Fault Tolerance</a:t>
            </a:r>
          </a:p>
        </p:txBody>
      </p:sp>
      <p:sp>
        <p:nvSpPr>
          <p:cNvPr id="3" name="Content Placeholder 2"/>
          <p:cNvSpPr>
            <a:spLocks noGrp="1"/>
          </p:cNvSpPr>
          <p:nvPr>
            <p:ph idx="1"/>
          </p:nvPr>
        </p:nvSpPr>
        <p:spPr>
          <a:xfrm>
            <a:off x="1981200" y="1600201"/>
            <a:ext cx="6400800" cy="4525963"/>
          </a:xfrm>
        </p:spPr>
        <p:txBody>
          <a:bodyPr/>
          <a:lstStyle/>
          <a:p>
            <a:r>
              <a:rPr lang="en-US" dirty="0"/>
              <a:t>Single Point Of Failure (SPOF)</a:t>
            </a:r>
          </a:p>
          <a:p>
            <a:pPr lvl="1"/>
            <a:r>
              <a:rPr lang="en-US" dirty="0"/>
              <a:t>A part of a system which, if it fails, will stop the entire system from working.</a:t>
            </a:r>
          </a:p>
          <a:p>
            <a:pPr lvl="1"/>
            <a:r>
              <a:rPr lang="en-US" dirty="0"/>
              <a:t>The assessment of a potentially single location of failure identifies the critical components of a complex system that would provoke a total systems failure in case of malfunction.</a:t>
            </a:r>
            <a:br>
              <a:rPr lang="en-US" dirty="0"/>
            </a:br>
            <a:endParaRPr lang="en-US" dirty="0"/>
          </a:p>
          <a:p>
            <a:r>
              <a:rPr lang="en-US" dirty="0"/>
              <a:t>Preventing single point of failure</a:t>
            </a:r>
          </a:p>
          <a:p>
            <a:pPr lvl="1"/>
            <a:r>
              <a:rPr lang="en-US" dirty="0"/>
              <a:t>If a system experiences a failure, it must continue to operate without interruption during the repair process.</a:t>
            </a:r>
          </a:p>
        </p:txBody>
      </p:sp>
      <p:sp>
        <p:nvSpPr>
          <p:cNvPr id="4" name="Slide Number Placeholder 3">
            <a:extLst>
              <a:ext uri="{FF2B5EF4-FFF2-40B4-BE49-F238E27FC236}">
                <a16:creationId xmlns:a16="http://schemas.microsoft.com/office/drawing/2014/main" id="{14708F35-1E66-41B8-9DF3-FBAC62C3F3FA}"/>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4</a:t>
            </a:fld>
            <a:endParaRPr lang="en-US">
              <a:solidFill>
                <a:prstClr val="black">
                  <a:tint val="75000"/>
                </a:prstClr>
              </a:solidFill>
              <a:latin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Fault Tolerance</a:t>
            </a:r>
          </a:p>
        </p:txBody>
      </p:sp>
      <p:sp>
        <p:nvSpPr>
          <p:cNvPr id="3" name="Content Placeholder 2"/>
          <p:cNvSpPr>
            <a:spLocks noGrp="1"/>
          </p:cNvSpPr>
          <p:nvPr>
            <p:ph idx="1"/>
          </p:nvPr>
        </p:nvSpPr>
        <p:spPr/>
        <p:txBody>
          <a:bodyPr/>
          <a:lstStyle/>
          <a:p>
            <a:r>
              <a:rPr lang="en-US" dirty="0"/>
              <a:t>Fault Detection and Isolation (FDI)</a:t>
            </a:r>
          </a:p>
          <a:p>
            <a:pPr lvl="1"/>
            <a:r>
              <a:rPr lang="en-US" dirty="0"/>
              <a:t>A subfield of control engineering which concerns itself with monitoring a system, identifying when a fault has occurred and pinpoint the type of fault and its location.</a:t>
            </a:r>
            <a:br>
              <a:rPr lang="en-US" dirty="0"/>
            </a:br>
            <a:endParaRPr lang="en-US" dirty="0"/>
          </a:p>
          <a:p>
            <a:r>
              <a:rPr lang="en-US" dirty="0"/>
              <a:t>Isolate failing component</a:t>
            </a:r>
          </a:p>
          <a:p>
            <a:pPr lvl="1"/>
            <a:r>
              <a:rPr lang="en-US" dirty="0"/>
              <a:t>When a failure occurs, the system</a:t>
            </a:r>
            <a:br>
              <a:rPr lang="en-US" dirty="0"/>
            </a:br>
            <a:r>
              <a:rPr lang="en-US" dirty="0"/>
              <a:t>must be able to isolate the failure</a:t>
            </a:r>
            <a:br>
              <a:rPr lang="en-US" dirty="0"/>
            </a:br>
            <a:r>
              <a:rPr lang="en-US" dirty="0"/>
              <a:t>to the offending component. </a:t>
            </a:r>
          </a:p>
        </p:txBody>
      </p:sp>
      <p:sp>
        <p:nvSpPr>
          <p:cNvPr id="4" name="Slide Number Placeholder 3">
            <a:extLst>
              <a:ext uri="{FF2B5EF4-FFF2-40B4-BE49-F238E27FC236}">
                <a16:creationId xmlns:a16="http://schemas.microsoft.com/office/drawing/2014/main" id="{59FBD6D2-202B-49F0-8FD0-26DD1342D999}"/>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5</a:t>
            </a:fld>
            <a:endParaRPr lang="en-US">
              <a:solidFill>
                <a:prstClr val="black">
                  <a:tint val="75000"/>
                </a:prstClr>
              </a:solidFill>
              <a:latin typeface="Calibri" panose="020F0502020204030204"/>
            </a:endParaRPr>
          </a:p>
        </p:txBody>
      </p:sp>
      <p:pic>
        <p:nvPicPr>
          <p:cNvPr id="93186" name="Picture 2" descr="http://www.adelicatebalance.com.au/gallery/images/people/doctor.jpg"/>
          <p:cNvPicPr>
            <a:picLocks noChangeAspect="1" noChangeArrowheads="1"/>
          </p:cNvPicPr>
          <p:nvPr/>
        </p:nvPicPr>
        <p:blipFill>
          <a:blip r:embed="rId3" cstate="print"/>
          <a:srcRect/>
          <a:stretch>
            <a:fillRect/>
          </a:stretch>
        </p:blipFill>
        <p:spPr bwMode="auto">
          <a:xfrm>
            <a:off x="6667500" y="3800474"/>
            <a:ext cx="3771900" cy="2828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Fault Tolerance</a:t>
            </a:r>
          </a:p>
        </p:txBody>
      </p:sp>
      <p:sp>
        <p:nvSpPr>
          <p:cNvPr id="3" name="Content Placeholder 2"/>
          <p:cNvSpPr>
            <a:spLocks noGrp="1"/>
          </p:cNvSpPr>
          <p:nvPr>
            <p:ph idx="1"/>
          </p:nvPr>
        </p:nvSpPr>
        <p:spPr/>
        <p:txBody>
          <a:bodyPr/>
          <a:lstStyle/>
          <a:p>
            <a:r>
              <a:rPr lang="en-US" dirty="0"/>
              <a:t>Fault Containment</a:t>
            </a:r>
          </a:p>
          <a:p>
            <a:pPr lvl="1"/>
            <a:r>
              <a:rPr lang="en-US" dirty="0"/>
              <a:t>Some failure mechanisms can cause a system to fail by propagating the failure to the rest of the system.</a:t>
            </a:r>
          </a:p>
          <a:p>
            <a:pPr lvl="1"/>
            <a:r>
              <a:rPr lang="en-US" dirty="0"/>
              <a:t>Mechanisms that isolate a rogue transmitter or failing component to protect the system are required.</a:t>
            </a:r>
            <a:br>
              <a:rPr lang="en-US" dirty="0"/>
            </a:br>
            <a:endParaRPr lang="en-US" dirty="0"/>
          </a:p>
          <a:p>
            <a:r>
              <a:rPr lang="en-US" dirty="0"/>
              <a:t>Available of reversion modes</a:t>
            </a:r>
          </a:p>
          <a:p>
            <a:pPr lvl="1"/>
            <a:r>
              <a:rPr lang="en-US" dirty="0"/>
              <a:t>System should be able to maintain some check points which can be used in managing the state changes.</a:t>
            </a:r>
          </a:p>
        </p:txBody>
      </p:sp>
      <p:sp>
        <p:nvSpPr>
          <p:cNvPr id="4" name="Slide Number Placeholder 3">
            <a:extLst>
              <a:ext uri="{FF2B5EF4-FFF2-40B4-BE49-F238E27FC236}">
                <a16:creationId xmlns:a16="http://schemas.microsoft.com/office/drawing/2014/main" id="{01718685-C08A-468E-A63D-ABADFBC85157}"/>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6</a:t>
            </a:fld>
            <a:endParaRPr lang="en-US">
              <a:solidFill>
                <a:prstClr val="black">
                  <a:tint val="75000"/>
                </a:prstClr>
              </a:solidFill>
              <a:latin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System Resilience</a:t>
            </a:r>
          </a:p>
        </p:txBody>
      </p:sp>
      <p:sp>
        <p:nvSpPr>
          <p:cNvPr id="3" name="Content Placeholder 2"/>
          <p:cNvSpPr>
            <a:spLocks noGrp="1"/>
          </p:cNvSpPr>
          <p:nvPr>
            <p:ph idx="1"/>
          </p:nvPr>
        </p:nvSpPr>
        <p:spPr/>
        <p:txBody>
          <a:bodyPr/>
          <a:lstStyle/>
          <a:p>
            <a:r>
              <a:rPr lang="en-US" dirty="0"/>
              <a:t>What is resilience ?</a:t>
            </a:r>
          </a:p>
          <a:p>
            <a:pPr lvl="1"/>
            <a:r>
              <a:rPr lang="en-US" dirty="0"/>
              <a:t>Resilience is the ability to provide and maintain an acceptable level of service in the face of faults and challenges to normal operation.</a:t>
            </a:r>
          </a:p>
          <a:p>
            <a:pPr lvl="1"/>
            <a:r>
              <a:rPr lang="en-US" dirty="0"/>
              <a:t>Resiliency pertains to the system's ability to return to its original state after encountering trouble. In other words, if a risk event knocks a system offline, a highly resilient system will return back to work and function as planned as soon as possible. </a:t>
            </a:r>
            <a:br>
              <a:rPr lang="en-US" dirty="0"/>
            </a:br>
            <a:endParaRPr lang="en-US" dirty="0"/>
          </a:p>
          <a:p>
            <a:r>
              <a:rPr lang="en-US" dirty="0"/>
              <a:t>Some risk events</a:t>
            </a:r>
          </a:p>
          <a:p>
            <a:pPr lvl="1"/>
            <a:r>
              <a:rPr lang="en-US" dirty="0"/>
              <a:t>If power is lost at a plant for two days, can our system recover ?</a:t>
            </a:r>
          </a:p>
          <a:p>
            <a:pPr lvl="1"/>
            <a:r>
              <a:rPr lang="en-US" dirty="0"/>
              <a:t>If a key service is lost because a database corruption, can the business recover ?</a:t>
            </a:r>
          </a:p>
        </p:txBody>
      </p:sp>
      <p:sp>
        <p:nvSpPr>
          <p:cNvPr id="4" name="Slide Number Placeholder 3">
            <a:extLst>
              <a:ext uri="{FF2B5EF4-FFF2-40B4-BE49-F238E27FC236}">
                <a16:creationId xmlns:a16="http://schemas.microsoft.com/office/drawing/2014/main" id="{892EF332-C45C-465B-A9EA-F0FF41526FB8}"/>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7</a:t>
            </a:fld>
            <a:endParaRPr lang="en-US">
              <a:solidFill>
                <a:prstClr val="black">
                  <a:tint val="75000"/>
                </a:prstClr>
              </a:solidFill>
              <a:latin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System Resilience</a:t>
            </a:r>
          </a:p>
        </p:txBody>
      </p:sp>
      <p:sp>
        <p:nvSpPr>
          <p:cNvPr id="3" name="Content Placeholder 2"/>
          <p:cNvSpPr>
            <a:spLocks noGrp="1"/>
          </p:cNvSpPr>
          <p:nvPr>
            <p:ph idx="1"/>
          </p:nvPr>
        </p:nvSpPr>
        <p:spPr>
          <a:xfrm>
            <a:off x="1981200" y="1524000"/>
            <a:ext cx="8305800" cy="5029200"/>
          </a:xfrm>
        </p:spPr>
        <p:txBody>
          <a:bodyPr/>
          <a:lstStyle/>
          <a:p>
            <a:r>
              <a:rPr lang="en-US" dirty="0"/>
              <a:t>Disaster Recovery</a:t>
            </a:r>
          </a:p>
          <a:p>
            <a:pPr lvl="1"/>
            <a:r>
              <a:rPr lang="en-US" dirty="0"/>
              <a:t>Disaster recovery is the process, policies and procedures related to preparing for recovery or continuation of technology infrastructure critical to an organization after a natural or human-induced disaster.</a:t>
            </a:r>
            <a:br>
              <a:rPr lang="en-US" dirty="0"/>
            </a:br>
            <a:endParaRPr lang="en-US" dirty="0"/>
          </a:p>
          <a:p>
            <a:r>
              <a:rPr lang="en-US" dirty="0"/>
              <a:t>Some common strategies :</a:t>
            </a:r>
          </a:p>
          <a:p>
            <a:pPr lvl="1"/>
            <a:r>
              <a:rPr lang="en-US" dirty="0"/>
              <a:t>Backup</a:t>
            </a:r>
          </a:p>
          <a:p>
            <a:pPr lvl="2"/>
            <a:r>
              <a:rPr lang="en-US" dirty="0"/>
              <a:t>Make data off-site at regular interval</a:t>
            </a:r>
          </a:p>
          <a:p>
            <a:pPr lvl="2"/>
            <a:r>
              <a:rPr lang="en-US" dirty="0"/>
              <a:t>Replicate data to an off-site location</a:t>
            </a:r>
          </a:p>
          <a:p>
            <a:pPr lvl="2"/>
            <a:r>
              <a:rPr lang="en-US" dirty="0"/>
              <a:t>Replicate whole system</a:t>
            </a:r>
          </a:p>
          <a:p>
            <a:pPr lvl="1"/>
            <a:r>
              <a:rPr lang="en-US" dirty="0"/>
              <a:t>Preparing</a:t>
            </a:r>
          </a:p>
          <a:p>
            <a:pPr lvl="2"/>
            <a:r>
              <a:rPr lang="en-US" dirty="0"/>
              <a:t>Local mirror systems</a:t>
            </a:r>
          </a:p>
          <a:p>
            <a:pPr lvl="2"/>
            <a:r>
              <a:rPr lang="en-US" dirty="0"/>
              <a:t>Surge protector</a:t>
            </a:r>
          </a:p>
          <a:p>
            <a:pPr lvl="2"/>
            <a:r>
              <a:rPr lang="en-US" dirty="0"/>
              <a:t>Uninterruptible Power Supply (UPS)</a:t>
            </a:r>
          </a:p>
        </p:txBody>
      </p:sp>
      <p:sp>
        <p:nvSpPr>
          <p:cNvPr id="4" name="Slide Number Placeholder 3">
            <a:extLst>
              <a:ext uri="{FF2B5EF4-FFF2-40B4-BE49-F238E27FC236}">
                <a16:creationId xmlns:a16="http://schemas.microsoft.com/office/drawing/2014/main" id="{69C344D1-779A-415F-8CC8-D982D5B3C178}"/>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8</a:t>
            </a:fld>
            <a:endParaRPr lang="en-US">
              <a:solidFill>
                <a:prstClr val="black">
                  <a:tint val="75000"/>
                </a:prstClr>
              </a:solidFill>
              <a:latin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76400" y="152400"/>
            <a:ext cx="1280160" cy="1280160"/>
          </a:xfrm>
          <a:prstGeom prst="rect">
            <a:avLst/>
          </a:prstGeom>
          <a:noFill/>
          <a:ln w="9525">
            <a:noFill/>
            <a:miter lim="800000"/>
            <a:headEnd/>
            <a:tailEnd/>
          </a:ln>
          <a:effectLst/>
        </p:spPr>
      </p:pic>
      <p:sp>
        <p:nvSpPr>
          <p:cNvPr id="2" name="Title 1"/>
          <p:cNvSpPr>
            <a:spLocks noGrp="1"/>
          </p:cNvSpPr>
          <p:nvPr>
            <p:ph type="title"/>
          </p:nvPr>
        </p:nvSpPr>
        <p:spPr>
          <a:xfrm>
            <a:off x="3124200" y="274638"/>
            <a:ext cx="7086600" cy="868362"/>
          </a:xfrm>
        </p:spPr>
        <p:txBody>
          <a:bodyPr/>
          <a:lstStyle/>
          <a:p>
            <a:r>
              <a:rPr lang="en-US" dirty="0"/>
              <a:t>System Security</a:t>
            </a:r>
          </a:p>
        </p:txBody>
      </p:sp>
      <p:sp>
        <p:nvSpPr>
          <p:cNvPr id="3" name="Content Placeholder 2"/>
          <p:cNvSpPr>
            <a:spLocks noGrp="1"/>
          </p:cNvSpPr>
          <p:nvPr>
            <p:ph idx="1"/>
          </p:nvPr>
        </p:nvSpPr>
        <p:spPr/>
        <p:txBody>
          <a:bodyPr/>
          <a:lstStyle/>
          <a:p>
            <a:r>
              <a:rPr lang="en-US" dirty="0"/>
              <a:t>Security issue in Cloud Computing :</a:t>
            </a:r>
          </a:p>
          <a:p>
            <a:pPr lvl="1"/>
            <a:r>
              <a:rPr lang="en-US" dirty="0"/>
              <a:t>Cloud security is an evolving sub-domain of computer security, network security, and, more broadly, information security.</a:t>
            </a:r>
          </a:p>
          <a:p>
            <a:pPr lvl="1"/>
            <a:r>
              <a:rPr lang="en-US" dirty="0"/>
              <a:t>It refers to a broad set of policies, technologies, and controls deployed to protect data, applications, and the associated infrastructure of cloud computing.</a:t>
            </a:r>
          </a:p>
        </p:txBody>
      </p:sp>
      <p:sp>
        <p:nvSpPr>
          <p:cNvPr id="4" name="Slide Number Placeholder 3">
            <a:extLst>
              <a:ext uri="{FF2B5EF4-FFF2-40B4-BE49-F238E27FC236}">
                <a16:creationId xmlns:a16="http://schemas.microsoft.com/office/drawing/2014/main" id="{81D9A9C0-3AD9-46DF-BA40-FFAA4B583196}"/>
              </a:ext>
            </a:extLst>
          </p:cNvPr>
          <p:cNvSpPr>
            <a:spLocks noGrp="1"/>
          </p:cNvSpPr>
          <p:nvPr>
            <p:ph type="sldNum" sz="quarter" idx="12"/>
          </p:nvPr>
        </p:nvSpPr>
        <p:spPr/>
        <p:txBody>
          <a:bodyPr/>
          <a:lstStyle/>
          <a:p>
            <a:fld id="{B6F15528-21DE-4FAA-801E-634DDDAF4B2B}" type="slidenum">
              <a:rPr lang="en-US">
                <a:solidFill>
                  <a:prstClr val="black">
                    <a:tint val="75000"/>
                  </a:prstClr>
                </a:solidFill>
                <a:latin typeface="Calibri" panose="020F0502020204030204"/>
              </a:rPr>
              <a:pPr/>
              <a:t>9</a:t>
            </a:fld>
            <a:endParaRPr lang="en-US">
              <a:solidFill>
                <a:prstClr val="black">
                  <a:tint val="75000"/>
                </a:prstClr>
              </a:solidFill>
              <a:latin typeface="Calibri" panose="020F0502020204030204"/>
            </a:endParaRPr>
          </a:p>
        </p:txBody>
      </p:sp>
      <p:pic>
        <p:nvPicPr>
          <p:cNvPr id="5" name="Picture 4" descr="cloud_security_password_610.jpg"/>
          <p:cNvPicPr>
            <a:picLocks noChangeAspect="1"/>
          </p:cNvPicPr>
          <p:nvPr/>
        </p:nvPicPr>
        <p:blipFill>
          <a:blip r:embed="rId3" cstate="print"/>
          <a:srcRect t="14446"/>
          <a:stretch>
            <a:fillRect/>
          </a:stretch>
        </p:blipFill>
        <p:spPr>
          <a:xfrm>
            <a:off x="3877391" y="4020312"/>
            <a:ext cx="4437221" cy="2532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1449</Words>
  <Application>Microsoft Office PowerPoint</Application>
  <PresentationFormat>Widescreen</PresentationFormat>
  <Paragraphs>187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1_Office Theme</vt:lpstr>
      <vt:lpstr>Availability &amp; Reliability</vt:lpstr>
      <vt:lpstr>Availability &amp; Reliability</vt:lpstr>
      <vt:lpstr>Fault Tolerance</vt:lpstr>
      <vt:lpstr>Fault Tolerance</vt:lpstr>
      <vt:lpstr>Fault Tolerance</vt:lpstr>
      <vt:lpstr>Fault Tolerance</vt:lpstr>
      <vt:lpstr>System Resilience</vt:lpstr>
      <vt:lpstr>System Resilience</vt:lpstr>
      <vt:lpstr>System Security</vt:lpstr>
      <vt:lpstr>System Security</vt:lpstr>
      <vt:lpstr>Manageability &amp; Interoperability</vt:lpstr>
      <vt:lpstr>Manageability &amp; Interoperability</vt:lpstr>
      <vt:lpstr>Control Automation</vt:lpstr>
      <vt:lpstr>Control Automation</vt:lpstr>
      <vt:lpstr>System Monitoring</vt:lpstr>
      <vt:lpstr>Billing System</vt:lpstr>
      <vt:lpstr>Performance &amp; Optimization</vt:lpstr>
      <vt:lpstr>Performance &amp; Optimization</vt:lpstr>
      <vt:lpstr>Parallel Processing</vt:lpstr>
      <vt:lpstr>Parallel Processing</vt:lpstr>
      <vt:lpstr>Load Balancing</vt:lpstr>
      <vt:lpstr>Job 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CSE</cp:lastModifiedBy>
  <cp:revision>3</cp:revision>
  <dcterms:created xsi:type="dcterms:W3CDTF">2021-10-09T17:33:42Z</dcterms:created>
  <dcterms:modified xsi:type="dcterms:W3CDTF">2021-10-10T10:24:10Z</dcterms:modified>
</cp:coreProperties>
</file>