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7"/>
  </p:notesMasterIdLst>
  <p:sldIdLst>
    <p:sldId id="258" r:id="rId2"/>
    <p:sldId id="256" r:id="rId3"/>
    <p:sldId id="280" r:id="rId4"/>
    <p:sldId id="260" r:id="rId5"/>
    <p:sldId id="261" r:id="rId6"/>
    <p:sldId id="262" r:id="rId7"/>
    <p:sldId id="263" r:id="rId8"/>
    <p:sldId id="264" r:id="rId9"/>
    <p:sldId id="265" r:id="rId10"/>
    <p:sldId id="266" r:id="rId11"/>
    <p:sldId id="267" r:id="rId12"/>
    <p:sldId id="281" r:id="rId13"/>
    <p:sldId id="282" r:id="rId14"/>
    <p:sldId id="268" r:id="rId15"/>
    <p:sldId id="269" r:id="rId16"/>
    <p:sldId id="283" r:id="rId17"/>
    <p:sldId id="270" r:id="rId18"/>
    <p:sldId id="279" r:id="rId19"/>
    <p:sldId id="271" r:id="rId20"/>
    <p:sldId id="272" r:id="rId21"/>
    <p:sldId id="273" r:id="rId22"/>
    <p:sldId id="274" r:id="rId23"/>
    <p:sldId id="275" r:id="rId24"/>
    <p:sldId id="276"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1CD5DF-F6B7-4CEF-838D-46112605A556}" type="datetimeFigureOut">
              <a:rPr lang="en-US" smtClean="0"/>
              <a:t>6/12/2020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F3A259-08C8-42ED-B452-D20774F506B5}" type="slidenum">
              <a:rPr lang="en-US" smtClean="0"/>
              <a:t>‹#›</a:t>
            </a:fld>
            <a:endParaRPr lang="en-US"/>
          </a:p>
        </p:txBody>
      </p:sp>
    </p:spTree>
    <p:extLst>
      <p:ext uri="{BB962C8B-B14F-4D97-AF65-F5344CB8AC3E}">
        <p14:creationId xmlns:p14="http://schemas.microsoft.com/office/powerpoint/2010/main" val="3454546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F3A259-08C8-42ED-B452-D20774F506B5}" type="slidenum">
              <a:rPr lang="en-US" smtClean="0"/>
              <a:t>1</a:t>
            </a:fld>
            <a:endParaRPr lang="en-US"/>
          </a:p>
        </p:txBody>
      </p:sp>
    </p:spTree>
    <p:extLst>
      <p:ext uri="{BB962C8B-B14F-4D97-AF65-F5344CB8AC3E}">
        <p14:creationId xmlns:p14="http://schemas.microsoft.com/office/powerpoint/2010/main" val="3007281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F3A259-08C8-42ED-B452-D20774F506B5}" type="slidenum">
              <a:rPr lang="en-US" smtClean="0"/>
              <a:t>10</a:t>
            </a:fld>
            <a:endParaRPr lang="en-US"/>
          </a:p>
        </p:txBody>
      </p:sp>
    </p:spTree>
    <p:extLst>
      <p:ext uri="{BB962C8B-B14F-4D97-AF65-F5344CB8AC3E}">
        <p14:creationId xmlns:p14="http://schemas.microsoft.com/office/powerpoint/2010/main" val="2865097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F3A259-08C8-42ED-B452-D20774F506B5}" type="slidenum">
              <a:rPr lang="en-US" smtClean="0"/>
              <a:t>11</a:t>
            </a:fld>
            <a:endParaRPr lang="en-US"/>
          </a:p>
        </p:txBody>
      </p:sp>
    </p:spTree>
    <p:extLst>
      <p:ext uri="{BB962C8B-B14F-4D97-AF65-F5344CB8AC3E}">
        <p14:creationId xmlns:p14="http://schemas.microsoft.com/office/powerpoint/2010/main" val="3483739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F3A259-08C8-42ED-B452-D20774F506B5}" type="slidenum">
              <a:rPr lang="en-US" smtClean="0"/>
              <a:t>12</a:t>
            </a:fld>
            <a:endParaRPr lang="en-US"/>
          </a:p>
        </p:txBody>
      </p:sp>
    </p:spTree>
    <p:extLst>
      <p:ext uri="{BB962C8B-B14F-4D97-AF65-F5344CB8AC3E}">
        <p14:creationId xmlns:p14="http://schemas.microsoft.com/office/powerpoint/2010/main" val="1443272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F3A259-08C8-42ED-B452-D20774F506B5}" type="slidenum">
              <a:rPr lang="en-US" smtClean="0"/>
              <a:t>13</a:t>
            </a:fld>
            <a:endParaRPr lang="en-US"/>
          </a:p>
        </p:txBody>
      </p:sp>
    </p:spTree>
    <p:extLst>
      <p:ext uri="{BB962C8B-B14F-4D97-AF65-F5344CB8AC3E}">
        <p14:creationId xmlns:p14="http://schemas.microsoft.com/office/powerpoint/2010/main" val="3633843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F3A259-08C8-42ED-B452-D20774F506B5}" type="slidenum">
              <a:rPr lang="en-US" smtClean="0"/>
              <a:t>14</a:t>
            </a:fld>
            <a:endParaRPr lang="en-US"/>
          </a:p>
        </p:txBody>
      </p:sp>
    </p:spTree>
    <p:extLst>
      <p:ext uri="{BB962C8B-B14F-4D97-AF65-F5344CB8AC3E}">
        <p14:creationId xmlns:p14="http://schemas.microsoft.com/office/powerpoint/2010/main" val="705078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F3A259-08C8-42ED-B452-D20774F506B5}" type="slidenum">
              <a:rPr lang="en-US" smtClean="0"/>
              <a:t>15</a:t>
            </a:fld>
            <a:endParaRPr lang="en-US"/>
          </a:p>
        </p:txBody>
      </p:sp>
    </p:spTree>
    <p:extLst>
      <p:ext uri="{BB962C8B-B14F-4D97-AF65-F5344CB8AC3E}">
        <p14:creationId xmlns:p14="http://schemas.microsoft.com/office/powerpoint/2010/main" val="2393073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F3A259-08C8-42ED-B452-D20774F506B5}" type="slidenum">
              <a:rPr lang="en-US" smtClean="0"/>
              <a:t>16</a:t>
            </a:fld>
            <a:endParaRPr lang="en-US"/>
          </a:p>
        </p:txBody>
      </p:sp>
    </p:spTree>
    <p:extLst>
      <p:ext uri="{BB962C8B-B14F-4D97-AF65-F5344CB8AC3E}">
        <p14:creationId xmlns:p14="http://schemas.microsoft.com/office/powerpoint/2010/main" val="4255203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F3A259-08C8-42ED-B452-D20774F506B5}" type="slidenum">
              <a:rPr lang="en-US" smtClean="0"/>
              <a:t>17</a:t>
            </a:fld>
            <a:endParaRPr lang="en-US"/>
          </a:p>
        </p:txBody>
      </p:sp>
    </p:spTree>
    <p:extLst>
      <p:ext uri="{BB962C8B-B14F-4D97-AF65-F5344CB8AC3E}">
        <p14:creationId xmlns:p14="http://schemas.microsoft.com/office/powerpoint/2010/main" val="310483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F3A259-08C8-42ED-B452-D20774F506B5}" type="slidenum">
              <a:rPr lang="en-US" smtClean="0"/>
              <a:t>18</a:t>
            </a:fld>
            <a:endParaRPr lang="en-US"/>
          </a:p>
        </p:txBody>
      </p:sp>
    </p:spTree>
    <p:extLst>
      <p:ext uri="{BB962C8B-B14F-4D97-AF65-F5344CB8AC3E}">
        <p14:creationId xmlns:p14="http://schemas.microsoft.com/office/powerpoint/2010/main" val="2326350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F3A259-08C8-42ED-B452-D20774F506B5}" type="slidenum">
              <a:rPr lang="en-US" smtClean="0"/>
              <a:t>19</a:t>
            </a:fld>
            <a:endParaRPr lang="en-US"/>
          </a:p>
        </p:txBody>
      </p:sp>
    </p:spTree>
    <p:extLst>
      <p:ext uri="{BB962C8B-B14F-4D97-AF65-F5344CB8AC3E}">
        <p14:creationId xmlns:p14="http://schemas.microsoft.com/office/powerpoint/2010/main" val="2203015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F3A259-08C8-42ED-B452-D20774F506B5}" type="slidenum">
              <a:rPr lang="en-US" smtClean="0"/>
              <a:t>2</a:t>
            </a:fld>
            <a:endParaRPr lang="en-US"/>
          </a:p>
        </p:txBody>
      </p:sp>
    </p:spTree>
    <p:extLst>
      <p:ext uri="{BB962C8B-B14F-4D97-AF65-F5344CB8AC3E}">
        <p14:creationId xmlns:p14="http://schemas.microsoft.com/office/powerpoint/2010/main" val="7057565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F3A259-08C8-42ED-B452-D20774F506B5}" type="slidenum">
              <a:rPr lang="en-US" smtClean="0"/>
              <a:t>20</a:t>
            </a:fld>
            <a:endParaRPr lang="en-US"/>
          </a:p>
        </p:txBody>
      </p:sp>
    </p:spTree>
    <p:extLst>
      <p:ext uri="{BB962C8B-B14F-4D97-AF65-F5344CB8AC3E}">
        <p14:creationId xmlns:p14="http://schemas.microsoft.com/office/powerpoint/2010/main" val="2686167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F3A259-08C8-42ED-B452-D20774F506B5}" type="slidenum">
              <a:rPr lang="en-US" smtClean="0"/>
              <a:t>21</a:t>
            </a:fld>
            <a:endParaRPr lang="en-US"/>
          </a:p>
        </p:txBody>
      </p:sp>
    </p:spTree>
    <p:extLst>
      <p:ext uri="{BB962C8B-B14F-4D97-AF65-F5344CB8AC3E}">
        <p14:creationId xmlns:p14="http://schemas.microsoft.com/office/powerpoint/2010/main" val="2943883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F3A259-08C8-42ED-B452-D20774F506B5}" type="slidenum">
              <a:rPr lang="en-US" smtClean="0"/>
              <a:t>22</a:t>
            </a:fld>
            <a:endParaRPr lang="en-US"/>
          </a:p>
        </p:txBody>
      </p:sp>
    </p:spTree>
    <p:extLst>
      <p:ext uri="{BB962C8B-B14F-4D97-AF65-F5344CB8AC3E}">
        <p14:creationId xmlns:p14="http://schemas.microsoft.com/office/powerpoint/2010/main" val="2619208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F3A259-08C8-42ED-B452-D20774F506B5}" type="slidenum">
              <a:rPr lang="en-US" smtClean="0"/>
              <a:t>23</a:t>
            </a:fld>
            <a:endParaRPr lang="en-US"/>
          </a:p>
        </p:txBody>
      </p:sp>
    </p:spTree>
    <p:extLst>
      <p:ext uri="{BB962C8B-B14F-4D97-AF65-F5344CB8AC3E}">
        <p14:creationId xmlns:p14="http://schemas.microsoft.com/office/powerpoint/2010/main" val="2263147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F3A259-08C8-42ED-B452-D20774F506B5}" type="slidenum">
              <a:rPr lang="en-US" smtClean="0"/>
              <a:t>24</a:t>
            </a:fld>
            <a:endParaRPr lang="en-US"/>
          </a:p>
        </p:txBody>
      </p:sp>
    </p:spTree>
    <p:extLst>
      <p:ext uri="{BB962C8B-B14F-4D97-AF65-F5344CB8AC3E}">
        <p14:creationId xmlns:p14="http://schemas.microsoft.com/office/powerpoint/2010/main" val="1210321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F3A259-08C8-42ED-B452-D20774F506B5}" type="slidenum">
              <a:rPr lang="en-US" smtClean="0"/>
              <a:t>3</a:t>
            </a:fld>
            <a:endParaRPr lang="en-US"/>
          </a:p>
        </p:txBody>
      </p:sp>
    </p:spTree>
    <p:extLst>
      <p:ext uri="{BB962C8B-B14F-4D97-AF65-F5344CB8AC3E}">
        <p14:creationId xmlns:p14="http://schemas.microsoft.com/office/powerpoint/2010/main" val="3529812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F3A259-08C8-42ED-B452-D20774F506B5}" type="slidenum">
              <a:rPr lang="en-US" smtClean="0"/>
              <a:t>4</a:t>
            </a:fld>
            <a:endParaRPr lang="en-US"/>
          </a:p>
        </p:txBody>
      </p:sp>
    </p:spTree>
    <p:extLst>
      <p:ext uri="{BB962C8B-B14F-4D97-AF65-F5344CB8AC3E}">
        <p14:creationId xmlns:p14="http://schemas.microsoft.com/office/powerpoint/2010/main" val="3622762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F3A259-08C8-42ED-B452-D20774F506B5}" type="slidenum">
              <a:rPr lang="en-US" smtClean="0"/>
              <a:t>5</a:t>
            </a:fld>
            <a:endParaRPr lang="en-US"/>
          </a:p>
        </p:txBody>
      </p:sp>
    </p:spTree>
    <p:extLst>
      <p:ext uri="{BB962C8B-B14F-4D97-AF65-F5344CB8AC3E}">
        <p14:creationId xmlns:p14="http://schemas.microsoft.com/office/powerpoint/2010/main" val="3934539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F3A259-08C8-42ED-B452-D20774F506B5}" type="slidenum">
              <a:rPr lang="en-US" smtClean="0"/>
              <a:t>6</a:t>
            </a:fld>
            <a:endParaRPr lang="en-US"/>
          </a:p>
        </p:txBody>
      </p:sp>
    </p:spTree>
    <p:extLst>
      <p:ext uri="{BB962C8B-B14F-4D97-AF65-F5344CB8AC3E}">
        <p14:creationId xmlns:p14="http://schemas.microsoft.com/office/powerpoint/2010/main" val="2652379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F3A259-08C8-42ED-B452-D20774F506B5}" type="slidenum">
              <a:rPr lang="en-US" smtClean="0"/>
              <a:t>7</a:t>
            </a:fld>
            <a:endParaRPr lang="en-US"/>
          </a:p>
        </p:txBody>
      </p:sp>
    </p:spTree>
    <p:extLst>
      <p:ext uri="{BB962C8B-B14F-4D97-AF65-F5344CB8AC3E}">
        <p14:creationId xmlns:p14="http://schemas.microsoft.com/office/powerpoint/2010/main" val="2359029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F3A259-08C8-42ED-B452-D20774F506B5}" type="slidenum">
              <a:rPr lang="en-US" smtClean="0"/>
              <a:t>8</a:t>
            </a:fld>
            <a:endParaRPr lang="en-US"/>
          </a:p>
        </p:txBody>
      </p:sp>
    </p:spTree>
    <p:extLst>
      <p:ext uri="{BB962C8B-B14F-4D97-AF65-F5344CB8AC3E}">
        <p14:creationId xmlns:p14="http://schemas.microsoft.com/office/powerpoint/2010/main" val="2680277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F3A259-08C8-42ED-B452-D20774F506B5}" type="slidenum">
              <a:rPr lang="en-US" smtClean="0"/>
              <a:t>9</a:t>
            </a:fld>
            <a:endParaRPr lang="en-US"/>
          </a:p>
        </p:txBody>
      </p:sp>
    </p:spTree>
    <p:extLst>
      <p:ext uri="{BB962C8B-B14F-4D97-AF65-F5344CB8AC3E}">
        <p14:creationId xmlns:p14="http://schemas.microsoft.com/office/powerpoint/2010/main" val="12394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2741806-2513-40A3-B1CC-0F52277B115F}" type="datetime1">
              <a:rPr lang="en-US" smtClean="0"/>
              <a:t>6/12/2020</a:t>
            </a:fld>
            <a:endParaRPr lang="en-US"/>
          </a:p>
        </p:txBody>
      </p:sp>
      <p:sp>
        <p:nvSpPr>
          <p:cNvPr id="5" name="Footer Placeholder 4"/>
          <p:cNvSpPr>
            <a:spLocks noGrp="1"/>
          </p:cNvSpPr>
          <p:nvPr>
            <p:ph type="ftr" sz="quarter" idx="11"/>
          </p:nvPr>
        </p:nvSpPr>
        <p:spPr/>
        <p:txBody>
          <a:bodyPr/>
          <a:lstStyle/>
          <a:p>
            <a:r>
              <a:rPr lang="en-US" smtClean="0"/>
              <a:t>Detecting Multi-label Sentiment and Emotions from Bangla YouTube Comments (ICBSLP-2018)</a:t>
            </a:r>
            <a:endParaRPr lang="en-US"/>
          </a:p>
        </p:txBody>
      </p:sp>
      <p:sp>
        <p:nvSpPr>
          <p:cNvPr id="6" name="Slide Number Placeholder 5"/>
          <p:cNvSpPr>
            <a:spLocks noGrp="1"/>
          </p:cNvSpPr>
          <p:nvPr>
            <p:ph type="sldNum" sz="quarter" idx="12"/>
          </p:nvPr>
        </p:nvSpPr>
        <p:spPr/>
        <p:txBody>
          <a:bodyPr/>
          <a:lstStyle/>
          <a:p>
            <a:fld id="{08A9A99F-A744-44DA-AFD0-ECD47A0D13F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86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0890CD-1E19-47F9-AA9C-6F17D3C3DEE9}" type="datetime1">
              <a:rPr lang="en-US" smtClean="0"/>
              <a:t>6/12/2020</a:t>
            </a:fld>
            <a:endParaRPr lang="en-US"/>
          </a:p>
        </p:txBody>
      </p:sp>
      <p:sp>
        <p:nvSpPr>
          <p:cNvPr id="5" name="Footer Placeholder 4"/>
          <p:cNvSpPr>
            <a:spLocks noGrp="1"/>
          </p:cNvSpPr>
          <p:nvPr>
            <p:ph type="ftr" sz="quarter" idx="11"/>
          </p:nvPr>
        </p:nvSpPr>
        <p:spPr/>
        <p:txBody>
          <a:bodyPr/>
          <a:lstStyle/>
          <a:p>
            <a:r>
              <a:rPr lang="en-US" smtClean="0"/>
              <a:t>Detecting Multi-label Sentiment and Emotions from Bangla YouTube Comments (ICBSLP-2018)</a:t>
            </a:r>
            <a:endParaRPr lang="en-US"/>
          </a:p>
        </p:txBody>
      </p:sp>
      <p:sp>
        <p:nvSpPr>
          <p:cNvPr id="6" name="Slide Number Placeholder 5"/>
          <p:cNvSpPr>
            <a:spLocks noGrp="1"/>
          </p:cNvSpPr>
          <p:nvPr>
            <p:ph type="sldNum" sz="quarter" idx="12"/>
          </p:nvPr>
        </p:nvSpPr>
        <p:spPr/>
        <p:txBody>
          <a:bodyPr/>
          <a:lstStyle/>
          <a:p>
            <a:fld id="{08A9A99F-A744-44DA-AFD0-ECD47A0D13F6}" type="slidenum">
              <a:rPr lang="en-US" smtClean="0"/>
              <a:t>‹#›</a:t>
            </a:fld>
            <a:endParaRPr lang="en-US"/>
          </a:p>
        </p:txBody>
      </p:sp>
    </p:spTree>
    <p:extLst>
      <p:ext uri="{BB962C8B-B14F-4D97-AF65-F5344CB8AC3E}">
        <p14:creationId xmlns:p14="http://schemas.microsoft.com/office/powerpoint/2010/main" val="2373402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2A39F8-29DB-4CC9-982E-0AEC148FD95F}" type="datetime1">
              <a:rPr lang="en-US" smtClean="0"/>
              <a:t>6/12/2020</a:t>
            </a:fld>
            <a:endParaRPr lang="en-US"/>
          </a:p>
        </p:txBody>
      </p:sp>
      <p:sp>
        <p:nvSpPr>
          <p:cNvPr id="5" name="Footer Placeholder 4"/>
          <p:cNvSpPr>
            <a:spLocks noGrp="1"/>
          </p:cNvSpPr>
          <p:nvPr>
            <p:ph type="ftr" sz="quarter" idx="11"/>
          </p:nvPr>
        </p:nvSpPr>
        <p:spPr/>
        <p:txBody>
          <a:bodyPr/>
          <a:lstStyle/>
          <a:p>
            <a:r>
              <a:rPr lang="en-US" smtClean="0"/>
              <a:t>Detecting Multi-label Sentiment and Emotions from Bangla YouTube Comments (ICBSLP-2018)</a:t>
            </a:r>
            <a:endParaRPr lang="en-US"/>
          </a:p>
        </p:txBody>
      </p:sp>
      <p:sp>
        <p:nvSpPr>
          <p:cNvPr id="6" name="Slide Number Placeholder 5"/>
          <p:cNvSpPr>
            <a:spLocks noGrp="1"/>
          </p:cNvSpPr>
          <p:nvPr>
            <p:ph type="sldNum" sz="quarter" idx="12"/>
          </p:nvPr>
        </p:nvSpPr>
        <p:spPr/>
        <p:txBody>
          <a:bodyPr/>
          <a:lstStyle/>
          <a:p>
            <a:fld id="{08A9A99F-A744-44DA-AFD0-ECD47A0D13F6}" type="slidenum">
              <a:rPr lang="en-US" smtClean="0"/>
              <a:t>‹#›</a:t>
            </a:fld>
            <a:endParaRPr lang="en-US"/>
          </a:p>
        </p:txBody>
      </p:sp>
    </p:spTree>
    <p:extLst>
      <p:ext uri="{BB962C8B-B14F-4D97-AF65-F5344CB8AC3E}">
        <p14:creationId xmlns:p14="http://schemas.microsoft.com/office/powerpoint/2010/main" val="3821456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336EF1-6DA2-410B-B696-6D0A1A4515D2}" type="datetime1">
              <a:rPr lang="en-US" smtClean="0"/>
              <a:t>6/12/2020</a:t>
            </a:fld>
            <a:endParaRPr lang="en-US"/>
          </a:p>
        </p:txBody>
      </p:sp>
      <p:sp>
        <p:nvSpPr>
          <p:cNvPr id="5" name="Footer Placeholder 4"/>
          <p:cNvSpPr>
            <a:spLocks noGrp="1"/>
          </p:cNvSpPr>
          <p:nvPr>
            <p:ph type="ftr" sz="quarter" idx="11"/>
          </p:nvPr>
        </p:nvSpPr>
        <p:spPr/>
        <p:txBody>
          <a:bodyPr/>
          <a:lstStyle/>
          <a:p>
            <a:r>
              <a:rPr lang="en-US" smtClean="0"/>
              <a:t>Detecting Multi-label Sentiment and Emotions from Bangla YouTube Comments (ICBSLP-2018)</a:t>
            </a:r>
            <a:endParaRPr lang="en-US"/>
          </a:p>
        </p:txBody>
      </p:sp>
      <p:sp>
        <p:nvSpPr>
          <p:cNvPr id="6" name="Slide Number Placeholder 5"/>
          <p:cNvSpPr>
            <a:spLocks noGrp="1"/>
          </p:cNvSpPr>
          <p:nvPr>
            <p:ph type="sldNum" sz="quarter" idx="12"/>
          </p:nvPr>
        </p:nvSpPr>
        <p:spPr/>
        <p:txBody>
          <a:bodyPr/>
          <a:lstStyle/>
          <a:p>
            <a:fld id="{08A9A99F-A744-44DA-AFD0-ECD47A0D13F6}" type="slidenum">
              <a:rPr lang="en-US" smtClean="0"/>
              <a:t>‹#›</a:t>
            </a:fld>
            <a:endParaRPr lang="en-US"/>
          </a:p>
        </p:txBody>
      </p:sp>
    </p:spTree>
    <p:extLst>
      <p:ext uri="{BB962C8B-B14F-4D97-AF65-F5344CB8AC3E}">
        <p14:creationId xmlns:p14="http://schemas.microsoft.com/office/powerpoint/2010/main" val="2102765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1DE97D-1B80-43F7-88D4-EE1197068BB2}" type="datetime1">
              <a:rPr lang="en-US" smtClean="0"/>
              <a:t>6/12/2020</a:t>
            </a:fld>
            <a:endParaRPr lang="en-US"/>
          </a:p>
        </p:txBody>
      </p:sp>
      <p:sp>
        <p:nvSpPr>
          <p:cNvPr id="5" name="Footer Placeholder 4"/>
          <p:cNvSpPr>
            <a:spLocks noGrp="1"/>
          </p:cNvSpPr>
          <p:nvPr>
            <p:ph type="ftr" sz="quarter" idx="11"/>
          </p:nvPr>
        </p:nvSpPr>
        <p:spPr/>
        <p:txBody>
          <a:bodyPr/>
          <a:lstStyle/>
          <a:p>
            <a:r>
              <a:rPr lang="en-US" smtClean="0"/>
              <a:t>Detecting Multi-label Sentiment and Emotions from Bangla YouTube Comments (ICBSLP-2018)</a:t>
            </a:r>
            <a:endParaRPr lang="en-US"/>
          </a:p>
        </p:txBody>
      </p:sp>
      <p:sp>
        <p:nvSpPr>
          <p:cNvPr id="6" name="Slide Number Placeholder 5"/>
          <p:cNvSpPr>
            <a:spLocks noGrp="1"/>
          </p:cNvSpPr>
          <p:nvPr>
            <p:ph type="sldNum" sz="quarter" idx="12"/>
          </p:nvPr>
        </p:nvSpPr>
        <p:spPr/>
        <p:txBody>
          <a:bodyPr/>
          <a:lstStyle/>
          <a:p>
            <a:fld id="{08A9A99F-A744-44DA-AFD0-ECD47A0D13F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578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442D72-FB9B-49C4-801B-0868855182B0}" type="datetime1">
              <a:rPr lang="en-US" smtClean="0"/>
              <a:t>6/12/2020</a:t>
            </a:fld>
            <a:endParaRPr lang="en-US"/>
          </a:p>
        </p:txBody>
      </p:sp>
      <p:sp>
        <p:nvSpPr>
          <p:cNvPr id="6" name="Footer Placeholder 5"/>
          <p:cNvSpPr>
            <a:spLocks noGrp="1"/>
          </p:cNvSpPr>
          <p:nvPr>
            <p:ph type="ftr" sz="quarter" idx="11"/>
          </p:nvPr>
        </p:nvSpPr>
        <p:spPr/>
        <p:txBody>
          <a:bodyPr/>
          <a:lstStyle/>
          <a:p>
            <a:r>
              <a:rPr lang="en-US" smtClean="0"/>
              <a:t>Detecting Multi-label Sentiment and Emotions from Bangla YouTube Comments (ICBSLP-2018)</a:t>
            </a:r>
            <a:endParaRPr lang="en-US"/>
          </a:p>
        </p:txBody>
      </p:sp>
      <p:sp>
        <p:nvSpPr>
          <p:cNvPr id="7" name="Slide Number Placeholder 6"/>
          <p:cNvSpPr>
            <a:spLocks noGrp="1"/>
          </p:cNvSpPr>
          <p:nvPr>
            <p:ph type="sldNum" sz="quarter" idx="12"/>
          </p:nvPr>
        </p:nvSpPr>
        <p:spPr/>
        <p:txBody>
          <a:bodyPr/>
          <a:lstStyle/>
          <a:p>
            <a:fld id="{08A9A99F-A744-44DA-AFD0-ECD47A0D13F6}" type="slidenum">
              <a:rPr lang="en-US" smtClean="0"/>
              <a:t>‹#›</a:t>
            </a:fld>
            <a:endParaRPr lang="en-US"/>
          </a:p>
        </p:txBody>
      </p:sp>
    </p:spTree>
    <p:extLst>
      <p:ext uri="{BB962C8B-B14F-4D97-AF65-F5344CB8AC3E}">
        <p14:creationId xmlns:p14="http://schemas.microsoft.com/office/powerpoint/2010/main" val="2496323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1A6092A-8062-4E52-BE54-6DC8DE6F486D}" type="datetime1">
              <a:rPr lang="en-US" smtClean="0"/>
              <a:t>6/12/2020</a:t>
            </a:fld>
            <a:endParaRPr lang="en-US"/>
          </a:p>
        </p:txBody>
      </p:sp>
      <p:sp>
        <p:nvSpPr>
          <p:cNvPr id="8" name="Footer Placeholder 7"/>
          <p:cNvSpPr>
            <a:spLocks noGrp="1"/>
          </p:cNvSpPr>
          <p:nvPr>
            <p:ph type="ftr" sz="quarter" idx="11"/>
          </p:nvPr>
        </p:nvSpPr>
        <p:spPr/>
        <p:txBody>
          <a:bodyPr/>
          <a:lstStyle/>
          <a:p>
            <a:r>
              <a:rPr lang="en-US" smtClean="0"/>
              <a:t>Detecting Multi-label Sentiment and Emotions from Bangla YouTube Comments (ICBSLP-2018)</a:t>
            </a:r>
            <a:endParaRPr lang="en-US"/>
          </a:p>
        </p:txBody>
      </p:sp>
      <p:sp>
        <p:nvSpPr>
          <p:cNvPr id="9" name="Slide Number Placeholder 8"/>
          <p:cNvSpPr>
            <a:spLocks noGrp="1"/>
          </p:cNvSpPr>
          <p:nvPr>
            <p:ph type="sldNum" sz="quarter" idx="12"/>
          </p:nvPr>
        </p:nvSpPr>
        <p:spPr/>
        <p:txBody>
          <a:bodyPr/>
          <a:lstStyle/>
          <a:p>
            <a:fld id="{08A9A99F-A744-44DA-AFD0-ECD47A0D13F6}" type="slidenum">
              <a:rPr lang="en-US" smtClean="0"/>
              <a:t>‹#›</a:t>
            </a:fld>
            <a:endParaRPr lang="en-US"/>
          </a:p>
        </p:txBody>
      </p:sp>
    </p:spTree>
    <p:extLst>
      <p:ext uri="{BB962C8B-B14F-4D97-AF65-F5344CB8AC3E}">
        <p14:creationId xmlns:p14="http://schemas.microsoft.com/office/powerpoint/2010/main" val="3840820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10A353-B530-4784-9A92-361A8D797688}" type="datetime1">
              <a:rPr lang="en-US" smtClean="0"/>
              <a:t>6/12/2020</a:t>
            </a:fld>
            <a:endParaRPr lang="en-US"/>
          </a:p>
        </p:txBody>
      </p:sp>
      <p:sp>
        <p:nvSpPr>
          <p:cNvPr id="4" name="Footer Placeholder 3"/>
          <p:cNvSpPr>
            <a:spLocks noGrp="1"/>
          </p:cNvSpPr>
          <p:nvPr>
            <p:ph type="ftr" sz="quarter" idx="11"/>
          </p:nvPr>
        </p:nvSpPr>
        <p:spPr/>
        <p:txBody>
          <a:bodyPr/>
          <a:lstStyle/>
          <a:p>
            <a:r>
              <a:rPr lang="en-US" smtClean="0"/>
              <a:t>Detecting Multi-label Sentiment and Emotions from Bangla YouTube Comments (ICBSLP-2018)</a:t>
            </a:r>
            <a:endParaRPr lang="en-US"/>
          </a:p>
        </p:txBody>
      </p:sp>
      <p:sp>
        <p:nvSpPr>
          <p:cNvPr id="5" name="Slide Number Placeholder 4"/>
          <p:cNvSpPr>
            <a:spLocks noGrp="1"/>
          </p:cNvSpPr>
          <p:nvPr>
            <p:ph type="sldNum" sz="quarter" idx="12"/>
          </p:nvPr>
        </p:nvSpPr>
        <p:spPr/>
        <p:txBody>
          <a:bodyPr/>
          <a:lstStyle/>
          <a:p>
            <a:fld id="{08A9A99F-A744-44DA-AFD0-ECD47A0D13F6}" type="slidenum">
              <a:rPr lang="en-US" smtClean="0"/>
              <a:t>‹#›</a:t>
            </a:fld>
            <a:endParaRPr lang="en-US"/>
          </a:p>
        </p:txBody>
      </p:sp>
    </p:spTree>
    <p:extLst>
      <p:ext uri="{BB962C8B-B14F-4D97-AF65-F5344CB8AC3E}">
        <p14:creationId xmlns:p14="http://schemas.microsoft.com/office/powerpoint/2010/main" val="1527031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E7DA257-8A91-45D1-B7DF-97322DABE11F}" type="datetime1">
              <a:rPr lang="en-US" smtClean="0"/>
              <a:t>6/12/2020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Detecting Multi-label Sentiment and Emotions from Bangla YouTube Comments (ICBSLP-2018)</a:t>
            </a:r>
            <a:endParaRPr lang="en-US"/>
          </a:p>
        </p:txBody>
      </p:sp>
      <p:sp>
        <p:nvSpPr>
          <p:cNvPr id="9" name="Slide Number Placeholder 8"/>
          <p:cNvSpPr>
            <a:spLocks noGrp="1"/>
          </p:cNvSpPr>
          <p:nvPr>
            <p:ph type="sldNum" sz="quarter" idx="12"/>
          </p:nvPr>
        </p:nvSpPr>
        <p:spPr/>
        <p:txBody>
          <a:bodyPr/>
          <a:lstStyle/>
          <a:p>
            <a:fld id="{08A9A99F-A744-44DA-AFD0-ECD47A0D13F6}" type="slidenum">
              <a:rPr lang="en-US" smtClean="0"/>
              <a:t>‹#›</a:t>
            </a:fld>
            <a:endParaRPr lang="en-US"/>
          </a:p>
        </p:txBody>
      </p:sp>
    </p:spTree>
    <p:extLst>
      <p:ext uri="{BB962C8B-B14F-4D97-AF65-F5344CB8AC3E}">
        <p14:creationId xmlns:p14="http://schemas.microsoft.com/office/powerpoint/2010/main" val="3112370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A870C4D-0997-4E0C-8FD8-8FCEE0C9FBA3}" type="datetime1">
              <a:rPr lang="en-US" smtClean="0"/>
              <a:t>6/12/2020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Detecting Multi-label Sentiment and Emotions from Bangla YouTube Comments (ICBSLP-2018)</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8A9A99F-A744-44DA-AFD0-ECD47A0D13F6}" type="slidenum">
              <a:rPr lang="en-US" smtClean="0"/>
              <a:t>‹#›</a:t>
            </a:fld>
            <a:endParaRPr lang="en-US"/>
          </a:p>
        </p:txBody>
      </p:sp>
    </p:spTree>
    <p:extLst>
      <p:ext uri="{BB962C8B-B14F-4D97-AF65-F5344CB8AC3E}">
        <p14:creationId xmlns:p14="http://schemas.microsoft.com/office/powerpoint/2010/main" val="359561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EF1C06-CE44-4FA9-9A1E-C40D85ED05B7}" type="datetime1">
              <a:rPr lang="en-US" smtClean="0"/>
              <a:t>6/12/2020</a:t>
            </a:fld>
            <a:endParaRPr lang="en-US"/>
          </a:p>
        </p:txBody>
      </p:sp>
      <p:sp>
        <p:nvSpPr>
          <p:cNvPr id="6" name="Footer Placeholder 5"/>
          <p:cNvSpPr>
            <a:spLocks noGrp="1"/>
          </p:cNvSpPr>
          <p:nvPr>
            <p:ph type="ftr" sz="quarter" idx="11"/>
          </p:nvPr>
        </p:nvSpPr>
        <p:spPr/>
        <p:txBody>
          <a:bodyPr/>
          <a:lstStyle/>
          <a:p>
            <a:r>
              <a:rPr lang="en-US" smtClean="0"/>
              <a:t>Detecting Multi-label Sentiment and Emotions from Bangla YouTube Comments (ICBSLP-2018)</a:t>
            </a:r>
            <a:endParaRPr lang="en-US"/>
          </a:p>
        </p:txBody>
      </p:sp>
      <p:sp>
        <p:nvSpPr>
          <p:cNvPr id="7" name="Slide Number Placeholder 6"/>
          <p:cNvSpPr>
            <a:spLocks noGrp="1"/>
          </p:cNvSpPr>
          <p:nvPr>
            <p:ph type="sldNum" sz="quarter" idx="12"/>
          </p:nvPr>
        </p:nvSpPr>
        <p:spPr/>
        <p:txBody>
          <a:bodyPr/>
          <a:lstStyle/>
          <a:p>
            <a:fld id="{08A9A99F-A744-44DA-AFD0-ECD47A0D13F6}" type="slidenum">
              <a:rPr lang="en-US" smtClean="0"/>
              <a:t>‹#›</a:t>
            </a:fld>
            <a:endParaRPr lang="en-US"/>
          </a:p>
        </p:txBody>
      </p:sp>
    </p:spTree>
    <p:extLst>
      <p:ext uri="{BB962C8B-B14F-4D97-AF65-F5344CB8AC3E}">
        <p14:creationId xmlns:p14="http://schemas.microsoft.com/office/powerpoint/2010/main" val="4242883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8DE3A11-9960-4746-B7EC-B5FCCB511A30}" type="datetime1">
              <a:rPr lang="en-US" smtClean="0"/>
              <a:t>6/12/2020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Detecting Multi-label Sentiment and Emotions from Bangla YouTube Comments (ICBSLP-2018)</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8A9A99F-A744-44DA-AFD0-ECD47A0D13F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930464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557669" y="758953"/>
            <a:ext cx="9011479" cy="1215622"/>
          </a:xfrm>
        </p:spPr>
        <p:txBody>
          <a:bodyPr>
            <a:noAutofit/>
          </a:bodyPr>
          <a:lstStyle/>
          <a:p>
            <a:pPr algn="ctr">
              <a:lnSpc>
                <a:spcPct val="120000"/>
              </a:lnSpc>
            </a:pPr>
            <a:r>
              <a:rPr lang="en-US" sz="2800" b="1" dirty="0">
                <a:solidFill>
                  <a:schemeClr val="tx1">
                    <a:lumMod val="75000"/>
                    <a:lumOff val="25000"/>
                  </a:schemeClr>
                </a:solidFill>
              </a:rPr>
              <a:t>Dhaka University of Engineering and Technology (DUET), </a:t>
            </a:r>
            <a:r>
              <a:rPr lang="en-US" sz="2800" b="1" dirty="0" err="1" smtClean="0">
                <a:solidFill>
                  <a:schemeClr val="tx1">
                    <a:lumMod val="75000"/>
                    <a:lumOff val="25000"/>
                  </a:schemeClr>
                </a:solidFill>
              </a:rPr>
              <a:t>Gazipur</a:t>
            </a:r>
            <a:r>
              <a:rPr lang="en-US" sz="3600" dirty="0" smtClean="0"/>
              <a:t/>
            </a:r>
            <a:br>
              <a:rPr lang="en-US" sz="3600" dirty="0" smtClean="0"/>
            </a:br>
            <a:r>
              <a:rPr lang="as-IN" sz="2400" b="1" dirty="0"/>
              <a:t>ঢাকা প্রকৌশল ও প্রযুক্তি বিশ্ববিদ্যালয়, গাজীপুর</a:t>
            </a:r>
            <a:endParaRPr lang="en-US" sz="2400" b="1" dirty="0"/>
          </a:p>
        </p:txBody>
      </p:sp>
      <p:sp>
        <p:nvSpPr>
          <p:cNvPr id="3" name="Subtitle 2"/>
          <p:cNvSpPr>
            <a:spLocks noGrp="1"/>
          </p:cNvSpPr>
          <p:nvPr>
            <p:ph type="subTitle" idx="1"/>
          </p:nvPr>
        </p:nvSpPr>
        <p:spPr>
          <a:xfrm>
            <a:off x="1100051" y="4601394"/>
            <a:ext cx="10058400" cy="1613876"/>
          </a:xfrm>
        </p:spPr>
        <p:txBody>
          <a:bodyPr/>
          <a:lstStyle/>
          <a:p>
            <a:r>
              <a:rPr lang="en-US" sz="2000" u="sng" dirty="0" smtClean="0">
                <a:solidFill>
                  <a:schemeClr val="tx1">
                    <a:lumMod val="95000"/>
                    <a:lumOff val="5000"/>
                  </a:schemeClr>
                </a:solidFill>
              </a:rPr>
              <a:t>Presenting by</a:t>
            </a:r>
          </a:p>
          <a:p>
            <a:r>
              <a:rPr lang="en-US" sz="2000" dirty="0" smtClean="0">
                <a:solidFill>
                  <a:schemeClr val="tx1">
                    <a:lumMod val="95000"/>
                    <a:lumOff val="5000"/>
                  </a:schemeClr>
                </a:solidFill>
              </a:rPr>
              <a:t>N. I. </a:t>
            </a:r>
            <a:r>
              <a:rPr lang="en-US" sz="2000" dirty="0" err="1" smtClean="0">
                <a:solidFill>
                  <a:schemeClr val="tx1">
                    <a:lumMod val="95000"/>
                    <a:lumOff val="5000"/>
                  </a:schemeClr>
                </a:solidFill>
              </a:rPr>
              <a:t>md.</a:t>
            </a:r>
            <a:r>
              <a:rPr lang="en-US" sz="2000" dirty="0" smtClean="0">
                <a:solidFill>
                  <a:schemeClr val="tx1">
                    <a:lumMod val="95000"/>
                    <a:lumOff val="5000"/>
                  </a:schemeClr>
                </a:solidFill>
              </a:rPr>
              <a:t> Ashafuddula</a:t>
            </a:r>
          </a:p>
          <a:p>
            <a:r>
              <a:rPr lang="en-US" sz="2000" dirty="0">
                <a:solidFill>
                  <a:schemeClr val="tx1">
                    <a:lumMod val="95000"/>
                    <a:lumOff val="5000"/>
                  </a:schemeClr>
                </a:solidFill>
              </a:rPr>
              <a:t>Student ID: 18204016</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051" y="890868"/>
            <a:ext cx="1269841" cy="1269841"/>
          </a:xfrm>
          <a:prstGeom prst="rect">
            <a:avLst/>
          </a:prstGeom>
        </p:spPr>
      </p:pic>
      <p:sp>
        <p:nvSpPr>
          <p:cNvPr id="10" name="Title 1"/>
          <p:cNvSpPr txBox="1">
            <a:spLocks/>
          </p:cNvSpPr>
          <p:nvPr/>
        </p:nvSpPr>
        <p:spPr>
          <a:xfrm>
            <a:off x="1100051" y="2762960"/>
            <a:ext cx="10058400" cy="121562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lnSpc>
                <a:spcPct val="120000"/>
              </a:lnSpc>
            </a:pPr>
            <a:r>
              <a:rPr lang="en-US" sz="2800" b="1" dirty="0" smtClean="0">
                <a:solidFill>
                  <a:schemeClr val="tx1">
                    <a:lumMod val="95000"/>
                    <a:lumOff val="5000"/>
                  </a:schemeClr>
                </a:solidFill>
                <a:cs typeface="Times New Roman" panose="02020603050405020304" pitchFamily="18" charset="0"/>
              </a:rPr>
              <a:t>Detecting Multi-label </a:t>
            </a:r>
            <a:r>
              <a:rPr lang="en-US" sz="2800" b="1" dirty="0">
                <a:solidFill>
                  <a:schemeClr val="tx1">
                    <a:lumMod val="95000"/>
                    <a:lumOff val="5000"/>
                  </a:schemeClr>
                </a:solidFill>
                <a:cs typeface="Times New Roman" panose="02020603050405020304" pitchFamily="18" charset="0"/>
              </a:rPr>
              <a:t>Sentiment and </a:t>
            </a:r>
            <a:r>
              <a:rPr lang="en-US" sz="2800" b="1" dirty="0" smtClean="0">
                <a:solidFill>
                  <a:schemeClr val="tx1">
                    <a:lumMod val="95000"/>
                    <a:lumOff val="5000"/>
                  </a:schemeClr>
                </a:solidFill>
                <a:cs typeface="Times New Roman" panose="02020603050405020304" pitchFamily="18" charset="0"/>
              </a:rPr>
              <a:t>Emotions from </a:t>
            </a:r>
            <a:r>
              <a:rPr lang="en-US" sz="2800" b="1" dirty="0">
                <a:solidFill>
                  <a:schemeClr val="tx1">
                    <a:lumMod val="95000"/>
                    <a:lumOff val="5000"/>
                  </a:schemeClr>
                </a:solidFill>
                <a:cs typeface="Times New Roman" panose="02020603050405020304" pitchFamily="18" charset="0"/>
              </a:rPr>
              <a:t>Bangla YouTube Comments </a:t>
            </a:r>
            <a:r>
              <a:rPr lang="en-US" sz="1400" b="1" dirty="0">
                <a:solidFill>
                  <a:schemeClr val="tx1">
                    <a:lumMod val="95000"/>
                    <a:lumOff val="5000"/>
                  </a:schemeClr>
                </a:solidFill>
                <a:cs typeface="Times New Roman" panose="02020603050405020304" pitchFamily="18" charset="0"/>
              </a:rPr>
              <a:t>(</a:t>
            </a:r>
            <a:r>
              <a:rPr lang="en-US" sz="1400" b="1" dirty="0" smtClean="0">
                <a:solidFill>
                  <a:schemeClr val="tx1">
                    <a:lumMod val="95000"/>
                    <a:lumOff val="5000"/>
                  </a:schemeClr>
                </a:solidFill>
                <a:cs typeface="Times New Roman" panose="02020603050405020304" pitchFamily="18" charset="0"/>
              </a:rPr>
              <a:t>ICBSLP-2018)</a:t>
            </a:r>
            <a:endParaRPr lang="en-US" sz="1200" b="1" dirty="0">
              <a:solidFill>
                <a:schemeClr val="tx1">
                  <a:lumMod val="95000"/>
                  <a:lumOff val="5000"/>
                </a:schemeClr>
              </a:solidFill>
              <a:cs typeface="Times New Roman" panose="02020603050405020304" pitchFamily="18" charset="0"/>
            </a:endParaRPr>
          </a:p>
        </p:txBody>
      </p:sp>
      <p:sp>
        <p:nvSpPr>
          <p:cNvPr id="8" name="Date Placeholder 7"/>
          <p:cNvSpPr>
            <a:spLocks noGrp="1"/>
          </p:cNvSpPr>
          <p:nvPr>
            <p:ph type="dt" sz="half" idx="10"/>
          </p:nvPr>
        </p:nvSpPr>
        <p:spPr/>
        <p:txBody>
          <a:bodyPr/>
          <a:lstStyle/>
          <a:p>
            <a:fld id="{EB0E6BB4-C4F6-4ED4-BFF9-80EA2A69FB57}" type="datetime1">
              <a:rPr lang="en-US" smtClean="0"/>
              <a:t>6/12/2020</a:t>
            </a:fld>
            <a:endParaRPr lang="en-US"/>
          </a:p>
        </p:txBody>
      </p:sp>
      <p:sp>
        <p:nvSpPr>
          <p:cNvPr id="9" name="Footer Placeholder 8"/>
          <p:cNvSpPr>
            <a:spLocks noGrp="1"/>
          </p:cNvSpPr>
          <p:nvPr>
            <p:ph type="ftr" sz="quarter" idx="11"/>
          </p:nvPr>
        </p:nvSpPr>
        <p:spPr>
          <a:xfrm>
            <a:off x="3569552" y="6459785"/>
            <a:ext cx="5428674" cy="365125"/>
          </a:xfrm>
        </p:spPr>
        <p:txBody>
          <a:bodyPr/>
          <a:lstStyle/>
          <a:p>
            <a:r>
              <a:rPr lang="en-US" dirty="0" smtClean="0"/>
              <a:t>Detecting Multi-label Sentiment and Emotions from Bangla YouTube Comments (ICBSLP-2018)</a:t>
            </a:r>
            <a:endParaRPr lang="en-US" dirty="0"/>
          </a:p>
        </p:txBody>
      </p:sp>
      <p:sp>
        <p:nvSpPr>
          <p:cNvPr id="11" name="Slide Number Placeholder 10"/>
          <p:cNvSpPr>
            <a:spLocks noGrp="1"/>
          </p:cNvSpPr>
          <p:nvPr>
            <p:ph type="sldNum" sz="quarter" idx="12"/>
          </p:nvPr>
        </p:nvSpPr>
        <p:spPr/>
        <p:txBody>
          <a:bodyPr/>
          <a:lstStyle/>
          <a:p>
            <a:fld id="{08A9A99F-A744-44DA-AFD0-ECD47A0D13F6}" type="slidenum">
              <a:rPr lang="en-US" smtClean="0"/>
              <a:t>1</a:t>
            </a:fld>
            <a:endParaRPr lang="en-US"/>
          </a:p>
        </p:txBody>
      </p:sp>
    </p:spTree>
    <p:extLst>
      <p:ext uri="{BB962C8B-B14F-4D97-AF65-F5344CB8AC3E}">
        <p14:creationId xmlns:p14="http://schemas.microsoft.com/office/powerpoint/2010/main" val="650260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1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97280" y="286604"/>
            <a:ext cx="10058400" cy="1204572"/>
          </a:xfrm>
        </p:spPr>
        <p:txBody>
          <a:bodyPr/>
          <a:lstStyle/>
          <a:p>
            <a:r>
              <a:rPr lang="en-US" dirty="0" smtClean="0"/>
              <a:t>Implementation Process</a:t>
            </a:r>
            <a:endParaRPr lang="en-US" dirty="0"/>
          </a:p>
        </p:txBody>
      </p:sp>
      <p:sp>
        <p:nvSpPr>
          <p:cNvPr id="5" name="Content Placeholder 4"/>
          <p:cNvSpPr>
            <a:spLocks noGrp="1"/>
          </p:cNvSpPr>
          <p:nvPr>
            <p:ph idx="1"/>
          </p:nvPr>
        </p:nvSpPr>
        <p:spPr>
          <a:xfrm>
            <a:off x="1097280" y="1845733"/>
            <a:ext cx="10058400" cy="4400322"/>
          </a:xfrm>
        </p:spPr>
        <p:txBody>
          <a:bodyPr>
            <a:normAutofit/>
          </a:bodyPr>
          <a:lstStyle/>
          <a:p>
            <a:r>
              <a:rPr lang="en-US" b="1" u="sng" dirty="0" smtClean="0"/>
              <a:t>Preprocessing: </a:t>
            </a:r>
          </a:p>
          <a:p>
            <a:pPr>
              <a:buFont typeface="Courier New" panose="02070309020205020404" pitchFamily="49" charset="0"/>
              <a:buChar char="o"/>
            </a:pPr>
            <a:r>
              <a:rPr lang="en-US" dirty="0" smtClean="0"/>
              <a:t>Remove noise, duplication, errors, un-necessary </a:t>
            </a:r>
            <a:r>
              <a:rPr lang="en-US" dirty="0"/>
              <a:t>information, links, </a:t>
            </a:r>
            <a:r>
              <a:rPr lang="en-US" dirty="0" err="1"/>
              <a:t>urls</a:t>
            </a:r>
            <a:r>
              <a:rPr lang="en-US" dirty="0"/>
              <a:t>, user tags and </a:t>
            </a:r>
            <a:r>
              <a:rPr lang="en-US" dirty="0" smtClean="0"/>
              <a:t>mentions from comments. </a:t>
            </a:r>
            <a:endParaRPr lang="en-US" dirty="0"/>
          </a:p>
          <a:p>
            <a:pPr>
              <a:buFont typeface="Courier New" panose="02070309020205020404" pitchFamily="49" charset="0"/>
              <a:buChar char="o"/>
            </a:pPr>
            <a:r>
              <a:rPr lang="en-US" dirty="0" smtClean="0"/>
              <a:t>Tokenize </a:t>
            </a:r>
            <a:r>
              <a:rPr lang="en-US" dirty="0"/>
              <a:t>each </a:t>
            </a:r>
            <a:r>
              <a:rPr lang="en-US" dirty="0" smtClean="0"/>
              <a:t>sentence </a:t>
            </a:r>
            <a:r>
              <a:rPr lang="en-US" dirty="0"/>
              <a:t>and remove </a:t>
            </a:r>
            <a:r>
              <a:rPr lang="en-US" dirty="0" smtClean="0"/>
              <a:t>stop-words </a:t>
            </a:r>
            <a:r>
              <a:rPr lang="en-US" dirty="0"/>
              <a:t>from </a:t>
            </a:r>
            <a:r>
              <a:rPr lang="en-US" dirty="0" smtClean="0"/>
              <a:t>them.</a:t>
            </a:r>
          </a:p>
          <a:p>
            <a:r>
              <a:rPr lang="en-US" b="1" u="sng" dirty="0"/>
              <a:t>Word Embedding </a:t>
            </a:r>
            <a:r>
              <a:rPr lang="en-US" b="1" u="sng" dirty="0" smtClean="0"/>
              <a:t>Representation</a:t>
            </a:r>
          </a:p>
          <a:p>
            <a:pPr>
              <a:buFont typeface="Courier New" panose="02070309020205020404" pitchFamily="49" charset="0"/>
              <a:buChar char="o"/>
            </a:pPr>
            <a:r>
              <a:rPr lang="en-US" dirty="0" smtClean="0"/>
              <a:t>To represent each word in a sentence as vector, they used </a:t>
            </a:r>
            <a:r>
              <a:rPr lang="en-US" b="1" dirty="0" smtClean="0"/>
              <a:t>Word2Vec</a:t>
            </a:r>
            <a:r>
              <a:rPr lang="en-US" dirty="0" smtClean="0"/>
              <a:t>.</a:t>
            </a:r>
          </a:p>
          <a:p>
            <a:pPr>
              <a:buFont typeface="Courier New" panose="02070309020205020404" pitchFamily="49" charset="0"/>
              <a:buChar char="o"/>
            </a:pPr>
            <a:r>
              <a:rPr lang="en-US" dirty="0" smtClean="0"/>
              <a:t>Used both </a:t>
            </a:r>
            <a:r>
              <a:rPr lang="en-US" b="1" dirty="0" smtClean="0"/>
              <a:t>Continuous </a:t>
            </a:r>
            <a:r>
              <a:rPr lang="en-US" b="1" dirty="0"/>
              <a:t>B</a:t>
            </a:r>
            <a:r>
              <a:rPr lang="en-US" b="1" dirty="0" smtClean="0"/>
              <a:t>ag </a:t>
            </a:r>
            <a:r>
              <a:rPr lang="en-US" b="1" dirty="0"/>
              <a:t>O</a:t>
            </a:r>
            <a:r>
              <a:rPr lang="en-US" b="1" dirty="0" smtClean="0"/>
              <a:t>f Words (CBOW) </a:t>
            </a:r>
            <a:r>
              <a:rPr lang="en-US" dirty="0" smtClean="0"/>
              <a:t>and </a:t>
            </a:r>
            <a:r>
              <a:rPr lang="en-US" b="1" dirty="0" smtClean="0"/>
              <a:t>Skip Gram (SG)</a:t>
            </a:r>
          </a:p>
          <a:p>
            <a:pPr>
              <a:buFont typeface="Courier New" panose="02070309020205020404" pitchFamily="49" charset="0"/>
              <a:buChar char="o"/>
            </a:pPr>
            <a:r>
              <a:rPr lang="en-US" dirty="0" smtClean="0"/>
              <a:t>Created </a:t>
            </a:r>
            <a:r>
              <a:rPr lang="en-US" dirty="0"/>
              <a:t>a vocabulary of size D </a:t>
            </a:r>
            <a:r>
              <a:rPr lang="en-US" dirty="0" smtClean="0"/>
              <a:t>from </a:t>
            </a:r>
            <a:r>
              <a:rPr lang="en-US" dirty="0"/>
              <a:t>text </a:t>
            </a:r>
            <a:r>
              <a:rPr lang="en-US" dirty="0" smtClean="0"/>
              <a:t>corpus.</a:t>
            </a:r>
          </a:p>
          <a:p>
            <a:pPr>
              <a:buFont typeface="Courier New" panose="02070309020205020404" pitchFamily="49" charset="0"/>
              <a:buChar char="o"/>
            </a:pPr>
            <a:r>
              <a:rPr lang="en-US" dirty="0"/>
              <a:t>Each sentence in the corpus is transformed into </a:t>
            </a:r>
            <a:r>
              <a:rPr lang="en-US" smtClean="0"/>
              <a:t>a one-hot </a:t>
            </a:r>
            <a:r>
              <a:rPr lang="en-US" dirty="0"/>
              <a:t>encoding </a:t>
            </a:r>
            <a:r>
              <a:rPr lang="en-US" b="1" dirty="0"/>
              <a:t>vector of length </a:t>
            </a:r>
            <a:r>
              <a:rPr lang="en-US" b="1" dirty="0" smtClean="0"/>
              <a:t>D </a:t>
            </a:r>
            <a:r>
              <a:rPr lang="en-US" dirty="0" smtClean="0"/>
              <a:t>and </a:t>
            </a:r>
            <a:r>
              <a:rPr lang="en-US" dirty="0"/>
              <a:t>feed </a:t>
            </a:r>
            <a:r>
              <a:rPr lang="en-US" dirty="0" smtClean="0"/>
              <a:t>forward these </a:t>
            </a:r>
            <a:r>
              <a:rPr lang="en-US" dirty="0"/>
              <a:t>vectors to a </a:t>
            </a:r>
            <a:r>
              <a:rPr lang="en-US" b="1" dirty="0"/>
              <a:t>Neural </a:t>
            </a:r>
            <a:r>
              <a:rPr lang="en-US" b="1" dirty="0" smtClean="0"/>
              <a:t>Network</a:t>
            </a:r>
            <a:r>
              <a:rPr lang="en-US" dirty="0" smtClean="0"/>
              <a:t>.</a:t>
            </a:r>
            <a:endParaRPr lang="en-US" dirty="0"/>
          </a:p>
        </p:txBody>
      </p:sp>
      <p:sp>
        <p:nvSpPr>
          <p:cNvPr id="10" name="Date Placeholder 9"/>
          <p:cNvSpPr>
            <a:spLocks noGrp="1"/>
          </p:cNvSpPr>
          <p:nvPr>
            <p:ph type="dt" sz="half" idx="10"/>
          </p:nvPr>
        </p:nvSpPr>
        <p:spPr/>
        <p:txBody>
          <a:bodyPr/>
          <a:lstStyle/>
          <a:p>
            <a:fld id="{B9C60992-A2E5-4E91-9187-0AEA61734368}" type="datetime1">
              <a:rPr lang="en-US" smtClean="0"/>
              <a:t>6/12/2020</a:t>
            </a:fld>
            <a:endParaRPr lang="en-US"/>
          </a:p>
        </p:txBody>
      </p:sp>
      <p:sp>
        <p:nvSpPr>
          <p:cNvPr id="11" name="Footer Placeholder 10"/>
          <p:cNvSpPr>
            <a:spLocks noGrp="1"/>
          </p:cNvSpPr>
          <p:nvPr>
            <p:ph type="ftr" sz="quarter" idx="11"/>
          </p:nvPr>
        </p:nvSpPr>
        <p:spPr>
          <a:xfrm>
            <a:off x="3569551" y="6459784"/>
            <a:ext cx="5272285" cy="365125"/>
          </a:xfrm>
        </p:spPr>
        <p:txBody>
          <a:bodyPr/>
          <a:lstStyle/>
          <a:p>
            <a:r>
              <a:rPr lang="en-US" dirty="0" smtClean="0"/>
              <a:t>Detecting Multi-label Sentiment and Emotions from Bangla YouTube Comments (ICBSLP-2018)</a:t>
            </a:r>
            <a:endParaRPr lang="en-US" dirty="0"/>
          </a:p>
        </p:txBody>
      </p:sp>
      <p:sp>
        <p:nvSpPr>
          <p:cNvPr id="12" name="Slide Number Placeholder 11"/>
          <p:cNvSpPr>
            <a:spLocks noGrp="1"/>
          </p:cNvSpPr>
          <p:nvPr>
            <p:ph type="sldNum" sz="quarter" idx="12"/>
          </p:nvPr>
        </p:nvSpPr>
        <p:spPr/>
        <p:txBody>
          <a:bodyPr/>
          <a:lstStyle/>
          <a:p>
            <a:fld id="{08A9A99F-A744-44DA-AFD0-ECD47A0D13F6}" type="slidenum">
              <a:rPr lang="en-US" smtClean="0"/>
              <a:t>10</a:t>
            </a:fld>
            <a:endParaRPr lang="en-US"/>
          </a:p>
        </p:txBody>
      </p:sp>
    </p:spTree>
    <p:extLst>
      <p:ext uri="{BB962C8B-B14F-4D97-AF65-F5344CB8AC3E}">
        <p14:creationId xmlns:p14="http://schemas.microsoft.com/office/powerpoint/2010/main" val="4063410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1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97280" y="286604"/>
            <a:ext cx="10058400" cy="1204572"/>
          </a:xfrm>
        </p:spPr>
        <p:txBody>
          <a:bodyPr/>
          <a:lstStyle/>
          <a:p>
            <a:r>
              <a:rPr lang="en-US" dirty="0" smtClean="0"/>
              <a:t>Implementation Process (Cont’d)</a:t>
            </a:r>
            <a:endParaRPr lang="en-US" dirty="0"/>
          </a:p>
        </p:txBody>
      </p:sp>
      <p:sp>
        <p:nvSpPr>
          <p:cNvPr id="5" name="Content Placeholder 4"/>
          <p:cNvSpPr>
            <a:spLocks noGrp="1"/>
          </p:cNvSpPr>
          <p:nvPr>
            <p:ph idx="1"/>
          </p:nvPr>
        </p:nvSpPr>
        <p:spPr>
          <a:xfrm>
            <a:off x="1097280" y="1845733"/>
            <a:ext cx="10058400" cy="4400322"/>
          </a:xfrm>
        </p:spPr>
        <p:txBody>
          <a:bodyPr>
            <a:normAutofit/>
          </a:bodyPr>
          <a:lstStyle/>
          <a:p>
            <a:pPr>
              <a:buFont typeface="Courier New" panose="02070309020205020404" pitchFamily="49" charset="0"/>
              <a:buChar char="o"/>
            </a:pPr>
            <a:r>
              <a:rPr lang="en-US" dirty="0" smtClean="0"/>
              <a:t>Neural network consists of 1 hidden layer with M nodes. Output layer has D nodes where each node denotes probability. (in this paper, M=100 used)</a:t>
            </a:r>
          </a:p>
          <a:p>
            <a:pPr marL="0" indent="0">
              <a:buNone/>
            </a:pPr>
            <a:r>
              <a:rPr lang="en-US" b="1" u="sng" dirty="0"/>
              <a:t>Model Architecture:</a:t>
            </a:r>
          </a:p>
          <a:p>
            <a:pPr marL="0" indent="0">
              <a:buNone/>
            </a:pPr>
            <a:endParaRPr lang="en-US" dirty="0"/>
          </a:p>
          <a:p>
            <a:pPr>
              <a:buFont typeface="Courier New" panose="02070309020205020404" pitchFamily="49" charset="0"/>
              <a:buChar char="o"/>
            </a:pPr>
            <a:endParaRPr lang="en-US" dirty="0" smtClean="0"/>
          </a:p>
          <a:p>
            <a:endParaRPr lang="en-US" dirty="0"/>
          </a:p>
        </p:txBody>
      </p:sp>
      <p:sp>
        <p:nvSpPr>
          <p:cNvPr id="10" name="Date Placeholder 9"/>
          <p:cNvSpPr>
            <a:spLocks noGrp="1"/>
          </p:cNvSpPr>
          <p:nvPr>
            <p:ph type="dt" sz="half" idx="10"/>
          </p:nvPr>
        </p:nvSpPr>
        <p:spPr/>
        <p:txBody>
          <a:bodyPr/>
          <a:lstStyle/>
          <a:p>
            <a:fld id="{B9C60992-A2E5-4E91-9187-0AEA61734368}" type="datetime1">
              <a:rPr lang="en-US" smtClean="0"/>
              <a:t>6/12/2020</a:t>
            </a:fld>
            <a:endParaRPr lang="en-US"/>
          </a:p>
        </p:txBody>
      </p:sp>
      <p:sp>
        <p:nvSpPr>
          <p:cNvPr id="11" name="Footer Placeholder 10"/>
          <p:cNvSpPr>
            <a:spLocks noGrp="1"/>
          </p:cNvSpPr>
          <p:nvPr>
            <p:ph type="ftr" sz="quarter" idx="11"/>
          </p:nvPr>
        </p:nvSpPr>
        <p:spPr>
          <a:xfrm>
            <a:off x="3569551" y="6459784"/>
            <a:ext cx="5272285" cy="365125"/>
          </a:xfrm>
        </p:spPr>
        <p:txBody>
          <a:bodyPr/>
          <a:lstStyle/>
          <a:p>
            <a:r>
              <a:rPr lang="en-US" dirty="0" smtClean="0"/>
              <a:t>Detecting Multi-label Sentiment and Emotions from Bangla YouTube Comments (ICBSLP-2018)</a:t>
            </a:r>
            <a:endParaRPr lang="en-US" dirty="0"/>
          </a:p>
        </p:txBody>
      </p:sp>
      <p:sp>
        <p:nvSpPr>
          <p:cNvPr id="12" name="Slide Number Placeholder 11"/>
          <p:cNvSpPr>
            <a:spLocks noGrp="1"/>
          </p:cNvSpPr>
          <p:nvPr>
            <p:ph type="sldNum" sz="quarter" idx="12"/>
          </p:nvPr>
        </p:nvSpPr>
        <p:spPr/>
        <p:txBody>
          <a:bodyPr/>
          <a:lstStyle/>
          <a:p>
            <a:fld id="{08A9A99F-A744-44DA-AFD0-ECD47A0D13F6}" type="slidenum">
              <a:rPr lang="en-US" smtClean="0"/>
              <a:t>11</a:t>
            </a:fld>
            <a:endParaRPr lang="en-US"/>
          </a:p>
        </p:txBody>
      </p:sp>
      <p:pic>
        <p:nvPicPr>
          <p:cNvPr id="2" name="Picture 1"/>
          <p:cNvPicPr>
            <a:picLocks noChangeAspect="1"/>
          </p:cNvPicPr>
          <p:nvPr/>
        </p:nvPicPr>
        <p:blipFill>
          <a:blip r:embed="rId3"/>
          <a:stretch>
            <a:fillRect/>
          </a:stretch>
        </p:blipFill>
        <p:spPr>
          <a:xfrm>
            <a:off x="6276968" y="2976405"/>
            <a:ext cx="5129735" cy="1956655"/>
          </a:xfrm>
          <a:prstGeom prst="rect">
            <a:avLst/>
          </a:prstGeom>
        </p:spPr>
      </p:pic>
      <p:pic>
        <p:nvPicPr>
          <p:cNvPr id="3" name="Picture 2"/>
          <p:cNvPicPr>
            <a:picLocks noChangeAspect="1"/>
          </p:cNvPicPr>
          <p:nvPr/>
        </p:nvPicPr>
        <p:blipFill>
          <a:blip r:embed="rId4"/>
          <a:stretch>
            <a:fillRect/>
          </a:stretch>
        </p:blipFill>
        <p:spPr>
          <a:xfrm>
            <a:off x="1026128" y="3266069"/>
            <a:ext cx="4999817" cy="1573402"/>
          </a:xfrm>
          <a:prstGeom prst="rect">
            <a:avLst/>
          </a:prstGeom>
        </p:spPr>
      </p:pic>
      <p:sp>
        <p:nvSpPr>
          <p:cNvPr id="6" name="TextBox 5"/>
          <p:cNvSpPr txBox="1"/>
          <p:nvPr/>
        </p:nvSpPr>
        <p:spPr>
          <a:xfrm>
            <a:off x="1864762" y="5527145"/>
            <a:ext cx="8322366" cy="338554"/>
          </a:xfrm>
          <a:prstGeom prst="rect">
            <a:avLst/>
          </a:prstGeom>
          <a:noFill/>
        </p:spPr>
        <p:txBody>
          <a:bodyPr wrap="square" rtlCol="0">
            <a:spAutoFit/>
          </a:bodyPr>
          <a:lstStyle/>
          <a:p>
            <a:pPr algn="ctr"/>
            <a:r>
              <a:rPr lang="en-US" sz="1600" dirty="0" smtClean="0"/>
              <a:t>Fig[4]: Architecture for sentiment and emotion classification</a:t>
            </a:r>
            <a:endParaRPr lang="en-US" sz="1600" dirty="0"/>
          </a:p>
        </p:txBody>
      </p:sp>
    </p:spTree>
    <p:extLst>
      <p:ext uri="{BB962C8B-B14F-4D97-AF65-F5344CB8AC3E}">
        <p14:creationId xmlns:p14="http://schemas.microsoft.com/office/powerpoint/2010/main" val="1867429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1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97280" y="286604"/>
            <a:ext cx="10058400" cy="1204572"/>
          </a:xfrm>
        </p:spPr>
        <p:txBody>
          <a:bodyPr/>
          <a:lstStyle/>
          <a:p>
            <a:r>
              <a:rPr lang="en-US" dirty="0" smtClean="0"/>
              <a:t>Implementation Process (Cont’d)</a:t>
            </a:r>
            <a:endParaRPr lang="en-US" dirty="0"/>
          </a:p>
        </p:txBody>
      </p:sp>
      <p:sp>
        <p:nvSpPr>
          <p:cNvPr id="5" name="Content Placeholder 4"/>
          <p:cNvSpPr>
            <a:spLocks noGrp="1"/>
          </p:cNvSpPr>
          <p:nvPr>
            <p:ph idx="1"/>
          </p:nvPr>
        </p:nvSpPr>
        <p:spPr>
          <a:xfrm>
            <a:off x="1097280" y="1845733"/>
            <a:ext cx="10058400" cy="4400322"/>
          </a:xfrm>
        </p:spPr>
        <p:txBody>
          <a:bodyPr>
            <a:normAutofit lnSpcReduction="10000"/>
          </a:bodyPr>
          <a:lstStyle/>
          <a:p>
            <a:pPr>
              <a:buFont typeface="Wingdings" panose="05000000000000000000" pitchFamily="2" charset="2"/>
              <a:buChar char="q"/>
            </a:pPr>
            <a:r>
              <a:rPr lang="en-US" b="1" u="sng" dirty="0" smtClean="0"/>
              <a:t>Long Short Term Memory (LSTM)</a:t>
            </a:r>
          </a:p>
          <a:p>
            <a:pPr>
              <a:buFont typeface="Wingdings" panose="05000000000000000000" pitchFamily="2" charset="2"/>
              <a:buChar char="Ø"/>
            </a:pPr>
            <a:r>
              <a:rPr lang="en-US" dirty="0" smtClean="0"/>
              <a:t>Preprocessed sentences passed through </a:t>
            </a:r>
            <a:r>
              <a:rPr lang="en-US" dirty="0"/>
              <a:t>a </a:t>
            </a:r>
            <a:r>
              <a:rPr lang="en-US" dirty="0" err="1"/>
              <a:t>tokenizer</a:t>
            </a:r>
            <a:r>
              <a:rPr lang="en-US" dirty="0"/>
              <a:t> to produce a one-hot encoding vector of length </a:t>
            </a:r>
            <a:r>
              <a:rPr lang="en-US" dirty="0" smtClean="0"/>
              <a:t>30. </a:t>
            </a:r>
          </a:p>
          <a:p>
            <a:pPr>
              <a:buFont typeface="Wingdings" panose="05000000000000000000" pitchFamily="2" charset="2"/>
              <a:buChar char="Ø"/>
            </a:pPr>
            <a:r>
              <a:rPr lang="en-US" dirty="0" smtClean="0"/>
              <a:t>They </a:t>
            </a:r>
            <a:r>
              <a:rPr lang="en-US" dirty="0"/>
              <a:t>only consider the top 1000 most frequent words in the vocabulary and skipped the sentences that are more than 30 words long and pad with zeros for shorter comments. </a:t>
            </a:r>
            <a:endParaRPr lang="en-US" dirty="0" smtClean="0"/>
          </a:p>
          <a:p>
            <a:pPr>
              <a:buFont typeface="Wingdings" panose="05000000000000000000" pitchFamily="2" charset="2"/>
              <a:buChar char="Ø"/>
            </a:pPr>
            <a:r>
              <a:rPr lang="en-US" dirty="0" smtClean="0"/>
              <a:t>Then </a:t>
            </a:r>
            <a:r>
              <a:rPr lang="en-US" dirty="0"/>
              <a:t>these vectors are feed into an embedding layer and the weights are initialized with word2vec embedding eights. </a:t>
            </a:r>
            <a:endParaRPr lang="en-US" dirty="0" smtClean="0"/>
          </a:p>
          <a:p>
            <a:pPr>
              <a:buFont typeface="Wingdings" panose="05000000000000000000" pitchFamily="2" charset="2"/>
              <a:buChar char="Ø"/>
            </a:pPr>
            <a:r>
              <a:rPr lang="en-US" dirty="0" smtClean="0"/>
              <a:t>The </a:t>
            </a:r>
            <a:r>
              <a:rPr lang="en-US" dirty="0"/>
              <a:t>output dimension of the embedding layer is 100 as it is the vector length of each word in the word2vec model. The sequence of 30 words is then fed into an LSTM layer. </a:t>
            </a:r>
            <a:endParaRPr lang="en-US" dirty="0" smtClean="0"/>
          </a:p>
          <a:p>
            <a:pPr>
              <a:buFont typeface="Wingdings" panose="05000000000000000000" pitchFamily="2" charset="2"/>
              <a:buChar char="Ø"/>
            </a:pPr>
            <a:r>
              <a:rPr lang="en-US" dirty="0" smtClean="0"/>
              <a:t>Finally</a:t>
            </a:r>
            <a:r>
              <a:rPr lang="en-US" dirty="0"/>
              <a:t>, they added a dense layer with </a:t>
            </a:r>
            <a:r>
              <a:rPr lang="en-US" dirty="0" err="1"/>
              <a:t>softmax</a:t>
            </a:r>
            <a:r>
              <a:rPr lang="en-US" dirty="0"/>
              <a:t> as activation function since each sentence can belong to only one class in this scenario. </a:t>
            </a:r>
            <a:endParaRPr lang="en-US" dirty="0" smtClean="0"/>
          </a:p>
          <a:p>
            <a:pPr>
              <a:buFont typeface="Wingdings" panose="05000000000000000000" pitchFamily="2" charset="2"/>
              <a:buChar char="Ø"/>
            </a:pPr>
            <a:r>
              <a:rPr lang="en-US" dirty="0" smtClean="0"/>
              <a:t>The </a:t>
            </a:r>
            <a:r>
              <a:rPr lang="en-US" dirty="0"/>
              <a:t>number of nodes in the dense layer is equal to the number of classes in a specific problem.</a:t>
            </a:r>
          </a:p>
        </p:txBody>
      </p:sp>
      <p:sp>
        <p:nvSpPr>
          <p:cNvPr id="10" name="Date Placeholder 9"/>
          <p:cNvSpPr>
            <a:spLocks noGrp="1"/>
          </p:cNvSpPr>
          <p:nvPr>
            <p:ph type="dt" sz="half" idx="10"/>
          </p:nvPr>
        </p:nvSpPr>
        <p:spPr/>
        <p:txBody>
          <a:bodyPr/>
          <a:lstStyle/>
          <a:p>
            <a:fld id="{B9C60992-A2E5-4E91-9187-0AEA61734368}" type="datetime1">
              <a:rPr lang="en-US" smtClean="0"/>
              <a:t>6/12/2020</a:t>
            </a:fld>
            <a:endParaRPr lang="en-US"/>
          </a:p>
        </p:txBody>
      </p:sp>
      <p:sp>
        <p:nvSpPr>
          <p:cNvPr id="11" name="Footer Placeholder 10"/>
          <p:cNvSpPr>
            <a:spLocks noGrp="1"/>
          </p:cNvSpPr>
          <p:nvPr>
            <p:ph type="ftr" sz="quarter" idx="11"/>
          </p:nvPr>
        </p:nvSpPr>
        <p:spPr>
          <a:xfrm>
            <a:off x="3569551" y="6459784"/>
            <a:ext cx="5272285" cy="365125"/>
          </a:xfrm>
        </p:spPr>
        <p:txBody>
          <a:bodyPr/>
          <a:lstStyle/>
          <a:p>
            <a:r>
              <a:rPr lang="en-US" dirty="0" smtClean="0"/>
              <a:t>Detecting Multi-label Sentiment and Emotions from Bangla YouTube Comments (ICBSLP-2018)</a:t>
            </a:r>
            <a:endParaRPr lang="en-US" dirty="0"/>
          </a:p>
        </p:txBody>
      </p:sp>
      <p:sp>
        <p:nvSpPr>
          <p:cNvPr id="12" name="Slide Number Placeholder 11"/>
          <p:cNvSpPr>
            <a:spLocks noGrp="1"/>
          </p:cNvSpPr>
          <p:nvPr>
            <p:ph type="sldNum" sz="quarter" idx="12"/>
          </p:nvPr>
        </p:nvSpPr>
        <p:spPr/>
        <p:txBody>
          <a:bodyPr/>
          <a:lstStyle/>
          <a:p>
            <a:fld id="{08A9A99F-A744-44DA-AFD0-ECD47A0D13F6}" type="slidenum">
              <a:rPr lang="en-US" smtClean="0"/>
              <a:t>12</a:t>
            </a:fld>
            <a:endParaRPr lang="en-US"/>
          </a:p>
        </p:txBody>
      </p:sp>
    </p:spTree>
    <p:extLst>
      <p:ext uri="{BB962C8B-B14F-4D97-AF65-F5344CB8AC3E}">
        <p14:creationId xmlns:p14="http://schemas.microsoft.com/office/powerpoint/2010/main" val="4067599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1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97280" y="286604"/>
            <a:ext cx="10058400" cy="1204572"/>
          </a:xfrm>
        </p:spPr>
        <p:txBody>
          <a:bodyPr/>
          <a:lstStyle/>
          <a:p>
            <a:r>
              <a:rPr lang="en-US" dirty="0" smtClean="0"/>
              <a:t>Implementation Process (Cont’d)</a:t>
            </a:r>
            <a:endParaRPr lang="en-US" dirty="0"/>
          </a:p>
        </p:txBody>
      </p:sp>
      <p:sp>
        <p:nvSpPr>
          <p:cNvPr id="5" name="Content Placeholder 4"/>
          <p:cNvSpPr>
            <a:spLocks noGrp="1"/>
          </p:cNvSpPr>
          <p:nvPr>
            <p:ph idx="1"/>
          </p:nvPr>
        </p:nvSpPr>
        <p:spPr>
          <a:xfrm>
            <a:off x="1097280" y="1845733"/>
            <a:ext cx="10058400" cy="4400322"/>
          </a:xfrm>
        </p:spPr>
        <p:txBody>
          <a:bodyPr>
            <a:normAutofit/>
          </a:bodyPr>
          <a:lstStyle/>
          <a:p>
            <a:pPr>
              <a:buFont typeface="Wingdings" panose="05000000000000000000" pitchFamily="2" charset="2"/>
              <a:buChar char="q"/>
            </a:pPr>
            <a:r>
              <a:rPr lang="en-US" b="1" u="sng" dirty="0" smtClean="0"/>
              <a:t> Convolutional Neural Network (CNN)</a:t>
            </a:r>
          </a:p>
          <a:p>
            <a:pPr>
              <a:buFont typeface="Wingdings" panose="05000000000000000000" pitchFamily="2" charset="2"/>
              <a:buChar char="Ø"/>
            </a:pPr>
            <a:r>
              <a:rPr lang="en-US" dirty="0"/>
              <a:t>After </a:t>
            </a:r>
            <a:r>
              <a:rPr lang="en-US" dirty="0" smtClean="0"/>
              <a:t>embedding </a:t>
            </a:r>
            <a:r>
              <a:rPr lang="en-US" dirty="0"/>
              <a:t>layer, they added a 1D convolutional layer with 100 filters. The next global max-pooling layer extracts the maximum value from each filter and the output dimension is a just </a:t>
            </a:r>
            <a:r>
              <a:rPr lang="en-US" dirty="0" smtClean="0"/>
              <a:t>1D </a:t>
            </a:r>
            <a:r>
              <a:rPr lang="en-US" dirty="0"/>
              <a:t>vector with length as same as the number of filters </a:t>
            </a:r>
            <a:r>
              <a:rPr lang="en-US" dirty="0" smtClean="0"/>
              <a:t>they </a:t>
            </a:r>
            <a:r>
              <a:rPr lang="en-US" dirty="0"/>
              <a:t>applied. </a:t>
            </a:r>
            <a:endParaRPr lang="en-US" dirty="0" smtClean="0"/>
          </a:p>
          <a:p>
            <a:pPr>
              <a:buFont typeface="Wingdings" panose="05000000000000000000" pitchFamily="2" charset="2"/>
              <a:buChar char="Ø"/>
            </a:pPr>
            <a:r>
              <a:rPr lang="en-US" dirty="0" smtClean="0"/>
              <a:t>This </a:t>
            </a:r>
            <a:r>
              <a:rPr lang="en-US" dirty="0"/>
              <a:t>vector is directly passed to a dense layer (</a:t>
            </a:r>
            <a:r>
              <a:rPr lang="en-US" dirty="0" err="1" smtClean="0"/>
              <a:t>ReLu</a:t>
            </a:r>
            <a:r>
              <a:rPr lang="en-US" dirty="0" smtClean="0"/>
              <a:t> </a:t>
            </a:r>
            <a:r>
              <a:rPr lang="en-US" dirty="0"/>
              <a:t>activation) without any filtering. </a:t>
            </a:r>
            <a:endParaRPr lang="en-US" dirty="0" smtClean="0"/>
          </a:p>
          <a:p>
            <a:pPr>
              <a:buFont typeface="Wingdings" panose="05000000000000000000" pitchFamily="2" charset="2"/>
              <a:buChar char="Ø"/>
            </a:pPr>
            <a:r>
              <a:rPr lang="en-US" dirty="0" smtClean="0"/>
              <a:t>The </a:t>
            </a:r>
            <a:r>
              <a:rPr lang="en-US" dirty="0"/>
              <a:t>final output layer is a </a:t>
            </a:r>
            <a:r>
              <a:rPr lang="en-US" dirty="0" err="1"/>
              <a:t>softmax</a:t>
            </a:r>
            <a:r>
              <a:rPr lang="en-US" dirty="0"/>
              <a:t> layer with several labels as an output </a:t>
            </a:r>
            <a:r>
              <a:rPr lang="en-US" dirty="0" smtClean="0"/>
              <a:t>node.</a:t>
            </a:r>
          </a:p>
          <a:p>
            <a:pPr>
              <a:buFont typeface="Wingdings" panose="05000000000000000000" pitchFamily="2" charset="2"/>
              <a:buChar char="Ø"/>
            </a:pPr>
            <a:endParaRPr lang="en-US" dirty="0"/>
          </a:p>
        </p:txBody>
      </p:sp>
      <p:sp>
        <p:nvSpPr>
          <p:cNvPr id="10" name="Date Placeholder 9"/>
          <p:cNvSpPr>
            <a:spLocks noGrp="1"/>
          </p:cNvSpPr>
          <p:nvPr>
            <p:ph type="dt" sz="half" idx="10"/>
          </p:nvPr>
        </p:nvSpPr>
        <p:spPr/>
        <p:txBody>
          <a:bodyPr/>
          <a:lstStyle/>
          <a:p>
            <a:fld id="{B9C60992-A2E5-4E91-9187-0AEA61734368}" type="datetime1">
              <a:rPr lang="en-US" smtClean="0"/>
              <a:t>6/12/2020</a:t>
            </a:fld>
            <a:endParaRPr lang="en-US"/>
          </a:p>
        </p:txBody>
      </p:sp>
      <p:sp>
        <p:nvSpPr>
          <p:cNvPr id="11" name="Footer Placeholder 10"/>
          <p:cNvSpPr>
            <a:spLocks noGrp="1"/>
          </p:cNvSpPr>
          <p:nvPr>
            <p:ph type="ftr" sz="quarter" idx="11"/>
          </p:nvPr>
        </p:nvSpPr>
        <p:spPr>
          <a:xfrm>
            <a:off x="3569551" y="6459784"/>
            <a:ext cx="5272285" cy="365125"/>
          </a:xfrm>
        </p:spPr>
        <p:txBody>
          <a:bodyPr/>
          <a:lstStyle/>
          <a:p>
            <a:r>
              <a:rPr lang="en-US" dirty="0" smtClean="0"/>
              <a:t>Detecting Multi-label Sentiment and Emotions from Bangla YouTube Comments (ICBSLP-2018)</a:t>
            </a:r>
            <a:endParaRPr lang="en-US" dirty="0"/>
          </a:p>
        </p:txBody>
      </p:sp>
      <p:sp>
        <p:nvSpPr>
          <p:cNvPr id="12" name="Slide Number Placeholder 11"/>
          <p:cNvSpPr>
            <a:spLocks noGrp="1"/>
          </p:cNvSpPr>
          <p:nvPr>
            <p:ph type="sldNum" sz="quarter" idx="12"/>
          </p:nvPr>
        </p:nvSpPr>
        <p:spPr/>
        <p:txBody>
          <a:bodyPr/>
          <a:lstStyle/>
          <a:p>
            <a:fld id="{08A9A99F-A744-44DA-AFD0-ECD47A0D13F6}" type="slidenum">
              <a:rPr lang="en-US" smtClean="0"/>
              <a:t>13</a:t>
            </a:fld>
            <a:endParaRPr lang="en-US"/>
          </a:p>
        </p:txBody>
      </p:sp>
    </p:spTree>
    <p:extLst>
      <p:ext uri="{BB962C8B-B14F-4D97-AF65-F5344CB8AC3E}">
        <p14:creationId xmlns:p14="http://schemas.microsoft.com/office/powerpoint/2010/main" val="3275369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1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97280" y="286604"/>
            <a:ext cx="10058400" cy="1204572"/>
          </a:xfrm>
        </p:spPr>
        <p:txBody>
          <a:bodyPr/>
          <a:lstStyle/>
          <a:p>
            <a:r>
              <a:rPr lang="en-US" dirty="0" smtClean="0"/>
              <a:t>Implementation Process (Cont’d)</a:t>
            </a:r>
            <a:endParaRPr lang="en-US" dirty="0"/>
          </a:p>
        </p:txBody>
      </p:sp>
      <p:sp>
        <p:nvSpPr>
          <p:cNvPr id="5" name="Content Placeholder 4"/>
          <p:cNvSpPr>
            <a:spLocks noGrp="1"/>
          </p:cNvSpPr>
          <p:nvPr>
            <p:ph idx="1"/>
          </p:nvPr>
        </p:nvSpPr>
        <p:spPr>
          <a:xfrm>
            <a:off x="1097280" y="1845733"/>
            <a:ext cx="10058400" cy="4400322"/>
          </a:xfrm>
        </p:spPr>
        <p:txBody>
          <a:bodyPr>
            <a:normAutofit/>
          </a:bodyPr>
          <a:lstStyle/>
          <a:p>
            <a:pPr>
              <a:buFont typeface="Courier New" panose="02070309020205020404" pitchFamily="49" charset="0"/>
              <a:buChar char="o"/>
            </a:pPr>
            <a:r>
              <a:rPr lang="en-US" dirty="0" smtClean="0"/>
              <a:t>Long Short </a:t>
            </a:r>
            <a:r>
              <a:rPr lang="en-US" dirty="0"/>
              <a:t>Term Memory (LSTM), </a:t>
            </a:r>
            <a:r>
              <a:rPr lang="en-US" dirty="0" smtClean="0"/>
              <a:t>Convolutional </a:t>
            </a:r>
            <a:r>
              <a:rPr lang="en-US" dirty="0"/>
              <a:t>Neural Network (CNN</a:t>
            </a:r>
            <a:r>
              <a:rPr lang="en-US" dirty="0" smtClean="0"/>
              <a:t>) and to evaluate performance other baseline methods are used.</a:t>
            </a:r>
          </a:p>
          <a:p>
            <a:pPr marL="0" indent="0">
              <a:buNone/>
            </a:pPr>
            <a:endParaRPr lang="en-US" dirty="0"/>
          </a:p>
        </p:txBody>
      </p:sp>
      <p:sp>
        <p:nvSpPr>
          <p:cNvPr id="10" name="Date Placeholder 9"/>
          <p:cNvSpPr>
            <a:spLocks noGrp="1"/>
          </p:cNvSpPr>
          <p:nvPr>
            <p:ph type="dt" sz="half" idx="10"/>
          </p:nvPr>
        </p:nvSpPr>
        <p:spPr/>
        <p:txBody>
          <a:bodyPr/>
          <a:lstStyle/>
          <a:p>
            <a:fld id="{B9C60992-A2E5-4E91-9187-0AEA61734368}" type="datetime1">
              <a:rPr lang="en-US" smtClean="0"/>
              <a:t>6/12/2020</a:t>
            </a:fld>
            <a:endParaRPr lang="en-US"/>
          </a:p>
        </p:txBody>
      </p:sp>
      <p:sp>
        <p:nvSpPr>
          <p:cNvPr id="11" name="Footer Placeholder 10"/>
          <p:cNvSpPr>
            <a:spLocks noGrp="1"/>
          </p:cNvSpPr>
          <p:nvPr>
            <p:ph type="ftr" sz="quarter" idx="11"/>
          </p:nvPr>
        </p:nvSpPr>
        <p:spPr>
          <a:xfrm>
            <a:off x="3569551" y="6459784"/>
            <a:ext cx="5272285" cy="365125"/>
          </a:xfrm>
        </p:spPr>
        <p:txBody>
          <a:bodyPr/>
          <a:lstStyle/>
          <a:p>
            <a:r>
              <a:rPr lang="en-US" dirty="0" smtClean="0"/>
              <a:t>Detecting Multi-label Sentiment and Emotions from Bangla YouTube Comments (ICBSLP-2018)</a:t>
            </a:r>
            <a:endParaRPr lang="en-US" dirty="0"/>
          </a:p>
        </p:txBody>
      </p:sp>
      <p:sp>
        <p:nvSpPr>
          <p:cNvPr id="12" name="Slide Number Placeholder 11"/>
          <p:cNvSpPr>
            <a:spLocks noGrp="1"/>
          </p:cNvSpPr>
          <p:nvPr>
            <p:ph type="sldNum" sz="quarter" idx="12"/>
          </p:nvPr>
        </p:nvSpPr>
        <p:spPr/>
        <p:txBody>
          <a:bodyPr/>
          <a:lstStyle/>
          <a:p>
            <a:fld id="{08A9A99F-A744-44DA-AFD0-ECD47A0D13F6}" type="slidenum">
              <a:rPr lang="en-US" smtClean="0"/>
              <a:t>14</a:t>
            </a:fld>
            <a:endParaRPr lang="en-US"/>
          </a:p>
        </p:txBody>
      </p:sp>
      <p:pic>
        <p:nvPicPr>
          <p:cNvPr id="2" name="Picture 1"/>
          <p:cNvPicPr>
            <a:picLocks noChangeAspect="1"/>
          </p:cNvPicPr>
          <p:nvPr/>
        </p:nvPicPr>
        <p:blipFill>
          <a:blip r:embed="rId3"/>
          <a:stretch>
            <a:fillRect/>
          </a:stretch>
        </p:blipFill>
        <p:spPr>
          <a:xfrm>
            <a:off x="3115345" y="2551993"/>
            <a:ext cx="5632173" cy="3066791"/>
          </a:xfrm>
          <a:prstGeom prst="rect">
            <a:avLst/>
          </a:prstGeom>
        </p:spPr>
      </p:pic>
      <p:sp>
        <p:nvSpPr>
          <p:cNvPr id="3" name="TextBox 2"/>
          <p:cNvSpPr txBox="1"/>
          <p:nvPr/>
        </p:nvSpPr>
        <p:spPr>
          <a:xfrm>
            <a:off x="3115345" y="5832514"/>
            <a:ext cx="6785113" cy="338554"/>
          </a:xfrm>
          <a:prstGeom prst="rect">
            <a:avLst/>
          </a:prstGeom>
          <a:noFill/>
        </p:spPr>
        <p:txBody>
          <a:bodyPr wrap="square" rtlCol="0">
            <a:spAutoFit/>
          </a:bodyPr>
          <a:lstStyle/>
          <a:p>
            <a:r>
              <a:rPr lang="en-US" sz="1600" dirty="0" smtClean="0"/>
              <a:t>Fig[5]: Effect of epoch number in train and validation accuracy and loss</a:t>
            </a:r>
            <a:endParaRPr lang="en-US" sz="1600" dirty="0"/>
          </a:p>
        </p:txBody>
      </p:sp>
    </p:spTree>
    <p:extLst>
      <p:ext uri="{BB962C8B-B14F-4D97-AF65-F5344CB8AC3E}">
        <p14:creationId xmlns:p14="http://schemas.microsoft.com/office/powerpoint/2010/main" val="1767248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1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97280" y="286604"/>
            <a:ext cx="10058400" cy="1204572"/>
          </a:xfrm>
        </p:spPr>
        <p:txBody>
          <a:bodyPr/>
          <a:lstStyle/>
          <a:p>
            <a:r>
              <a:rPr lang="en-US" dirty="0" smtClean="0"/>
              <a:t>Experimental Evaluation</a:t>
            </a:r>
            <a:endParaRPr lang="en-US" dirty="0"/>
          </a:p>
        </p:txBody>
      </p:sp>
      <p:sp>
        <p:nvSpPr>
          <p:cNvPr id="5" name="Content Placeholder 4"/>
          <p:cNvSpPr>
            <a:spLocks noGrp="1"/>
          </p:cNvSpPr>
          <p:nvPr>
            <p:ph idx="1"/>
          </p:nvPr>
        </p:nvSpPr>
        <p:spPr>
          <a:xfrm>
            <a:off x="1097280" y="1845733"/>
            <a:ext cx="10058400" cy="3482547"/>
          </a:xfrm>
        </p:spPr>
        <p:txBody>
          <a:bodyPr>
            <a:normAutofit/>
          </a:bodyPr>
          <a:lstStyle/>
          <a:p>
            <a:pPr>
              <a:buFont typeface="Courier New" panose="02070309020205020404" pitchFamily="49" charset="0"/>
              <a:buChar char="o"/>
            </a:pPr>
            <a:r>
              <a:rPr lang="en-US" dirty="0" smtClean="0"/>
              <a:t>They Compared the </a:t>
            </a:r>
            <a:r>
              <a:rPr lang="en-US" dirty="0"/>
              <a:t>performance of </a:t>
            </a:r>
            <a:r>
              <a:rPr lang="en-US" dirty="0" smtClean="0"/>
              <a:t>their </a:t>
            </a:r>
            <a:r>
              <a:rPr lang="en-US" dirty="0"/>
              <a:t>solutions with baseline SVM </a:t>
            </a:r>
            <a:r>
              <a:rPr lang="en-US" dirty="0" smtClean="0"/>
              <a:t>and Naive </a:t>
            </a:r>
            <a:r>
              <a:rPr lang="en-US" dirty="0"/>
              <a:t>Bayes(NB) approach</a:t>
            </a:r>
            <a:r>
              <a:rPr lang="en-US" dirty="0" smtClean="0"/>
              <a:t>.</a:t>
            </a:r>
          </a:p>
          <a:p>
            <a:pPr>
              <a:buFont typeface="Courier New" panose="02070309020205020404" pitchFamily="49" charset="0"/>
              <a:buChar char="o"/>
            </a:pPr>
            <a:r>
              <a:rPr lang="en-US" dirty="0" smtClean="0"/>
              <a:t>Fig. 5 shows the </a:t>
            </a:r>
            <a:r>
              <a:rPr lang="en-US" dirty="0"/>
              <a:t>accuracy increases for training set as epoch </a:t>
            </a:r>
            <a:r>
              <a:rPr lang="en-US" dirty="0" smtClean="0"/>
              <a:t>number increases </a:t>
            </a:r>
            <a:r>
              <a:rPr lang="en-US" dirty="0"/>
              <a:t>but loss in validation set increase also. </a:t>
            </a:r>
            <a:r>
              <a:rPr lang="en-US" dirty="0" smtClean="0"/>
              <a:t>Therefore, the </a:t>
            </a:r>
            <a:r>
              <a:rPr lang="en-US" dirty="0"/>
              <a:t>problem of </a:t>
            </a:r>
            <a:r>
              <a:rPr lang="en-US" dirty="0" smtClean="0"/>
              <a:t>over-fitting </a:t>
            </a:r>
            <a:r>
              <a:rPr lang="en-US" dirty="0"/>
              <a:t>prevails in </a:t>
            </a:r>
            <a:r>
              <a:rPr lang="en-US" dirty="0" smtClean="0"/>
              <a:t>their approach.</a:t>
            </a:r>
          </a:p>
          <a:p>
            <a:pPr marL="0" indent="0">
              <a:buNone/>
            </a:pPr>
            <a:endParaRPr lang="en-US" dirty="0"/>
          </a:p>
        </p:txBody>
      </p:sp>
      <p:sp>
        <p:nvSpPr>
          <p:cNvPr id="10" name="Date Placeholder 9"/>
          <p:cNvSpPr>
            <a:spLocks noGrp="1"/>
          </p:cNvSpPr>
          <p:nvPr>
            <p:ph type="dt" sz="half" idx="10"/>
          </p:nvPr>
        </p:nvSpPr>
        <p:spPr/>
        <p:txBody>
          <a:bodyPr/>
          <a:lstStyle/>
          <a:p>
            <a:fld id="{B9C60992-A2E5-4E91-9187-0AEA61734368}" type="datetime1">
              <a:rPr lang="en-US" smtClean="0"/>
              <a:t>6/12/2020</a:t>
            </a:fld>
            <a:endParaRPr lang="en-US"/>
          </a:p>
        </p:txBody>
      </p:sp>
      <p:sp>
        <p:nvSpPr>
          <p:cNvPr id="11" name="Footer Placeholder 10"/>
          <p:cNvSpPr>
            <a:spLocks noGrp="1"/>
          </p:cNvSpPr>
          <p:nvPr>
            <p:ph type="ftr" sz="quarter" idx="11"/>
          </p:nvPr>
        </p:nvSpPr>
        <p:spPr>
          <a:xfrm>
            <a:off x="3569551" y="6459784"/>
            <a:ext cx="5272285" cy="365125"/>
          </a:xfrm>
        </p:spPr>
        <p:txBody>
          <a:bodyPr/>
          <a:lstStyle/>
          <a:p>
            <a:r>
              <a:rPr lang="en-US" dirty="0" smtClean="0"/>
              <a:t>Detecting Multi-label Sentiment and Emotions from Bangla YouTube Comments (ICBSLP-2018)</a:t>
            </a:r>
            <a:endParaRPr lang="en-US" dirty="0"/>
          </a:p>
        </p:txBody>
      </p:sp>
      <p:sp>
        <p:nvSpPr>
          <p:cNvPr id="12" name="Slide Number Placeholder 11"/>
          <p:cNvSpPr>
            <a:spLocks noGrp="1"/>
          </p:cNvSpPr>
          <p:nvPr>
            <p:ph type="sldNum" sz="quarter" idx="12"/>
          </p:nvPr>
        </p:nvSpPr>
        <p:spPr/>
        <p:txBody>
          <a:bodyPr/>
          <a:lstStyle/>
          <a:p>
            <a:fld id="{08A9A99F-A744-44DA-AFD0-ECD47A0D13F6}" type="slidenum">
              <a:rPr lang="en-US" smtClean="0"/>
              <a:t>15</a:t>
            </a:fld>
            <a:endParaRPr lang="en-US"/>
          </a:p>
        </p:txBody>
      </p:sp>
      <p:pic>
        <p:nvPicPr>
          <p:cNvPr id="2" name="Picture 1"/>
          <p:cNvPicPr>
            <a:picLocks noChangeAspect="1"/>
          </p:cNvPicPr>
          <p:nvPr/>
        </p:nvPicPr>
        <p:blipFill>
          <a:blip r:embed="rId3"/>
          <a:stretch>
            <a:fillRect/>
          </a:stretch>
        </p:blipFill>
        <p:spPr>
          <a:xfrm>
            <a:off x="1744764" y="3172985"/>
            <a:ext cx="8921857" cy="2049278"/>
          </a:xfrm>
          <a:prstGeom prst="rect">
            <a:avLst/>
          </a:prstGeom>
        </p:spPr>
      </p:pic>
      <p:sp>
        <p:nvSpPr>
          <p:cNvPr id="3" name="TextBox 2"/>
          <p:cNvSpPr txBox="1"/>
          <p:nvPr/>
        </p:nvSpPr>
        <p:spPr>
          <a:xfrm>
            <a:off x="1097280" y="5328280"/>
            <a:ext cx="10058400" cy="923330"/>
          </a:xfrm>
          <a:prstGeom prst="rect">
            <a:avLst/>
          </a:prstGeom>
          <a:noFill/>
        </p:spPr>
        <p:txBody>
          <a:bodyPr wrap="square" rtlCol="0">
            <a:spAutoFit/>
          </a:bodyPr>
          <a:lstStyle/>
          <a:p>
            <a:pPr marL="285750" indent="-285750">
              <a:buFont typeface="Courier New" panose="02070309020205020404" pitchFamily="49" charset="0"/>
              <a:buChar char="o"/>
            </a:pPr>
            <a:r>
              <a:rPr lang="en-US" dirty="0" smtClean="0"/>
              <a:t>Table V shows both LSTM and CNN out performs baseline SVM and NB approach in all classification scenario</a:t>
            </a:r>
          </a:p>
          <a:p>
            <a:pPr marL="285750" indent="-285750">
              <a:buFont typeface="Courier New" panose="02070309020205020404" pitchFamily="49" charset="0"/>
              <a:buChar char="o"/>
            </a:pPr>
            <a:r>
              <a:rPr lang="en-US" dirty="0" smtClean="0"/>
              <a:t>LSTM is slightly better than CNN is most of the cases but CNN is much faster.</a:t>
            </a:r>
          </a:p>
        </p:txBody>
      </p:sp>
    </p:spTree>
    <p:extLst>
      <p:ext uri="{BB962C8B-B14F-4D97-AF65-F5344CB8AC3E}">
        <p14:creationId xmlns:p14="http://schemas.microsoft.com/office/powerpoint/2010/main" val="2498159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1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97280" y="286604"/>
            <a:ext cx="10058400" cy="1204572"/>
          </a:xfrm>
        </p:spPr>
        <p:txBody>
          <a:bodyPr/>
          <a:lstStyle/>
          <a:p>
            <a:r>
              <a:rPr lang="en-US" dirty="0"/>
              <a:t>Reproduction of the Experiment</a:t>
            </a:r>
          </a:p>
        </p:txBody>
      </p:sp>
      <p:sp>
        <p:nvSpPr>
          <p:cNvPr id="5" name="Content Placeholder 4"/>
          <p:cNvSpPr>
            <a:spLocks noGrp="1"/>
          </p:cNvSpPr>
          <p:nvPr>
            <p:ph idx="1"/>
          </p:nvPr>
        </p:nvSpPr>
        <p:spPr>
          <a:xfrm>
            <a:off x="1097280" y="1845733"/>
            <a:ext cx="10058400" cy="4400322"/>
          </a:xfrm>
        </p:spPr>
        <p:txBody>
          <a:bodyPr>
            <a:normAutofit/>
          </a:bodyPr>
          <a:lstStyle/>
          <a:p>
            <a:pPr>
              <a:buFont typeface="Wingdings" panose="05000000000000000000" pitchFamily="2" charset="2"/>
              <a:buChar char="q"/>
            </a:pPr>
            <a:r>
              <a:rPr lang="en-US" dirty="0" smtClean="0"/>
              <a:t>To reproduce the experiment </a:t>
            </a:r>
            <a:r>
              <a:rPr lang="en-US" dirty="0"/>
              <a:t>system must need </a:t>
            </a:r>
            <a:r>
              <a:rPr lang="en-US" b="1" dirty="0" err="1"/>
              <a:t>Nvidia</a:t>
            </a:r>
            <a:r>
              <a:rPr lang="en-US" b="1" dirty="0"/>
              <a:t> GTX 960M with 4GB </a:t>
            </a:r>
            <a:r>
              <a:rPr lang="en-US" b="1" dirty="0" smtClean="0"/>
              <a:t>memory </a:t>
            </a:r>
            <a:r>
              <a:rPr lang="en-US" dirty="0" smtClean="0"/>
              <a:t>to run Deep Learning algorithms. </a:t>
            </a:r>
          </a:p>
          <a:p>
            <a:pPr>
              <a:buFont typeface="Wingdings" panose="05000000000000000000" pitchFamily="2" charset="2"/>
              <a:buChar char="q"/>
            </a:pPr>
            <a:r>
              <a:rPr lang="en-US" dirty="0"/>
              <a:t>Due to the </a:t>
            </a:r>
            <a:r>
              <a:rPr lang="en-US" dirty="0" err="1"/>
              <a:t>Lackings</a:t>
            </a:r>
            <a:r>
              <a:rPr lang="en-US" dirty="0"/>
              <a:t> of </a:t>
            </a:r>
            <a:r>
              <a:rPr lang="en-US" b="1" dirty="0" err="1"/>
              <a:t>Nvidia</a:t>
            </a:r>
            <a:r>
              <a:rPr lang="en-US" b="1" dirty="0"/>
              <a:t> </a:t>
            </a:r>
            <a:r>
              <a:rPr lang="en-US" b="1" dirty="0" err="1"/>
              <a:t>Nvidia</a:t>
            </a:r>
            <a:r>
              <a:rPr lang="en-US" b="1"/>
              <a:t> GTX 960M Graphics</a:t>
            </a:r>
            <a:r>
              <a:rPr lang="en-US"/>
              <a:t>, My laptop is unable to reproduce the experiment.</a:t>
            </a:r>
            <a:endParaRPr lang="en-US" dirty="0"/>
          </a:p>
        </p:txBody>
      </p:sp>
      <p:sp>
        <p:nvSpPr>
          <p:cNvPr id="10" name="Date Placeholder 9"/>
          <p:cNvSpPr>
            <a:spLocks noGrp="1"/>
          </p:cNvSpPr>
          <p:nvPr>
            <p:ph type="dt" sz="half" idx="10"/>
          </p:nvPr>
        </p:nvSpPr>
        <p:spPr/>
        <p:txBody>
          <a:bodyPr/>
          <a:lstStyle/>
          <a:p>
            <a:fld id="{B9C60992-A2E5-4E91-9187-0AEA61734368}" type="datetime1">
              <a:rPr lang="en-US" smtClean="0"/>
              <a:t>6/12/2020</a:t>
            </a:fld>
            <a:endParaRPr lang="en-US"/>
          </a:p>
        </p:txBody>
      </p:sp>
      <p:sp>
        <p:nvSpPr>
          <p:cNvPr id="11" name="Footer Placeholder 10"/>
          <p:cNvSpPr>
            <a:spLocks noGrp="1"/>
          </p:cNvSpPr>
          <p:nvPr>
            <p:ph type="ftr" sz="quarter" idx="11"/>
          </p:nvPr>
        </p:nvSpPr>
        <p:spPr>
          <a:xfrm>
            <a:off x="3569551" y="6459784"/>
            <a:ext cx="5272285" cy="365125"/>
          </a:xfrm>
        </p:spPr>
        <p:txBody>
          <a:bodyPr/>
          <a:lstStyle/>
          <a:p>
            <a:r>
              <a:rPr lang="en-US" dirty="0" smtClean="0"/>
              <a:t>Detecting Multi-label Sentiment and Emotions from Bangla YouTube Comments (ICBSLP-2018)</a:t>
            </a:r>
            <a:endParaRPr lang="en-US" dirty="0"/>
          </a:p>
        </p:txBody>
      </p:sp>
      <p:sp>
        <p:nvSpPr>
          <p:cNvPr id="12" name="Slide Number Placeholder 11"/>
          <p:cNvSpPr>
            <a:spLocks noGrp="1"/>
          </p:cNvSpPr>
          <p:nvPr>
            <p:ph type="sldNum" sz="quarter" idx="12"/>
          </p:nvPr>
        </p:nvSpPr>
        <p:spPr/>
        <p:txBody>
          <a:bodyPr/>
          <a:lstStyle/>
          <a:p>
            <a:fld id="{08A9A99F-A744-44DA-AFD0-ECD47A0D13F6}" type="slidenum">
              <a:rPr lang="en-US" smtClean="0"/>
              <a:t>16</a:t>
            </a:fld>
            <a:endParaRPr lang="en-US"/>
          </a:p>
        </p:txBody>
      </p:sp>
    </p:spTree>
    <p:extLst>
      <p:ext uri="{BB962C8B-B14F-4D97-AF65-F5344CB8AC3E}">
        <p14:creationId xmlns:p14="http://schemas.microsoft.com/office/powerpoint/2010/main" val="2780574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1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97280" y="286604"/>
            <a:ext cx="10058400" cy="1204572"/>
          </a:xfrm>
        </p:spPr>
        <p:txBody>
          <a:bodyPr/>
          <a:lstStyle/>
          <a:p>
            <a:r>
              <a:rPr lang="en-US" dirty="0"/>
              <a:t>Result Discussion &amp; Limitations</a:t>
            </a:r>
          </a:p>
        </p:txBody>
      </p:sp>
      <p:pic>
        <p:nvPicPr>
          <p:cNvPr id="2" name="Content Placeholder 1"/>
          <p:cNvPicPr>
            <a:picLocks noGrp="1" noChangeAspect="1"/>
          </p:cNvPicPr>
          <p:nvPr>
            <p:ph idx="1"/>
          </p:nvPr>
        </p:nvPicPr>
        <p:blipFill>
          <a:blip r:embed="rId3"/>
          <a:stretch>
            <a:fillRect/>
          </a:stretch>
        </p:blipFill>
        <p:spPr>
          <a:xfrm>
            <a:off x="887895" y="1925569"/>
            <a:ext cx="10719187" cy="2029470"/>
          </a:xfrm>
          <a:prstGeom prst="rect">
            <a:avLst/>
          </a:prstGeom>
        </p:spPr>
      </p:pic>
      <p:sp>
        <p:nvSpPr>
          <p:cNvPr id="10" name="Date Placeholder 9"/>
          <p:cNvSpPr>
            <a:spLocks noGrp="1"/>
          </p:cNvSpPr>
          <p:nvPr>
            <p:ph type="dt" sz="half" idx="10"/>
          </p:nvPr>
        </p:nvSpPr>
        <p:spPr/>
        <p:txBody>
          <a:bodyPr/>
          <a:lstStyle/>
          <a:p>
            <a:fld id="{B9C60992-A2E5-4E91-9187-0AEA61734368}" type="datetime1">
              <a:rPr lang="en-US" smtClean="0"/>
              <a:t>6/12/2020</a:t>
            </a:fld>
            <a:endParaRPr lang="en-US"/>
          </a:p>
        </p:txBody>
      </p:sp>
      <p:sp>
        <p:nvSpPr>
          <p:cNvPr id="11" name="Footer Placeholder 10"/>
          <p:cNvSpPr>
            <a:spLocks noGrp="1"/>
          </p:cNvSpPr>
          <p:nvPr>
            <p:ph type="ftr" sz="quarter" idx="11"/>
          </p:nvPr>
        </p:nvSpPr>
        <p:spPr>
          <a:xfrm>
            <a:off x="3569551" y="6459784"/>
            <a:ext cx="5272285" cy="365125"/>
          </a:xfrm>
        </p:spPr>
        <p:txBody>
          <a:bodyPr/>
          <a:lstStyle/>
          <a:p>
            <a:r>
              <a:rPr lang="en-US" dirty="0" smtClean="0"/>
              <a:t>Detecting Multi-label Sentiment and Emotions from Bangla YouTube Comments (ICBSLP-2018)</a:t>
            </a:r>
            <a:endParaRPr lang="en-US" dirty="0"/>
          </a:p>
        </p:txBody>
      </p:sp>
      <p:sp>
        <p:nvSpPr>
          <p:cNvPr id="12" name="Slide Number Placeholder 11"/>
          <p:cNvSpPr>
            <a:spLocks noGrp="1"/>
          </p:cNvSpPr>
          <p:nvPr>
            <p:ph type="sldNum" sz="quarter" idx="12"/>
          </p:nvPr>
        </p:nvSpPr>
        <p:spPr/>
        <p:txBody>
          <a:bodyPr/>
          <a:lstStyle/>
          <a:p>
            <a:fld id="{08A9A99F-A744-44DA-AFD0-ECD47A0D13F6}" type="slidenum">
              <a:rPr lang="en-US" smtClean="0"/>
              <a:t>17</a:t>
            </a:fld>
            <a:endParaRPr lang="en-US"/>
          </a:p>
        </p:txBody>
      </p:sp>
      <p:sp>
        <p:nvSpPr>
          <p:cNvPr id="6" name="TextBox 5"/>
          <p:cNvSpPr txBox="1"/>
          <p:nvPr/>
        </p:nvSpPr>
        <p:spPr>
          <a:xfrm>
            <a:off x="1097280" y="4359965"/>
            <a:ext cx="10509802" cy="1508105"/>
          </a:xfrm>
          <a:prstGeom prst="rect">
            <a:avLst/>
          </a:prstGeom>
          <a:noFill/>
        </p:spPr>
        <p:txBody>
          <a:bodyPr wrap="square" rtlCol="0">
            <a:spAutoFit/>
          </a:bodyPr>
          <a:lstStyle/>
          <a:p>
            <a:r>
              <a:rPr lang="en-US" sz="2000" b="1" u="sng" dirty="0" smtClean="0"/>
              <a:t>Discussion:</a:t>
            </a:r>
          </a:p>
          <a:p>
            <a:pPr marL="285750" indent="-285750">
              <a:buFont typeface="Courier New" panose="02070309020205020404" pitchFamily="49" charset="0"/>
              <a:buChar char="o"/>
            </a:pPr>
            <a:r>
              <a:rPr lang="en-US" dirty="0" smtClean="0"/>
              <a:t>The highest achievable accuracy for 3 and 5 class sentiment analysis is </a:t>
            </a:r>
            <a:r>
              <a:rPr lang="en-US" b="1" dirty="0" smtClean="0"/>
              <a:t>65.97% and 54.24% </a:t>
            </a:r>
            <a:r>
              <a:rPr lang="en-US" dirty="0" smtClean="0"/>
              <a:t>respectively. For five category emotion detection, the accuracy is 59.23%.</a:t>
            </a:r>
          </a:p>
          <a:p>
            <a:pPr marL="285750" indent="-285750">
              <a:buFont typeface="Courier New" panose="02070309020205020404" pitchFamily="49" charset="0"/>
              <a:buChar char="o"/>
            </a:pPr>
            <a:r>
              <a:rPr lang="en-US" dirty="0" smtClean="0"/>
              <a:t>Between CBOW and SG, Skip-Gram (SG) model provides highest accuracy and F1 score in all the cases.</a:t>
            </a:r>
          </a:p>
          <a:p>
            <a:endParaRPr lang="en-US" dirty="0"/>
          </a:p>
        </p:txBody>
      </p:sp>
    </p:spTree>
    <p:extLst>
      <p:ext uri="{BB962C8B-B14F-4D97-AF65-F5344CB8AC3E}">
        <p14:creationId xmlns:p14="http://schemas.microsoft.com/office/powerpoint/2010/main" val="3260905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1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97280" y="286604"/>
            <a:ext cx="10058400" cy="1204572"/>
          </a:xfrm>
        </p:spPr>
        <p:txBody>
          <a:bodyPr/>
          <a:lstStyle/>
          <a:p>
            <a:r>
              <a:rPr lang="en-US" dirty="0" smtClean="0"/>
              <a:t>Result Discussion &amp; Limitations (Cont’d)</a:t>
            </a:r>
            <a:endParaRPr lang="en-US" dirty="0"/>
          </a:p>
        </p:txBody>
      </p:sp>
      <p:sp>
        <p:nvSpPr>
          <p:cNvPr id="5" name="Content Placeholder 4"/>
          <p:cNvSpPr>
            <a:spLocks noGrp="1"/>
          </p:cNvSpPr>
          <p:nvPr>
            <p:ph idx="1"/>
          </p:nvPr>
        </p:nvSpPr>
        <p:spPr>
          <a:xfrm>
            <a:off x="1097280" y="1845733"/>
            <a:ext cx="10058400" cy="2222684"/>
          </a:xfrm>
        </p:spPr>
        <p:txBody>
          <a:bodyPr>
            <a:normAutofit/>
          </a:bodyPr>
          <a:lstStyle/>
          <a:p>
            <a:pPr lvl="0">
              <a:buFont typeface="Wingdings" panose="05000000000000000000" pitchFamily="2" charset="2"/>
              <a:buChar char="q"/>
            </a:pPr>
            <a:r>
              <a:rPr lang="en-US" dirty="0" smtClean="0"/>
              <a:t>Model </a:t>
            </a:r>
            <a:r>
              <a:rPr lang="en-US" dirty="0"/>
              <a:t>performs better in detecting emotion from English text and worst performs for randomize Bangla text</a:t>
            </a:r>
            <a:r>
              <a:rPr lang="en-US" dirty="0" smtClean="0"/>
              <a:t>.</a:t>
            </a:r>
          </a:p>
          <a:p>
            <a:pPr lvl="0">
              <a:buFont typeface="Wingdings" panose="05000000000000000000" pitchFamily="2" charset="2"/>
              <a:buChar char="q"/>
            </a:pPr>
            <a:r>
              <a:rPr lang="en-US" dirty="0"/>
              <a:t>Model accuracy decreases for news type videos as comments in this domain contain various topics and ambiguous thoughts. However, comments from review type videos score a higher accuracy in their method as they are more </a:t>
            </a:r>
            <a:r>
              <a:rPr lang="en-US" dirty="0" smtClean="0"/>
              <a:t>polarized.</a:t>
            </a:r>
            <a:endParaRPr lang="en-US" dirty="0"/>
          </a:p>
        </p:txBody>
      </p:sp>
      <p:sp>
        <p:nvSpPr>
          <p:cNvPr id="10" name="Date Placeholder 9"/>
          <p:cNvSpPr>
            <a:spLocks noGrp="1"/>
          </p:cNvSpPr>
          <p:nvPr>
            <p:ph type="dt" sz="half" idx="10"/>
          </p:nvPr>
        </p:nvSpPr>
        <p:spPr/>
        <p:txBody>
          <a:bodyPr/>
          <a:lstStyle/>
          <a:p>
            <a:fld id="{B9C60992-A2E5-4E91-9187-0AEA61734368}" type="datetime1">
              <a:rPr lang="en-US" smtClean="0"/>
              <a:t>6/12/2020</a:t>
            </a:fld>
            <a:endParaRPr lang="en-US"/>
          </a:p>
        </p:txBody>
      </p:sp>
      <p:sp>
        <p:nvSpPr>
          <p:cNvPr id="11" name="Footer Placeholder 10"/>
          <p:cNvSpPr>
            <a:spLocks noGrp="1"/>
          </p:cNvSpPr>
          <p:nvPr>
            <p:ph type="ftr" sz="quarter" idx="11"/>
          </p:nvPr>
        </p:nvSpPr>
        <p:spPr>
          <a:xfrm>
            <a:off x="3569551" y="6459784"/>
            <a:ext cx="5272285" cy="365125"/>
          </a:xfrm>
        </p:spPr>
        <p:txBody>
          <a:bodyPr/>
          <a:lstStyle/>
          <a:p>
            <a:r>
              <a:rPr lang="en-US" dirty="0" smtClean="0"/>
              <a:t>Detecting Multi-label Sentiment and Emotions from Bangla YouTube Comments (ICBSLP-2018)</a:t>
            </a:r>
            <a:endParaRPr lang="en-US" dirty="0"/>
          </a:p>
        </p:txBody>
      </p:sp>
      <p:sp>
        <p:nvSpPr>
          <p:cNvPr id="12" name="Slide Number Placeholder 11"/>
          <p:cNvSpPr>
            <a:spLocks noGrp="1"/>
          </p:cNvSpPr>
          <p:nvPr>
            <p:ph type="sldNum" sz="quarter" idx="12"/>
          </p:nvPr>
        </p:nvSpPr>
        <p:spPr/>
        <p:txBody>
          <a:bodyPr/>
          <a:lstStyle/>
          <a:p>
            <a:fld id="{08A9A99F-A744-44DA-AFD0-ECD47A0D13F6}" type="slidenum">
              <a:rPr lang="en-US" smtClean="0"/>
              <a:t>18</a:t>
            </a:fld>
            <a:endParaRPr lang="en-US"/>
          </a:p>
        </p:txBody>
      </p:sp>
    </p:spTree>
    <p:extLst>
      <p:ext uri="{BB962C8B-B14F-4D97-AF65-F5344CB8AC3E}">
        <p14:creationId xmlns:p14="http://schemas.microsoft.com/office/powerpoint/2010/main" val="1503560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1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97280" y="286604"/>
            <a:ext cx="10058400" cy="1204572"/>
          </a:xfrm>
        </p:spPr>
        <p:txBody>
          <a:bodyPr/>
          <a:lstStyle/>
          <a:p>
            <a:r>
              <a:rPr lang="en-US" dirty="0" smtClean="0"/>
              <a:t>Conclusion</a:t>
            </a:r>
            <a:endParaRPr lang="en-US" dirty="0"/>
          </a:p>
        </p:txBody>
      </p:sp>
      <p:sp>
        <p:nvSpPr>
          <p:cNvPr id="5" name="Content Placeholder 4"/>
          <p:cNvSpPr>
            <a:spLocks noGrp="1"/>
          </p:cNvSpPr>
          <p:nvPr>
            <p:ph idx="1"/>
          </p:nvPr>
        </p:nvSpPr>
        <p:spPr>
          <a:xfrm>
            <a:off x="1097280" y="1845733"/>
            <a:ext cx="10058400" cy="2222684"/>
          </a:xfrm>
        </p:spPr>
        <p:txBody>
          <a:bodyPr>
            <a:normAutofit/>
          </a:bodyPr>
          <a:lstStyle/>
          <a:p>
            <a:pPr>
              <a:buFont typeface="Wingdings" panose="05000000000000000000" pitchFamily="2" charset="2"/>
              <a:buChar char="q"/>
            </a:pPr>
            <a:r>
              <a:rPr lang="en-US" dirty="0" smtClean="0"/>
              <a:t>Model for multi-label </a:t>
            </a:r>
            <a:r>
              <a:rPr lang="en-US" dirty="0"/>
              <a:t>sentiment achieved at least 10% more </a:t>
            </a:r>
            <a:r>
              <a:rPr lang="en-US" dirty="0" smtClean="0"/>
              <a:t>accuracy </a:t>
            </a:r>
            <a:r>
              <a:rPr lang="en-US" dirty="0"/>
              <a:t>than baseline solutions and existing approaches</a:t>
            </a:r>
            <a:r>
              <a:rPr lang="en-US" dirty="0" smtClean="0"/>
              <a:t>.</a:t>
            </a:r>
          </a:p>
          <a:p>
            <a:pPr>
              <a:buFont typeface="Wingdings" panose="05000000000000000000" pitchFamily="2" charset="2"/>
              <a:buChar char="q"/>
            </a:pPr>
            <a:r>
              <a:rPr lang="en-US" dirty="0" smtClean="0"/>
              <a:t>Observed </a:t>
            </a:r>
            <a:r>
              <a:rPr lang="en-US" dirty="0"/>
              <a:t>that the performance of </a:t>
            </a:r>
            <a:r>
              <a:rPr lang="en-US" dirty="0" smtClean="0"/>
              <a:t>their approach increases </a:t>
            </a:r>
            <a:r>
              <a:rPr lang="en-US" dirty="0"/>
              <a:t>in domain or language specific </a:t>
            </a:r>
            <a:r>
              <a:rPr lang="en-US" dirty="0" smtClean="0"/>
              <a:t>texts.</a:t>
            </a:r>
          </a:p>
          <a:p>
            <a:pPr>
              <a:buFont typeface="Wingdings" panose="05000000000000000000" pitchFamily="2" charset="2"/>
              <a:buChar char="q"/>
            </a:pPr>
            <a:r>
              <a:rPr lang="en-US" dirty="0"/>
              <a:t>The analysis focus on identifying three class and five class sentiment label which is rare in Bangla language</a:t>
            </a:r>
          </a:p>
        </p:txBody>
      </p:sp>
      <p:sp>
        <p:nvSpPr>
          <p:cNvPr id="10" name="Date Placeholder 9"/>
          <p:cNvSpPr>
            <a:spLocks noGrp="1"/>
          </p:cNvSpPr>
          <p:nvPr>
            <p:ph type="dt" sz="half" idx="10"/>
          </p:nvPr>
        </p:nvSpPr>
        <p:spPr/>
        <p:txBody>
          <a:bodyPr/>
          <a:lstStyle/>
          <a:p>
            <a:fld id="{B9C60992-A2E5-4E91-9187-0AEA61734368}" type="datetime1">
              <a:rPr lang="en-US" smtClean="0"/>
              <a:t>6/12/2020</a:t>
            </a:fld>
            <a:endParaRPr lang="en-US"/>
          </a:p>
        </p:txBody>
      </p:sp>
      <p:sp>
        <p:nvSpPr>
          <p:cNvPr id="11" name="Footer Placeholder 10"/>
          <p:cNvSpPr>
            <a:spLocks noGrp="1"/>
          </p:cNvSpPr>
          <p:nvPr>
            <p:ph type="ftr" sz="quarter" idx="11"/>
          </p:nvPr>
        </p:nvSpPr>
        <p:spPr>
          <a:xfrm>
            <a:off x="3569551" y="6459784"/>
            <a:ext cx="5272285" cy="365125"/>
          </a:xfrm>
        </p:spPr>
        <p:txBody>
          <a:bodyPr/>
          <a:lstStyle/>
          <a:p>
            <a:r>
              <a:rPr lang="en-US" dirty="0" smtClean="0"/>
              <a:t>Detecting Multi-label Sentiment and Emotions from Bangla YouTube Comments (ICBSLP-2018)</a:t>
            </a:r>
            <a:endParaRPr lang="en-US" dirty="0"/>
          </a:p>
        </p:txBody>
      </p:sp>
      <p:sp>
        <p:nvSpPr>
          <p:cNvPr id="12" name="Slide Number Placeholder 11"/>
          <p:cNvSpPr>
            <a:spLocks noGrp="1"/>
          </p:cNvSpPr>
          <p:nvPr>
            <p:ph type="sldNum" sz="quarter" idx="12"/>
          </p:nvPr>
        </p:nvSpPr>
        <p:spPr/>
        <p:txBody>
          <a:bodyPr/>
          <a:lstStyle/>
          <a:p>
            <a:fld id="{08A9A99F-A744-44DA-AFD0-ECD47A0D13F6}" type="slidenum">
              <a:rPr lang="en-US" smtClean="0"/>
              <a:t>19</a:t>
            </a:fld>
            <a:endParaRPr lang="en-US"/>
          </a:p>
        </p:txBody>
      </p:sp>
    </p:spTree>
    <p:extLst>
      <p:ext uri="{BB962C8B-B14F-4D97-AF65-F5344CB8AC3E}">
        <p14:creationId xmlns:p14="http://schemas.microsoft.com/office/powerpoint/2010/main" val="3877547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1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97280" y="286604"/>
            <a:ext cx="10058400" cy="1204572"/>
          </a:xfrm>
        </p:spPr>
        <p:txBody>
          <a:bodyPr/>
          <a:lstStyle/>
          <a:p>
            <a:r>
              <a:rPr lang="en-US" dirty="0"/>
              <a:t>Outlines</a:t>
            </a:r>
          </a:p>
        </p:txBody>
      </p:sp>
      <p:sp>
        <p:nvSpPr>
          <p:cNvPr id="5" name="Content Placeholder 4"/>
          <p:cNvSpPr>
            <a:spLocks noGrp="1"/>
          </p:cNvSpPr>
          <p:nvPr>
            <p:ph idx="1"/>
          </p:nvPr>
        </p:nvSpPr>
        <p:spPr>
          <a:xfrm>
            <a:off x="1097280" y="1845733"/>
            <a:ext cx="10058400" cy="4400322"/>
          </a:xfrm>
        </p:spPr>
        <p:txBody>
          <a:bodyPr>
            <a:normAutofit fontScale="92500" lnSpcReduction="20000"/>
          </a:bodyPr>
          <a:lstStyle/>
          <a:p>
            <a:pPr marL="285750" indent="-285750">
              <a:buFont typeface="Wingdings" panose="05000000000000000000" pitchFamily="2" charset="2"/>
              <a:buChar char="q"/>
            </a:pPr>
            <a:r>
              <a:rPr lang="en-US" dirty="0" smtClean="0"/>
              <a:t>Introduction</a:t>
            </a:r>
          </a:p>
          <a:p>
            <a:pPr marL="285750" indent="-285750">
              <a:buFont typeface="Wingdings" panose="05000000000000000000" pitchFamily="2" charset="2"/>
              <a:buChar char="q"/>
            </a:pPr>
            <a:r>
              <a:rPr lang="en-US" dirty="0" smtClean="0"/>
              <a:t>Sentiment analysis</a:t>
            </a:r>
          </a:p>
          <a:p>
            <a:pPr marL="285750" indent="-285750">
              <a:buFont typeface="Wingdings" panose="05000000000000000000" pitchFamily="2" charset="2"/>
              <a:buChar char="q"/>
            </a:pPr>
            <a:r>
              <a:rPr lang="en-US" dirty="0"/>
              <a:t>Multi-Label </a:t>
            </a:r>
            <a:r>
              <a:rPr lang="en-US" dirty="0" smtClean="0"/>
              <a:t>Sentiment</a:t>
            </a:r>
          </a:p>
          <a:p>
            <a:pPr marL="285750" indent="-285750">
              <a:buFont typeface="Wingdings" panose="05000000000000000000" pitchFamily="2" charset="2"/>
              <a:buChar char="q"/>
            </a:pPr>
            <a:r>
              <a:rPr lang="en-US" dirty="0" smtClean="0"/>
              <a:t>Dataset</a:t>
            </a:r>
          </a:p>
          <a:p>
            <a:pPr marL="285750" indent="-285750">
              <a:buFont typeface="Wingdings" panose="05000000000000000000" pitchFamily="2" charset="2"/>
              <a:buChar char="q"/>
            </a:pPr>
            <a:r>
              <a:rPr lang="en-US" dirty="0" smtClean="0"/>
              <a:t>Implementation Process</a:t>
            </a:r>
          </a:p>
          <a:p>
            <a:pPr marL="285750" indent="-285750">
              <a:buFont typeface="Wingdings" panose="05000000000000000000" pitchFamily="2" charset="2"/>
              <a:buChar char="q"/>
            </a:pPr>
            <a:r>
              <a:rPr lang="en-US" dirty="0"/>
              <a:t>Experimental </a:t>
            </a:r>
            <a:r>
              <a:rPr lang="en-US" dirty="0" smtClean="0"/>
              <a:t>Evaluation</a:t>
            </a:r>
          </a:p>
          <a:p>
            <a:pPr marL="285750" indent="-285750">
              <a:buFont typeface="Wingdings" panose="05000000000000000000" pitchFamily="2" charset="2"/>
              <a:buChar char="q"/>
            </a:pPr>
            <a:r>
              <a:rPr lang="en-US" dirty="0" smtClean="0"/>
              <a:t>Reproduction of the Experiment</a:t>
            </a:r>
          </a:p>
          <a:p>
            <a:pPr marL="285750" indent="-285750">
              <a:buFont typeface="Wingdings" panose="05000000000000000000" pitchFamily="2" charset="2"/>
              <a:buChar char="q"/>
            </a:pPr>
            <a:r>
              <a:rPr lang="en-US" dirty="0"/>
              <a:t>Result Discussion &amp; </a:t>
            </a:r>
            <a:r>
              <a:rPr lang="en-US" dirty="0" smtClean="0"/>
              <a:t>Limitations</a:t>
            </a:r>
          </a:p>
          <a:p>
            <a:pPr marL="285750" indent="-285750">
              <a:buFont typeface="Wingdings" panose="05000000000000000000" pitchFamily="2" charset="2"/>
              <a:buChar char="q"/>
            </a:pPr>
            <a:r>
              <a:rPr lang="en-US" dirty="0" smtClean="0"/>
              <a:t>Conclusion</a:t>
            </a:r>
          </a:p>
          <a:p>
            <a:pPr marL="285750" indent="-285750">
              <a:buFont typeface="Wingdings" panose="05000000000000000000" pitchFamily="2" charset="2"/>
              <a:buChar char="q"/>
            </a:pPr>
            <a:r>
              <a:rPr lang="en-US" dirty="0" smtClean="0"/>
              <a:t>Future work</a:t>
            </a:r>
          </a:p>
          <a:p>
            <a:pPr marL="285750" indent="-285750">
              <a:buFont typeface="Wingdings" panose="05000000000000000000" pitchFamily="2" charset="2"/>
              <a:buChar char="q"/>
            </a:pPr>
            <a:r>
              <a:rPr lang="en-US" dirty="0" smtClean="0"/>
              <a:t>References</a:t>
            </a:r>
            <a:endParaRPr lang="en-US" dirty="0"/>
          </a:p>
          <a:p>
            <a:endParaRPr lang="en-US" dirty="0"/>
          </a:p>
        </p:txBody>
      </p:sp>
      <p:sp>
        <p:nvSpPr>
          <p:cNvPr id="10" name="Date Placeholder 9"/>
          <p:cNvSpPr>
            <a:spLocks noGrp="1"/>
          </p:cNvSpPr>
          <p:nvPr>
            <p:ph type="dt" sz="half" idx="10"/>
          </p:nvPr>
        </p:nvSpPr>
        <p:spPr/>
        <p:txBody>
          <a:bodyPr/>
          <a:lstStyle/>
          <a:p>
            <a:fld id="{B9C60992-A2E5-4E91-9187-0AEA61734368}" type="datetime1">
              <a:rPr lang="en-US" smtClean="0"/>
              <a:t>6/12/2020</a:t>
            </a:fld>
            <a:endParaRPr lang="en-US"/>
          </a:p>
        </p:txBody>
      </p:sp>
      <p:sp>
        <p:nvSpPr>
          <p:cNvPr id="11" name="Footer Placeholder 10"/>
          <p:cNvSpPr>
            <a:spLocks noGrp="1"/>
          </p:cNvSpPr>
          <p:nvPr>
            <p:ph type="ftr" sz="quarter" idx="11"/>
          </p:nvPr>
        </p:nvSpPr>
        <p:spPr>
          <a:xfrm>
            <a:off x="3569551" y="6459784"/>
            <a:ext cx="5272285" cy="365125"/>
          </a:xfrm>
        </p:spPr>
        <p:txBody>
          <a:bodyPr/>
          <a:lstStyle/>
          <a:p>
            <a:r>
              <a:rPr lang="en-US" dirty="0" smtClean="0"/>
              <a:t>Detecting Multi-label Sentiment and Emotions from Bangla YouTube Comments (ICBSLP-2018)</a:t>
            </a:r>
            <a:endParaRPr lang="en-US" dirty="0"/>
          </a:p>
        </p:txBody>
      </p:sp>
      <p:sp>
        <p:nvSpPr>
          <p:cNvPr id="12" name="Slide Number Placeholder 11"/>
          <p:cNvSpPr>
            <a:spLocks noGrp="1"/>
          </p:cNvSpPr>
          <p:nvPr>
            <p:ph type="sldNum" sz="quarter" idx="12"/>
          </p:nvPr>
        </p:nvSpPr>
        <p:spPr/>
        <p:txBody>
          <a:bodyPr/>
          <a:lstStyle/>
          <a:p>
            <a:fld id="{08A9A99F-A744-44DA-AFD0-ECD47A0D13F6}" type="slidenum">
              <a:rPr lang="en-US" smtClean="0"/>
              <a:t>2</a:t>
            </a:fld>
            <a:endParaRPr lang="en-US"/>
          </a:p>
        </p:txBody>
      </p:sp>
    </p:spTree>
    <p:extLst>
      <p:ext uri="{BB962C8B-B14F-4D97-AF65-F5344CB8AC3E}">
        <p14:creationId xmlns:p14="http://schemas.microsoft.com/office/powerpoint/2010/main" val="2979480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1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97280" y="286604"/>
            <a:ext cx="10058400" cy="1204572"/>
          </a:xfrm>
        </p:spPr>
        <p:txBody>
          <a:bodyPr/>
          <a:lstStyle/>
          <a:p>
            <a:r>
              <a:rPr lang="en-US" dirty="0" smtClean="0"/>
              <a:t>Future Work</a:t>
            </a:r>
            <a:endParaRPr lang="en-US" dirty="0"/>
          </a:p>
        </p:txBody>
      </p:sp>
      <p:sp>
        <p:nvSpPr>
          <p:cNvPr id="5" name="Content Placeholder 4"/>
          <p:cNvSpPr>
            <a:spLocks noGrp="1"/>
          </p:cNvSpPr>
          <p:nvPr>
            <p:ph idx="1"/>
          </p:nvPr>
        </p:nvSpPr>
        <p:spPr>
          <a:xfrm>
            <a:off x="1097280" y="1845733"/>
            <a:ext cx="10058400" cy="1811867"/>
          </a:xfrm>
        </p:spPr>
        <p:txBody>
          <a:bodyPr>
            <a:normAutofit/>
          </a:bodyPr>
          <a:lstStyle/>
          <a:p>
            <a:pPr>
              <a:buFont typeface="Wingdings" panose="05000000000000000000" pitchFamily="2" charset="2"/>
              <a:buChar char="q"/>
            </a:pPr>
            <a:r>
              <a:rPr lang="en-US" dirty="0" smtClean="0"/>
              <a:t>In future they want to include, </a:t>
            </a:r>
            <a:r>
              <a:rPr lang="en-US" dirty="0"/>
              <a:t>multiple aspects and topic </a:t>
            </a:r>
            <a:r>
              <a:rPr lang="en-US" dirty="0" smtClean="0"/>
              <a:t>information in </a:t>
            </a:r>
            <a:r>
              <a:rPr lang="en-US" dirty="0"/>
              <a:t>sentiment and emotion </a:t>
            </a:r>
            <a:r>
              <a:rPr lang="en-US" dirty="0" smtClean="0"/>
              <a:t>detection.</a:t>
            </a:r>
            <a:endParaRPr lang="en-US" dirty="0"/>
          </a:p>
        </p:txBody>
      </p:sp>
      <p:sp>
        <p:nvSpPr>
          <p:cNvPr id="10" name="Date Placeholder 9"/>
          <p:cNvSpPr>
            <a:spLocks noGrp="1"/>
          </p:cNvSpPr>
          <p:nvPr>
            <p:ph type="dt" sz="half" idx="10"/>
          </p:nvPr>
        </p:nvSpPr>
        <p:spPr/>
        <p:txBody>
          <a:bodyPr/>
          <a:lstStyle/>
          <a:p>
            <a:fld id="{B9C60992-A2E5-4E91-9187-0AEA61734368}" type="datetime1">
              <a:rPr lang="en-US" smtClean="0"/>
              <a:t>6/12/2020</a:t>
            </a:fld>
            <a:endParaRPr lang="en-US"/>
          </a:p>
        </p:txBody>
      </p:sp>
      <p:sp>
        <p:nvSpPr>
          <p:cNvPr id="11" name="Footer Placeholder 10"/>
          <p:cNvSpPr>
            <a:spLocks noGrp="1"/>
          </p:cNvSpPr>
          <p:nvPr>
            <p:ph type="ftr" sz="quarter" idx="11"/>
          </p:nvPr>
        </p:nvSpPr>
        <p:spPr>
          <a:xfrm>
            <a:off x="3569551" y="6459784"/>
            <a:ext cx="5272285" cy="365125"/>
          </a:xfrm>
        </p:spPr>
        <p:txBody>
          <a:bodyPr/>
          <a:lstStyle/>
          <a:p>
            <a:r>
              <a:rPr lang="en-US" dirty="0" smtClean="0"/>
              <a:t>Detecting Multi-label Sentiment and Emotions from Bangla YouTube Comments (ICBSLP-2018)</a:t>
            </a:r>
            <a:endParaRPr lang="en-US" dirty="0"/>
          </a:p>
        </p:txBody>
      </p:sp>
      <p:sp>
        <p:nvSpPr>
          <p:cNvPr id="12" name="Slide Number Placeholder 11"/>
          <p:cNvSpPr>
            <a:spLocks noGrp="1"/>
          </p:cNvSpPr>
          <p:nvPr>
            <p:ph type="sldNum" sz="quarter" idx="12"/>
          </p:nvPr>
        </p:nvSpPr>
        <p:spPr/>
        <p:txBody>
          <a:bodyPr/>
          <a:lstStyle/>
          <a:p>
            <a:fld id="{08A9A99F-A744-44DA-AFD0-ECD47A0D13F6}" type="slidenum">
              <a:rPr lang="en-US" smtClean="0"/>
              <a:t>20</a:t>
            </a:fld>
            <a:endParaRPr lang="en-US"/>
          </a:p>
        </p:txBody>
      </p:sp>
    </p:spTree>
    <p:extLst>
      <p:ext uri="{BB962C8B-B14F-4D97-AF65-F5344CB8AC3E}">
        <p14:creationId xmlns:p14="http://schemas.microsoft.com/office/powerpoint/2010/main" val="237455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1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97280" y="286604"/>
            <a:ext cx="10058400" cy="1204572"/>
          </a:xfrm>
        </p:spPr>
        <p:txBody>
          <a:bodyPr/>
          <a:lstStyle/>
          <a:p>
            <a:r>
              <a:rPr lang="en-US" dirty="0" smtClean="0"/>
              <a:t>References</a:t>
            </a:r>
            <a:endParaRPr lang="en-US" dirty="0"/>
          </a:p>
        </p:txBody>
      </p:sp>
      <p:sp>
        <p:nvSpPr>
          <p:cNvPr id="5" name="Content Placeholder 4"/>
          <p:cNvSpPr>
            <a:spLocks noGrp="1"/>
          </p:cNvSpPr>
          <p:nvPr>
            <p:ph idx="1"/>
          </p:nvPr>
        </p:nvSpPr>
        <p:spPr>
          <a:xfrm>
            <a:off x="1097280" y="1845733"/>
            <a:ext cx="10058400" cy="4422545"/>
          </a:xfrm>
        </p:spPr>
        <p:txBody>
          <a:bodyPr>
            <a:normAutofit/>
          </a:bodyPr>
          <a:lstStyle/>
          <a:p>
            <a:pPr marL="0" indent="0">
              <a:buNone/>
            </a:pPr>
            <a:r>
              <a:rPr lang="en-US" dirty="0"/>
              <a:t>[1] A. Das and S. </a:t>
            </a:r>
            <a:r>
              <a:rPr lang="en-US" dirty="0" err="1"/>
              <a:t>Bandyopadhyay</a:t>
            </a:r>
            <a:r>
              <a:rPr lang="en-US" dirty="0"/>
              <a:t>, “</a:t>
            </a:r>
            <a:r>
              <a:rPr lang="en-US" dirty="0" err="1"/>
              <a:t>Sentiwordnet</a:t>
            </a:r>
            <a:r>
              <a:rPr lang="en-US" dirty="0"/>
              <a:t> for </a:t>
            </a:r>
            <a:r>
              <a:rPr lang="en-US" dirty="0" err="1"/>
              <a:t>bangla</a:t>
            </a:r>
            <a:r>
              <a:rPr lang="en-US" dirty="0" smtClean="0"/>
              <a:t>,” Knowledge </a:t>
            </a:r>
            <a:r>
              <a:rPr lang="en-US" dirty="0"/>
              <a:t>Sharing Event-4: Task, vol. 2, 2010.</a:t>
            </a:r>
          </a:p>
          <a:p>
            <a:pPr marL="0" indent="0">
              <a:buNone/>
            </a:pPr>
            <a:r>
              <a:rPr lang="en-US" dirty="0"/>
              <a:t>[2] S. Chowdhury and W. Chowdhury, “Performing sentiment </a:t>
            </a:r>
            <a:r>
              <a:rPr lang="en-US" dirty="0" smtClean="0"/>
              <a:t>analysis </a:t>
            </a:r>
            <a:r>
              <a:rPr lang="en-US" dirty="0"/>
              <a:t>in </a:t>
            </a:r>
            <a:r>
              <a:rPr lang="en-US" dirty="0" err="1"/>
              <a:t>bangla</a:t>
            </a:r>
            <a:r>
              <a:rPr lang="en-US" dirty="0"/>
              <a:t> microblog posts,” in Informatics, Electronics </a:t>
            </a:r>
            <a:r>
              <a:rPr lang="en-US" dirty="0" smtClean="0"/>
              <a:t>&amp; Vision </a:t>
            </a:r>
            <a:r>
              <a:rPr lang="en-US" dirty="0"/>
              <a:t>(ICIEV), 2014 International Conference on. </a:t>
            </a:r>
            <a:r>
              <a:rPr lang="en-US" dirty="0" smtClean="0"/>
              <a:t>IEEE, 2014</a:t>
            </a:r>
            <a:r>
              <a:rPr lang="en-US" dirty="0"/>
              <a:t>, pp. 1–6.</a:t>
            </a:r>
          </a:p>
          <a:p>
            <a:pPr marL="0" indent="0">
              <a:buNone/>
            </a:pPr>
            <a:r>
              <a:rPr lang="en-US" dirty="0"/>
              <a:t>[3] M. S. Islam, M. A. Islam, M. A. Hossain, and J. J. </a:t>
            </a:r>
            <a:r>
              <a:rPr lang="en-US" dirty="0" err="1"/>
              <a:t>Dey</a:t>
            </a:r>
            <a:r>
              <a:rPr lang="en-US" dirty="0" smtClean="0"/>
              <a:t>, “</a:t>
            </a:r>
            <a:r>
              <a:rPr lang="en-US" dirty="0"/>
              <a:t>Supervised approach of sentimentality extraction from </a:t>
            </a:r>
            <a:r>
              <a:rPr lang="en-US" dirty="0" smtClean="0"/>
              <a:t>Bengali </a:t>
            </a:r>
            <a:r>
              <a:rPr lang="en-US" dirty="0" err="1" smtClean="0"/>
              <a:t>facebook</a:t>
            </a:r>
            <a:r>
              <a:rPr lang="en-US" dirty="0" smtClean="0"/>
              <a:t> </a:t>
            </a:r>
            <a:r>
              <a:rPr lang="en-US" dirty="0"/>
              <a:t>status,” in Computer and Information </a:t>
            </a:r>
            <a:r>
              <a:rPr lang="en-US" dirty="0" smtClean="0"/>
              <a:t>Technology (ICCIT</a:t>
            </a:r>
            <a:r>
              <a:rPr lang="en-US" dirty="0"/>
              <a:t>), 2016 19th International Conference on. IEEE, </a:t>
            </a:r>
            <a:r>
              <a:rPr lang="en-US" dirty="0" smtClean="0"/>
              <a:t>2016, pp</a:t>
            </a:r>
            <a:r>
              <a:rPr lang="en-US" dirty="0"/>
              <a:t>. 383–387.</a:t>
            </a:r>
          </a:p>
          <a:p>
            <a:pPr marL="0" indent="0">
              <a:buNone/>
            </a:pPr>
            <a:r>
              <a:rPr lang="en-US" dirty="0"/>
              <a:t>[4] A. K. Paul and P. C. Shill, “Sentiment mining from </a:t>
            </a:r>
            <a:r>
              <a:rPr lang="en-US" dirty="0" err="1"/>
              <a:t>bangla</a:t>
            </a:r>
            <a:r>
              <a:rPr lang="en-US" dirty="0"/>
              <a:t> </a:t>
            </a:r>
            <a:r>
              <a:rPr lang="en-US" dirty="0" smtClean="0"/>
              <a:t>data using </a:t>
            </a:r>
            <a:r>
              <a:rPr lang="en-US" dirty="0"/>
              <a:t>mutual information,” in Electrical, Computer &amp; </a:t>
            </a:r>
            <a:r>
              <a:rPr lang="en-US" dirty="0" smtClean="0"/>
              <a:t>Telecommunication </a:t>
            </a:r>
            <a:r>
              <a:rPr lang="en-US" dirty="0"/>
              <a:t>Engineering (ICECTE), International </a:t>
            </a:r>
            <a:r>
              <a:rPr lang="en-US" dirty="0" smtClean="0"/>
              <a:t>Conference on</a:t>
            </a:r>
            <a:r>
              <a:rPr lang="en-US" dirty="0"/>
              <a:t>. IEEE, 2016, pp. 1–4.</a:t>
            </a:r>
          </a:p>
          <a:p>
            <a:pPr marL="0" indent="0">
              <a:buNone/>
            </a:pPr>
            <a:r>
              <a:rPr lang="en-US" dirty="0"/>
              <a:t>[5] R. Feldman, “Techniques and applications for sentiment </a:t>
            </a:r>
            <a:r>
              <a:rPr lang="en-US" dirty="0" smtClean="0"/>
              <a:t>analysis</a:t>
            </a:r>
            <a:r>
              <a:rPr lang="en-US" dirty="0"/>
              <a:t>,” Communications of the ACM, vol. 56, no. 4, pp. </a:t>
            </a:r>
            <a:r>
              <a:rPr lang="en-US" dirty="0" smtClean="0"/>
              <a:t>82–89, 2013</a:t>
            </a:r>
            <a:r>
              <a:rPr lang="en-US" dirty="0"/>
              <a:t>.</a:t>
            </a:r>
          </a:p>
        </p:txBody>
      </p:sp>
      <p:sp>
        <p:nvSpPr>
          <p:cNvPr id="10" name="Date Placeholder 9"/>
          <p:cNvSpPr>
            <a:spLocks noGrp="1"/>
          </p:cNvSpPr>
          <p:nvPr>
            <p:ph type="dt" sz="half" idx="10"/>
          </p:nvPr>
        </p:nvSpPr>
        <p:spPr/>
        <p:txBody>
          <a:bodyPr/>
          <a:lstStyle/>
          <a:p>
            <a:fld id="{B9C60992-A2E5-4E91-9187-0AEA61734368}" type="datetime1">
              <a:rPr lang="en-US" smtClean="0"/>
              <a:t>6/12/2020</a:t>
            </a:fld>
            <a:endParaRPr lang="en-US"/>
          </a:p>
        </p:txBody>
      </p:sp>
      <p:sp>
        <p:nvSpPr>
          <p:cNvPr id="11" name="Footer Placeholder 10"/>
          <p:cNvSpPr>
            <a:spLocks noGrp="1"/>
          </p:cNvSpPr>
          <p:nvPr>
            <p:ph type="ftr" sz="quarter" idx="11"/>
          </p:nvPr>
        </p:nvSpPr>
        <p:spPr>
          <a:xfrm>
            <a:off x="3569551" y="6459784"/>
            <a:ext cx="5272285" cy="365125"/>
          </a:xfrm>
        </p:spPr>
        <p:txBody>
          <a:bodyPr/>
          <a:lstStyle/>
          <a:p>
            <a:r>
              <a:rPr lang="en-US" dirty="0" smtClean="0"/>
              <a:t>Detecting Multi-label Sentiment and Emotions from Bangla YouTube Comments (ICBSLP-2018)</a:t>
            </a:r>
            <a:endParaRPr lang="en-US" dirty="0"/>
          </a:p>
        </p:txBody>
      </p:sp>
      <p:sp>
        <p:nvSpPr>
          <p:cNvPr id="12" name="Slide Number Placeholder 11"/>
          <p:cNvSpPr>
            <a:spLocks noGrp="1"/>
          </p:cNvSpPr>
          <p:nvPr>
            <p:ph type="sldNum" sz="quarter" idx="12"/>
          </p:nvPr>
        </p:nvSpPr>
        <p:spPr/>
        <p:txBody>
          <a:bodyPr/>
          <a:lstStyle/>
          <a:p>
            <a:fld id="{08A9A99F-A744-44DA-AFD0-ECD47A0D13F6}" type="slidenum">
              <a:rPr lang="en-US" smtClean="0"/>
              <a:t>21</a:t>
            </a:fld>
            <a:endParaRPr lang="en-US"/>
          </a:p>
        </p:txBody>
      </p:sp>
    </p:spTree>
    <p:extLst>
      <p:ext uri="{BB962C8B-B14F-4D97-AF65-F5344CB8AC3E}">
        <p14:creationId xmlns:p14="http://schemas.microsoft.com/office/powerpoint/2010/main" val="82122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1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97280" y="286604"/>
            <a:ext cx="10058400" cy="1204572"/>
          </a:xfrm>
        </p:spPr>
        <p:txBody>
          <a:bodyPr/>
          <a:lstStyle/>
          <a:p>
            <a:r>
              <a:rPr lang="en-US" dirty="0" smtClean="0"/>
              <a:t>References</a:t>
            </a:r>
            <a:endParaRPr lang="en-US" dirty="0"/>
          </a:p>
        </p:txBody>
      </p:sp>
      <p:sp>
        <p:nvSpPr>
          <p:cNvPr id="5" name="Content Placeholder 4"/>
          <p:cNvSpPr>
            <a:spLocks noGrp="1"/>
          </p:cNvSpPr>
          <p:nvPr>
            <p:ph idx="1"/>
          </p:nvPr>
        </p:nvSpPr>
        <p:spPr>
          <a:xfrm>
            <a:off x="1097280" y="1845733"/>
            <a:ext cx="10058400" cy="4422545"/>
          </a:xfrm>
        </p:spPr>
        <p:txBody>
          <a:bodyPr>
            <a:normAutofit/>
          </a:bodyPr>
          <a:lstStyle/>
          <a:p>
            <a:pPr marL="0" indent="0">
              <a:buNone/>
            </a:pPr>
            <a:r>
              <a:rPr lang="en-US" dirty="0"/>
              <a:t>[6] T. </a:t>
            </a:r>
            <a:r>
              <a:rPr lang="en-US" dirty="0" err="1"/>
              <a:t>Mikolov</a:t>
            </a:r>
            <a:r>
              <a:rPr lang="en-US" dirty="0"/>
              <a:t>, K. Chen, G. </a:t>
            </a:r>
            <a:r>
              <a:rPr lang="en-US" dirty="0" err="1"/>
              <a:t>Corrado</a:t>
            </a:r>
            <a:r>
              <a:rPr lang="en-US" dirty="0"/>
              <a:t>, and J. Dean, “Efficient </a:t>
            </a:r>
            <a:r>
              <a:rPr lang="en-US" dirty="0" smtClean="0"/>
              <a:t>estimation </a:t>
            </a:r>
            <a:r>
              <a:rPr lang="en-US" dirty="0"/>
              <a:t>of word representations in vector space,” </a:t>
            </a:r>
            <a:r>
              <a:rPr lang="en-US" dirty="0" err="1"/>
              <a:t>arXiv</a:t>
            </a:r>
            <a:r>
              <a:rPr lang="en-US" dirty="0"/>
              <a:t> </a:t>
            </a:r>
            <a:r>
              <a:rPr lang="en-US" dirty="0" smtClean="0"/>
              <a:t>preprint arXiv:1301.3781</a:t>
            </a:r>
            <a:r>
              <a:rPr lang="en-US" dirty="0"/>
              <a:t>, 2013.</a:t>
            </a:r>
          </a:p>
          <a:p>
            <a:pPr marL="0" indent="0">
              <a:buNone/>
            </a:pPr>
            <a:r>
              <a:rPr lang="en-US" dirty="0"/>
              <a:t>[7] Y. Kim, “Convolutional neural networks for sentence </a:t>
            </a:r>
            <a:r>
              <a:rPr lang="en-US" dirty="0" smtClean="0"/>
              <a:t>classification</a:t>
            </a:r>
            <a:r>
              <a:rPr lang="en-US" dirty="0"/>
              <a:t>,” </a:t>
            </a:r>
            <a:r>
              <a:rPr lang="en-US" dirty="0" err="1"/>
              <a:t>arXiv</a:t>
            </a:r>
            <a:r>
              <a:rPr lang="en-US" dirty="0"/>
              <a:t> preprint arXiv:1408.5882, 2014.</a:t>
            </a:r>
          </a:p>
          <a:p>
            <a:pPr marL="0" indent="0">
              <a:buNone/>
            </a:pPr>
            <a:r>
              <a:rPr lang="en-US" dirty="0"/>
              <a:t>[8] C. dos Santos and M. </a:t>
            </a:r>
            <a:r>
              <a:rPr lang="en-US" dirty="0" err="1"/>
              <a:t>Gatti</a:t>
            </a:r>
            <a:r>
              <a:rPr lang="en-US" dirty="0"/>
              <a:t>, “Deep convolutional neural net-works for sentiment analysis of short texts,” in Proceedings </a:t>
            </a:r>
            <a:r>
              <a:rPr lang="en-US" dirty="0" smtClean="0"/>
              <a:t>of COLING </a:t>
            </a:r>
            <a:r>
              <a:rPr lang="en-US" dirty="0"/>
              <a:t>2014, the 25th International Conference on </a:t>
            </a:r>
            <a:r>
              <a:rPr lang="en-US" dirty="0" smtClean="0"/>
              <a:t>Computational  </a:t>
            </a:r>
            <a:r>
              <a:rPr lang="en-US" dirty="0" err="1" smtClean="0"/>
              <a:t>inguistics</a:t>
            </a:r>
            <a:r>
              <a:rPr lang="en-US" dirty="0"/>
              <a:t>: Technical Papers, 2014, pp. 69–78.</a:t>
            </a:r>
          </a:p>
          <a:p>
            <a:pPr marL="0" indent="0">
              <a:buNone/>
            </a:pPr>
            <a:r>
              <a:rPr lang="en-US" dirty="0"/>
              <a:t>[9] Y. Zhang and B. Wallace, “A sensitivity analysis of (and </a:t>
            </a:r>
            <a:r>
              <a:rPr lang="en-US" dirty="0" err="1"/>
              <a:t>prac-titioners</a:t>
            </a:r>
            <a:r>
              <a:rPr lang="en-US" dirty="0"/>
              <a:t>’ guide to) convolutional neural networks for </a:t>
            </a:r>
            <a:r>
              <a:rPr lang="en-US" dirty="0" smtClean="0"/>
              <a:t>sentence classification</a:t>
            </a:r>
            <a:r>
              <a:rPr lang="en-US" dirty="0"/>
              <a:t>,” </a:t>
            </a:r>
            <a:r>
              <a:rPr lang="en-US" dirty="0" err="1"/>
              <a:t>arXiv</a:t>
            </a:r>
            <a:r>
              <a:rPr lang="en-US" dirty="0"/>
              <a:t> preprint arXiv:1510.03820, 2015.</a:t>
            </a:r>
          </a:p>
          <a:p>
            <a:pPr marL="0" indent="0">
              <a:buNone/>
            </a:pPr>
            <a:r>
              <a:rPr lang="en-US" dirty="0"/>
              <a:t>[10] H. </a:t>
            </a:r>
            <a:r>
              <a:rPr lang="en-US" dirty="0" err="1"/>
              <a:t>Shirani-Mehr</a:t>
            </a:r>
            <a:r>
              <a:rPr lang="en-US" dirty="0"/>
              <a:t>, “Applications of deep learning to </a:t>
            </a:r>
            <a:r>
              <a:rPr lang="en-US" dirty="0" smtClean="0"/>
              <a:t>sentiment analysis </a:t>
            </a:r>
            <a:r>
              <a:rPr lang="en-US" dirty="0"/>
              <a:t>of movie reviews,” in Technical Report. </a:t>
            </a:r>
            <a:r>
              <a:rPr lang="en-US" dirty="0" smtClean="0"/>
              <a:t>Stanford University</a:t>
            </a:r>
            <a:r>
              <a:rPr lang="en-US" dirty="0"/>
              <a:t>, 2014.</a:t>
            </a:r>
          </a:p>
        </p:txBody>
      </p:sp>
      <p:sp>
        <p:nvSpPr>
          <p:cNvPr id="10" name="Date Placeholder 9"/>
          <p:cNvSpPr>
            <a:spLocks noGrp="1"/>
          </p:cNvSpPr>
          <p:nvPr>
            <p:ph type="dt" sz="half" idx="10"/>
          </p:nvPr>
        </p:nvSpPr>
        <p:spPr/>
        <p:txBody>
          <a:bodyPr/>
          <a:lstStyle/>
          <a:p>
            <a:fld id="{B9C60992-A2E5-4E91-9187-0AEA61734368}" type="datetime1">
              <a:rPr lang="en-US" smtClean="0"/>
              <a:t>6/12/2020</a:t>
            </a:fld>
            <a:endParaRPr lang="en-US"/>
          </a:p>
        </p:txBody>
      </p:sp>
      <p:sp>
        <p:nvSpPr>
          <p:cNvPr id="11" name="Footer Placeholder 10"/>
          <p:cNvSpPr>
            <a:spLocks noGrp="1"/>
          </p:cNvSpPr>
          <p:nvPr>
            <p:ph type="ftr" sz="quarter" idx="11"/>
          </p:nvPr>
        </p:nvSpPr>
        <p:spPr>
          <a:xfrm>
            <a:off x="3569551" y="6459784"/>
            <a:ext cx="5272285" cy="365125"/>
          </a:xfrm>
        </p:spPr>
        <p:txBody>
          <a:bodyPr/>
          <a:lstStyle/>
          <a:p>
            <a:r>
              <a:rPr lang="en-US" dirty="0" smtClean="0"/>
              <a:t>Detecting Multi-label Sentiment and Emotions from Bangla YouTube Comments (ICBSLP-2018)</a:t>
            </a:r>
            <a:endParaRPr lang="en-US" dirty="0"/>
          </a:p>
        </p:txBody>
      </p:sp>
      <p:sp>
        <p:nvSpPr>
          <p:cNvPr id="12" name="Slide Number Placeholder 11"/>
          <p:cNvSpPr>
            <a:spLocks noGrp="1"/>
          </p:cNvSpPr>
          <p:nvPr>
            <p:ph type="sldNum" sz="quarter" idx="12"/>
          </p:nvPr>
        </p:nvSpPr>
        <p:spPr/>
        <p:txBody>
          <a:bodyPr/>
          <a:lstStyle/>
          <a:p>
            <a:fld id="{08A9A99F-A744-44DA-AFD0-ECD47A0D13F6}" type="slidenum">
              <a:rPr lang="en-US" smtClean="0"/>
              <a:t>22</a:t>
            </a:fld>
            <a:endParaRPr lang="en-US"/>
          </a:p>
        </p:txBody>
      </p:sp>
    </p:spTree>
    <p:extLst>
      <p:ext uri="{BB962C8B-B14F-4D97-AF65-F5344CB8AC3E}">
        <p14:creationId xmlns:p14="http://schemas.microsoft.com/office/powerpoint/2010/main" val="1778448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1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97280" y="286604"/>
            <a:ext cx="10058400" cy="1204572"/>
          </a:xfrm>
        </p:spPr>
        <p:txBody>
          <a:bodyPr/>
          <a:lstStyle/>
          <a:p>
            <a:r>
              <a:rPr lang="en-US" dirty="0" smtClean="0"/>
              <a:t>References</a:t>
            </a:r>
            <a:endParaRPr lang="en-US" dirty="0"/>
          </a:p>
        </p:txBody>
      </p:sp>
      <p:sp>
        <p:nvSpPr>
          <p:cNvPr id="5" name="Content Placeholder 4"/>
          <p:cNvSpPr>
            <a:spLocks noGrp="1"/>
          </p:cNvSpPr>
          <p:nvPr>
            <p:ph idx="1"/>
          </p:nvPr>
        </p:nvSpPr>
        <p:spPr>
          <a:xfrm>
            <a:off x="1097280" y="1845733"/>
            <a:ext cx="10058400" cy="4422545"/>
          </a:xfrm>
        </p:spPr>
        <p:txBody>
          <a:bodyPr>
            <a:normAutofit/>
          </a:bodyPr>
          <a:lstStyle/>
          <a:p>
            <a:pPr marL="0" indent="0">
              <a:buNone/>
            </a:pPr>
            <a:r>
              <a:rPr lang="en-US" dirty="0"/>
              <a:t>[11] P. Ekman, “An argument for basic emotions,” Cognition </a:t>
            </a:r>
            <a:r>
              <a:rPr lang="en-US" dirty="0" smtClean="0"/>
              <a:t>&amp; emotion</a:t>
            </a:r>
            <a:r>
              <a:rPr lang="en-US" dirty="0"/>
              <a:t>, vol. 6, no. 3-4, pp. 169–200, 1992.</a:t>
            </a:r>
          </a:p>
          <a:p>
            <a:pPr marL="0" indent="0">
              <a:buNone/>
            </a:pPr>
            <a:r>
              <a:rPr lang="en-US" dirty="0"/>
              <a:t>[12] P. K. </a:t>
            </a:r>
            <a:r>
              <a:rPr lang="en-US" dirty="0" err="1"/>
              <a:t>Bhowmick</a:t>
            </a:r>
            <a:r>
              <a:rPr lang="en-US" dirty="0"/>
              <a:t>, “Reader perspective emotion analysis in </a:t>
            </a:r>
            <a:r>
              <a:rPr lang="en-US" dirty="0" smtClean="0"/>
              <a:t>text through </a:t>
            </a:r>
            <a:r>
              <a:rPr lang="en-US" dirty="0"/>
              <a:t>ensemble based multi-label classification framework</a:t>
            </a:r>
            <a:r>
              <a:rPr lang="en-US" dirty="0" smtClean="0"/>
              <a:t>,” Computer </a:t>
            </a:r>
            <a:r>
              <a:rPr lang="en-US" dirty="0"/>
              <a:t>and Information Science, vol. 2, no. 4, p. 64, 2009.</a:t>
            </a:r>
          </a:p>
          <a:p>
            <a:pPr marL="0" indent="0">
              <a:buNone/>
            </a:pPr>
            <a:r>
              <a:rPr lang="en-US" dirty="0"/>
              <a:t>[13] V. K. Singh, “Sentiment analysis research on </a:t>
            </a:r>
            <a:r>
              <a:rPr lang="en-US" dirty="0" err="1"/>
              <a:t>bengali</a:t>
            </a:r>
            <a:r>
              <a:rPr lang="en-US" dirty="0"/>
              <a:t> </a:t>
            </a:r>
            <a:r>
              <a:rPr lang="en-US" dirty="0" smtClean="0"/>
              <a:t>language texts</a:t>
            </a:r>
            <a:r>
              <a:rPr lang="en-US" dirty="0"/>
              <a:t>,” International Journal of Advanced Scientific </a:t>
            </a:r>
            <a:r>
              <a:rPr lang="en-US" dirty="0" smtClean="0"/>
              <a:t>Research Development </a:t>
            </a:r>
            <a:r>
              <a:rPr lang="en-US" dirty="0"/>
              <a:t>(IJASRD), vol. 02, pp. 122–127, 2015.</a:t>
            </a:r>
          </a:p>
          <a:p>
            <a:pPr marL="0" indent="0">
              <a:buNone/>
            </a:pPr>
            <a:r>
              <a:rPr lang="en-US" dirty="0"/>
              <a:t>[14] M. Al-Amin, M. S. Islam, and S. D. </a:t>
            </a:r>
            <a:r>
              <a:rPr lang="en-US" dirty="0" err="1"/>
              <a:t>Uzzal</a:t>
            </a:r>
            <a:r>
              <a:rPr lang="en-US" dirty="0"/>
              <a:t>, “Sentiment </a:t>
            </a:r>
            <a:r>
              <a:rPr lang="en-US" dirty="0" smtClean="0"/>
              <a:t>analysis of </a:t>
            </a:r>
            <a:r>
              <a:rPr lang="en-US" dirty="0" err="1"/>
              <a:t>bengali</a:t>
            </a:r>
            <a:r>
              <a:rPr lang="en-US" dirty="0"/>
              <a:t> comments with word2vec and sentiment </a:t>
            </a:r>
            <a:r>
              <a:rPr lang="en-US" dirty="0" smtClean="0"/>
              <a:t>information of </a:t>
            </a:r>
            <a:r>
              <a:rPr lang="en-US" dirty="0"/>
              <a:t>words,” in Electrical, Computer and Communication </a:t>
            </a:r>
            <a:r>
              <a:rPr lang="en-US" dirty="0" smtClean="0"/>
              <a:t>Engineering </a:t>
            </a:r>
            <a:r>
              <a:rPr lang="en-US" dirty="0"/>
              <a:t>(ECCE), International Conference on. IEEE, </a:t>
            </a:r>
            <a:r>
              <a:rPr lang="en-US" dirty="0" smtClean="0"/>
              <a:t>2017, pp</a:t>
            </a:r>
            <a:r>
              <a:rPr lang="en-US" dirty="0"/>
              <a:t>. 186–190</a:t>
            </a:r>
            <a:r>
              <a:rPr lang="en-US" dirty="0" smtClean="0"/>
              <a:t>.</a:t>
            </a:r>
          </a:p>
          <a:p>
            <a:pPr marL="0" indent="0">
              <a:buNone/>
            </a:pPr>
            <a:r>
              <a:rPr lang="en-US" dirty="0"/>
              <a:t>[15] A. Hassan, M. R. Amin, N. Mohammed, and A. Azad, “</a:t>
            </a:r>
            <a:r>
              <a:rPr lang="en-US" dirty="0" smtClean="0"/>
              <a:t>Sentiment </a:t>
            </a:r>
            <a:r>
              <a:rPr lang="en-US" dirty="0"/>
              <a:t>analysis on </a:t>
            </a:r>
            <a:r>
              <a:rPr lang="en-US" dirty="0" err="1"/>
              <a:t>bangla</a:t>
            </a:r>
            <a:r>
              <a:rPr lang="en-US" dirty="0"/>
              <a:t> and </a:t>
            </a:r>
            <a:r>
              <a:rPr lang="en-US" dirty="0" err="1"/>
              <a:t>romanized</a:t>
            </a:r>
            <a:r>
              <a:rPr lang="en-US" dirty="0"/>
              <a:t> </a:t>
            </a:r>
            <a:r>
              <a:rPr lang="en-US" dirty="0" err="1"/>
              <a:t>bangla</a:t>
            </a:r>
            <a:r>
              <a:rPr lang="en-US" dirty="0"/>
              <a:t> text (</a:t>
            </a:r>
            <a:r>
              <a:rPr lang="en-US" dirty="0" err="1"/>
              <a:t>brbt</a:t>
            </a:r>
            <a:r>
              <a:rPr lang="en-US" dirty="0"/>
              <a:t>) </a:t>
            </a:r>
            <a:r>
              <a:rPr lang="en-US" dirty="0" smtClean="0"/>
              <a:t>using deep </a:t>
            </a:r>
            <a:r>
              <a:rPr lang="en-US" dirty="0"/>
              <a:t>recurrent models,” </a:t>
            </a:r>
            <a:r>
              <a:rPr lang="en-US" dirty="0" err="1"/>
              <a:t>arXiv</a:t>
            </a:r>
            <a:r>
              <a:rPr lang="en-US" dirty="0"/>
              <a:t> preprint arXiv:1610.00369, 2016.</a:t>
            </a:r>
          </a:p>
        </p:txBody>
      </p:sp>
      <p:sp>
        <p:nvSpPr>
          <p:cNvPr id="10" name="Date Placeholder 9"/>
          <p:cNvSpPr>
            <a:spLocks noGrp="1"/>
          </p:cNvSpPr>
          <p:nvPr>
            <p:ph type="dt" sz="half" idx="10"/>
          </p:nvPr>
        </p:nvSpPr>
        <p:spPr/>
        <p:txBody>
          <a:bodyPr/>
          <a:lstStyle/>
          <a:p>
            <a:fld id="{B9C60992-A2E5-4E91-9187-0AEA61734368}" type="datetime1">
              <a:rPr lang="en-US" smtClean="0"/>
              <a:t>6/12/2020</a:t>
            </a:fld>
            <a:endParaRPr lang="en-US"/>
          </a:p>
        </p:txBody>
      </p:sp>
      <p:sp>
        <p:nvSpPr>
          <p:cNvPr id="11" name="Footer Placeholder 10"/>
          <p:cNvSpPr>
            <a:spLocks noGrp="1"/>
          </p:cNvSpPr>
          <p:nvPr>
            <p:ph type="ftr" sz="quarter" idx="11"/>
          </p:nvPr>
        </p:nvSpPr>
        <p:spPr>
          <a:xfrm>
            <a:off x="3569551" y="6459784"/>
            <a:ext cx="5272285" cy="365125"/>
          </a:xfrm>
        </p:spPr>
        <p:txBody>
          <a:bodyPr/>
          <a:lstStyle/>
          <a:p>
            <a:r>
              <a:rPr lang="en-US" dirty="0" smtClean="0"/>
              <a:t>Detecting Multi-label Sentiment and Emotions from Bangla YouTube Comments (ICBSLP-2018)</a:t>
            </a:r>
            <a:endParaRPr lang="en-US" dirty="0"/>
          </a:p>
        </p:txBody>
      </p:sp>
      <p:sp>
        <p:nvSpPr>
          <p:cNvPr id="12" name="Slide Number Placeholder 11"/>
          <p:cNvSpPr>
            <a:spLocks noGrp="1"/>
          </p:cNvSpPr>
          <p:nvPr>
            <p:ph type="sldNum" sz="quarter" idx="12"/>
          </p:nvPr>
        </p:nvSpPr>
        <p:spPr/>
        <p:txBody>
          <a:bodyPr/>
          <a:lstStyle/>
          <a:p>
            <a:fld id="{08A9A99F-A744-44DA-AFD0-ECD47A0D13F6}" type="slidenum">
              <a:rPr lang="en-US" smtClean="0"/>
              <a:t>23</a:t>
            </a:fld>
            <a:endParaRPr lang="en-US"/>
          </a:p>
        </p:txBody>
      </p:sp>
    </p:spTree>
    <p:extLst>
      <p:ext uri="{BB962C8B-B14F-4D97-AF65-F5344CB8AC3E}">
        <p14:creationId xmlns:p14="http://schemas.microsoft.com/office/powerpoint/2010/main" val="1858156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1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97280" y="286604"/>
            <a:ext cx="10058400" cy="1204572"/>
          </a:xfrm>
        </p:spPr>
        <p:txBody>
          <a:bodyPr/>
          <a:lstStyle/>
          <a:p>
            <a:r>
              <a:rPr lang="en-US" dirty="0" smtClean="0"/>
              <a:t>References</a:t>
            </a:r>
            <a:endParaRPr lang="en-US" dirty="0"/>
          </a:p>
        </p:txBody>
      </p:sp>
      <p:sp>
        <p:nvSpPr>
          <p:cNvPr id="5" name="Content Placeholder 4"/>
          <p:cNvSpPr>
            <a:spLocks noGrp="1"/>
          </p:cNvSpPr>
          <p:nvPr>
            <p:ph idx="1"/>
          </p:nvPr>
        </p:nvSpPr>
        <p:spPr>
          <a:xfrm>
            <a:off x="1097280" y="1845733"/>
            <a:ext cx="10058400" cy="4422545"/>
          </a:xfrm>
        </p:spPr>
        <p:txBody>
          <a:bodyPr>
            <a:normAutofit/>
          </a:bodyPr>
          <a:lstStyle/>
          <a:p>
            <a:pPr marL="0" indent="0">
              <a:buNone/>
            </a:pPr>
            <a:r>
              <a:rPr lang="en-US" dirty="0"/>
              <a:t>[16] D. Das and S. </a:t>
            </a:r>
            <a:r>
              <a:rPr lang="en-US" dirty="0" err="1"/>
              <a:t>Bandyopadhyay</a:t>
            </a:r>
            <a:r>
              <a:rPr lang="en-US" dirty="0"/>
              <a:t>, “Developing </a:t>
            </a:r>
            <a:r>
              <a:rPr lang="en-US" dirty="0" err="1"/>
              <a:t>bengali</a:t>
            </a:r>
            <a:r>
              <a:rPr lang="en-US" dirty="0"/>
              <a:t> </a:t>
            </a:r>
            <a:r>
              <a:rPr lang="en-US" dirty="0" smtClean="0"/>
              <a:t>word net affect </a:t>
            </a:r>
            <a:r>
              <a:rPr lang="en-US" dirty="0"/>
              <a:t>for analyzing emotion,” in International Conference </a:t>
            </a:r>
            <a:r>
              <a:rPr lang="en-US" dirty="0" smtClean="0"/>
              <a:t>on the </a:t>
            </a:r>
            <a:r>
              <a:rPr lang="en-US" dirty="0"/>
              <a:t>Computer Processing of Oriental Languages, 2010, pp. </a:t>
            </a:r>
            <a:r>
              <a:rPr lang="en-US" dirty="0" smtClean="0"/>
              <a:t>35–40</a:t>
            </a:r>
            <a:r>
              <a:rPr lang="en-US" dirty="0"/>
              <a:t>.</a:t>
            </a:r>
          </a:p>
          <a:p>
            <a:pPr marL="0" indent="0">
              <a:buNone/>
            </a:pPr>
            <a:r>
              <a:rPr lang="en-US" dirty="0"/>
              <a:t>[17] R. E. Jack, O. G. </a:t>
            </a:r>
            <a:r>
              <a:rPr lang="en-US" dirty="0" err="1"/>
              <a:t>Garrod</a:t>
            </a:r>
            <a:r>
              <a:rPr lang="en-US" dirty="0"/>
              <a:t>, and P. G. </a:t>
            </a:r>
            <a:r>
              <a:rPr lang="en-US" dirty="0" err="1"/>
              <a:t>Schyns</a:t>
            </a:r>
            <a:r>
              <a:rPr lang="en-US" dirty="0"/>
              <a:t>, “Dynamic </a:t>
            </a:r>
            <a:r>
              <a:rPr lang="en-US" dirty="0" smtClean="0"/>
              <a:t>facial expressions </a:t>
            </a:r>
            <a:r>
              <a:rPr lang="en-US" dirty="0"/>
              <a:t>of emotion transmit an evolving hierarchy of </a:t>
            </a:r>
            <a:r>
              <a:rPr lang="en-US" dirty="0" smtClean="0"/>
              <a:t>signals over </a:t>
            </a:r>
            <a:r>
              <a:rPr lang="en-US" dirty="0"/>
              <a:t>time,” Current biology, vol. 24, no. 2, pp. 187–192, 2014.</a:t>
            </a:r>
          </a:p>
          <a:p>
            <a:pPr marL="0" indent="0">
              <a:buNone/>
            </a:pPr>
            <a:r>
              <a:rPr lang="en-US" dirty="0"/>
              <a:t>[18] T. </a:t>
            </a:r>
            <a:r>
              <a:rPr lang="en-US" dirty="0" err="1"/>
              <a:t>Pranckevičius</a:t>
            </a:r>
            <a:r>
              <a:rPr lang="en-US" dirty="0"/>
              <a:t> and V. </a:t>
            </a:r>
            <a:r>
              <a:rPr lang="en-US" dirty="0" err="1"/>
              <a:t>Marcinkevičius</a:t>
            </a:r>
            <a:r>
              <a:rPr lang="en-US" dirty="0"/>
              <a:t>, “Comparison of </a:t>
            </a:r>
            <a:r>
              <a:rPr lang="en-US" dirty="0" smtClean="0"/>
              <a:t>naïve </a:t>
            </a:r>
            <a:r>
              <a:rPr lang="en-US" dirty="0" err="1" smtClean="0"/>
              <a:t>bayes</a:t>
            </a:r>
            <a:r>
              <a:rPr lang="en-US" dirty="0"/>
              <a:t>, random forest, decision tree, support vector </a:t>
            </a:r>
            <a:r>
              <a:rPr lang="en-US" dirty="0" smtClean="0"/>
              <a:t>machines, and </a:t>
            </a:r>
            <a:r>
              <a:rPr lang="en-US" dirty="0"/>
              <a:t>logistic regression classifiers for text reviews classification</a:t>
            </a:r>
            <a:r>
              <a:rPr lang="en-US" dirty="0" smtClean="0"/>
              <a:t>,” Baltic </a:t>
            </a:r>
            <a:r>
              <a:rPr lang="en-US" dirty="0"/>
              <a:t>Journal of Modern Computing, vol. 5, no. 2, p. 221, 2017.</a:t>
            </a:r>
          </a:p>
        </p:txBody>
      </p:sp>
      <p:sp>
        <p:nvSpPr>
          <p:cNvPr id="10" name="Date Placeholder 9"/>
          <p:cNvSpPr>
            <a:spLocks noGrp="1"/>
          </p:cNvSpPr>
          <p:nvPr>
            <p:ph type="dt" sz="half" idx="10"/>
          </p:nvPr>
        </p:nvSpPr>
        <p:spPr/>
        <p:txBody>
          <a:bodyPr/>
          <a:lstStyle/>
          <a:p>
            <a:fld id="{B9C60992-A2E5-4E91-9187-0AEA61734368}" type="datetime1">
              <a:rPr lang="en-US" smtClean="0"/>
              <a:t>6/12/2020</a:t>
            </a:fld>
            <a:endParaRPr lang="en-US"/>
          </a:p>
        </p:txBody>
      </p:sp>
      <p:sp>
        <p:nvSpPr>
          <p:cNvPr id="11" name="Footer Placeholder 10"/>
          <p:cNvSpPr>
            <a:spLocks noGrp="1"/>
          </p:cNvSpPr>
          <p:nvPr>
            <p:ph type="ftr" sz="quarter" idx="11"/>
          </p:nvPr>
        </p:nvSpPr>
        <p:spPr>
          <a:xfrm>
            <a:off x="3569551" y="6459784"/>
            <a:ext cx="5272285" cy="365125"/>
          </a:xfrm>
        </p:spPr>
        <p:txBody>
          <a:bodyPr/>
          <a:lstStyle/>
          <a:p>
            <a:r>
              <a:rPr lang="en-US" dirty="0" smtClean="0"/>
              <a:t>Detecting Multi-label Sentiment and Emotions from Bangla YouTube Comments (ICBSLP-2018)</a:t>
            </a:r>
            <a:endParaRPr lang="en-US" dirty="0"/>
          </a:p>
        </p:txBody>
      </p:sp>
      <p:sp>
        <p:nvSpPr>
          <p:cNvPr id="12" name="Slide Number Placeholder 11"/>
          <p:cNvSpPr>
            <a:spLocks noGrp="1"/>
          </p:cNvSpPr>
          <p:nvPr>
            <p:ph type="sldNum" sz="quarter" idx="12"/>
          </p:nvPr>
        </p:nvSpPr>
        <p:spPr/>
        <p:txBody>
          <a:bodyPr/>
          <a:lstStyle/>
          <a:p>
            <a:fld id="{08A9A99F-A744-44DA-AFD0-ECD47A0D13F6}" type="slidenum">
              <a:rPr lang="en-US" smtClean="0"/>
              <a:t>24</a:t>
            </a:fld>
            <a:endParaRPr lang="en-US"/>
          </a:p>
        </p:txBody>
      </p:sp>
    </p:spTree>
    <p:extLst>
      <p:ext uri="{BB962C8B-B14F-4D97-AF65-F5344CB8AC3E}">
        <p14:creationId xmlns:p14="http://schemas.microsoft.com/office/powerpoint/2010/main" val="1560441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10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DA257-8A91-45D1-B7DF-97322DABE11F}" type="datetime1">
              <a:rPr lang="en-US" smtClean="0"/>
              <a:t>6/12/2020</a:t>
            </a:fld>
            <a:endParaRPr lang="en-US"/>
          </a:p>
        </p:txBody>
      </p:sp>
      <p:sp>
        <p:nvSpPr>
          <p:cNvPr id="3" name="Footer Placeholder 2"/>
          <p:cNvSpPr>
            <a:spLocks noGrp="1"/>
          </p:cNvSpPr>
          <p:nvPr>
            <p:ph type="ftr" sz="quarter" idx="11"/>
          </p:nvPr>
        </p:nvSpPr>
        <p:spPr>
          <a:xfrm>
            <a:off x="3273287" y="6459785"/>
            <a:ext cx="5235702" cy="365125"/>
          </a:xfrm>
        </p:spPr>
        <p:txBody>
          <a:bodyPr/>
          <a:lstStyle/>
          <a:p>
            <a:r>
              <a:rPr lang="en-US" dirty="0" smtClean="0"/>
              <a:t>Detecting Multi-label Sentiment and Emotions from Bangla YouTube Comments (ICBSLP-2018)</a:t>
            </a:r>
            <a:endParaRPr lang="en-US" dirty="0"/>
          </a:p>
        </p:txBody>
      </p:sp>
      <p:sp>
        <p:nvSpPr>
          <p:cNvPr id="4" name="Slide Number Placeholder 3"/>
          <p:cNvSpPr>
            <a:spLocks noGrp="1"/>
          </p:cNvSpPr>
          <p:nvPr>
            <p:ph type="sldNum" sz="quarter" idx="12"/>
          </p:nvPr>
        </p:nvSpPr>
        <p:spPr/>
        <p:txBody>
          <a:bodyPr/>
          <a:lstStyle/>
          <a:p>
            <a:fld id="{08A9A99F-A744-44DA-AFD0-ECD47A0D13F6}" type="slidenum">
              <a:rPr lang="en-US" smtClean="0"/>
              <a:t>25</a:t>
            </a:fld>
            <a:endParaRPr lang="en-US"/>
          </a:p>
        </p:txBody>
      </p:sp>
      <p:sp>
        <p:nvSpPr>
          <p:cNvPr id="5" name="TextBox 4"/>
          <p:cNvSpPr txBox="1"/>
          <p:nvPr/>
        </p:nvSpPr>
        <p:spPr>
          <a:xfrm>
            <a:off x="3569551" y="2173357"/>
            <a:ext cx="6214272" cy="1862048"/>
          </a:xfrm>
          <a:prstGeom prst="rect">
            <a:avLst/>
          </a:prstGeom>
          <a:noFill/>
        </p:spPr>
        <p:txBody>
          <a:bodyPr wrap="square" rtlCol="0">
            <a:spAutoFit/>
          </a:bodyPr>
          <a:lstStyle/>
          <a:p>
            <a:r>
              <a:rPr lang="en-US" sz="11500" dirty="0" smtClean="0">
                <a:latin typeface="+mj-lt"/>
              </a:rPr>
              <a:t>THE END</a:t>
            </a:r>
            <a:endParaRPr lang="en-US" sz="11500" dirty="0">
              <a:latin typeface="+mj-lt"/>
            </a:endParaRPr>
          </a:p>
        </p:txBody>
      </p:sp>
      <p:cxnSp>
        <p:nvCxnSpPr>
          <p:cNvPr id="8" name="Straight Connector 7"/>
          <p:cNvCxnSpPr/>
          <p:nvPr/>
        </p:nvCxnSpPr>
        <p:spPr>
          <a:xfrm>
            <a:off x="1097280" y="4376095"/>
            <a:ext cx="10246581"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12361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1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97280" y="286604"/>
            <a:ext cx="10058400" cy="1204572"/>
          </a:xfrm>
        </p:spPr>
        <p:txBody>
          <a:bodyPr/>
          <a:lstStyle/>
          <a:p>
            <a:r>
              <a:rPr lang="en-US" dirty="0" smtClean="0"/>
              <a:t>Introduction</a:t>
            </a:r>
            <a:endParaRPr lang="en-US" dirty="0"/>
          </a:p>
        </p:txBody>
      </p:sp>
      <p:sp>
        <p:nvSpPr>
          <p:cNvPr id="5" name="Content Placeholder 4"/>
          <p:cNvSpPr>
            <a:spLocks noGrp="1"/>
          </p:cNvSpPr>
          <p:nvPr>
            <p:ph idx="1"/>
          </p:nvPr>
        </p:nvSpPr>
        <p:spPr>
          <a:xfrm>
            <a:off x="1097280" y="1845733"/>
            <a:ext cx="10058400" cy="3031067"/>
          </a:xfrm>
        </p:spPr>
        <p:txBody>
          <a:bodyPr>
            <a:normAutofit/>
          </a:bodyPr>
          <a:lstStyle/>
          <a:p>
            <a:pPr>
              <a:buFont typeface="Wingdings" panose="05000000000000000000" pitchFamily="2" charset="2"/>
              <a:buChar char="q"/>
            </a:pPr>
            <a:r>
              <a:rPr lang="en-US" dirty="0" smtClean="0"/>
              <a:t>Sentiment analysis has been key research area for opinion </a:t>
            </a:r>
            <a:r>
              <a:rPr lang="en-US" dirty="0"/>
              <a:t>mining, emotion extraction, trend predictions in social media, </a:t>
            </a:r>
            <a:r>
              <a:rPr lang="en-US" dirty="0" smtClean="0"/>
              <a:t>etc.</a:t>
            </a:r>
          </a:p>
          <a:p>
            <a:pPr>
              <a:buFont typeface="Wingdings" panose="05000000000000000000" pitchFamily="2" charset="2"/>
              <a:buChar char="q"/>
            </a:pPr>
            <a:r>
              <a:rPr lang="en-US" dirty="0"/>
              <a:t>In this paper, researchers presented a set of techniques to identify sentiment and extract emotions from Bangla </a:t>
            </a:r>
            <a:r>
              <a:rPr lang="en-US" dirty="0" smtClean="0"/>
              <a:t>texts.</a:t>
            </a:r>
          </a:p>
          <a:p>
            <a:pPr>
              <a:buFont typeface="Wingdings" panose="05000000000000000000" pitchFamily="2" charset="2"/>
              <a:buChar char="q"/>
            </a:pPr>
            <a:r>
              <a:rPr lang="en-US" dirty="0"/>
              <a:t>They evaluated the performance using a new dataset of Bangla, English, Randomize Bangla comments from different types of YouTube </a:t>
            </a:r>
            <a:r>
              <a:rPr lang="en-US" dirty="0" smtClean="0"/>
              <a:t>videos.</a:t>
            </a:r>
          </a:p>
          <a:p>
            <a:pPr>
              <a:buFont typeface="Wingdings" panose="05000000000000000000" pitchFamily="2" charset="2"/>
              <a:buChar char="q"/>
            </a:pPr>
            <a:r>
              <a:rPr lang="en-US" dirty="0"/>
              <a:t>P</a:t>
            </a:r>
            <a:r>
              <a:rPr lang="en-US" dirty="0" smtClean="0"/>
              <a:t>roposed </a:t>
            </a:r>
            <a:r>
              <a:rPr lang="en-US" dirty="0"/>
              <a:t>approach shows 65.97% and 54.24% accuracy in three and five labels sentiment, which has more accuracy than baseline solutions and existing </a:t>
            </a:r>
            <a:r>
              <a:rPr lang="en-US" dirty="0" smtClean="0"/>
              <a:t>approaches.</a:t>
            </a:r>
          </a:p>
          <a:p>
            <a:endParaRPr lang="en-US" dirty="0"/>
          </a:p>
        </p:txBody>
      </p:sp>
      <p:sp>
        <p:nvSpPr>
          <p:cNvPr id="10" name="Date Placeholder 9"/>
          <p:cNvSpPr>
            <a:spLocks noGrp="1"/>
          </p:cNvSpPr>
          <p:nvPr>
            <p:ph type="dt" sz="half" idx="10"/>
          </p:nvPr>
        </p:nvSpPr>
        <p:spPr/>
        <p:txBody>
          <a:bodyPr/>
          <a:lstStyle/>
          <a:p>
            <a:fld id="{B9C60992-A2E5-4E91-9187-0AEA61734368}" type="datetime1">
              <a:rPr lang="en-US" smtClean="0"/>
              <a:t>6/12/2020</a:t>
            </a:fld>
            <a:endParaRPr lang="en-US"/>
          </a:p>
        </p:txBody>
      </p:sp>
      <p:sp>
        <p:nvSpPr>
          <p:cNvPr id="11" name="Footer Placeholder 10"/>
          <p:cNvSpPr>
            <a:spLocks noGrp="1"/>
          </p:cNvSpPr>
          <p:nvPr>
            <p:ph type="ftr" sz="quarter" idx="11"/>
          </p:nvPr>
        </p:nvSpPr>
        <p:spPr>
          <a:xfrm>
            <a:off x="3569551" y="6459784"/>
            <a:ext cx="5272285" cy="365125"/>
          </a:xfrm>
        </p:spPr>
        <p:txBody>
          <a:bodyPr/>
          <a:lstStyle/>
          <a:p>
            <a:r>
              <a:rPr lang="en-US" dirty="0" smtClean="0"/>
              <a:t>Detecting Multi-label Sentiment and Emotions from Bangla YouTube Comments (ICBSLP-2018)</a:t>
            </a:r>
            <a:endParaRPr lang="en-US" dirty="0"/>
          </a:p>
        </p:txBody>
      </p:sp>
      <p:sp>
        <p:nvSpPr>
          <p:cNvPr id="12" name="Slide Number Placeholder 11"/>
          <p:cNvSpPr>
            <a:spLocks noGrp="1"/>
          </p:cNvSpPr>
          <p:nvPr>
            <p:ph type="sldNum" sz="quarter" idx="12"/>
          </p:nvPr>
        </p:nvSpPr>
        <p:spPr/>
        <p:txBody>
          <a:bodyPr/>
          <a:lstStyle/>
          <a:p>
            <a:fld id="{08A9A99F-A744-44DA-AFD0-ECD47A0D13F6}" type="slidenum">
              <a:rPr lang="en-US" smtClean="0"/>
              <a:t>3</a:t>
            </a:fld>
            <a:endParaRPr lang="en-US"/>
          </a:p>
        </p:txBody>
      </p:sp>
    </p:spTree>
    <p:extLst>
      <p:ext uri="{BB962C8B-B14F-4D97-AF65-F5344CB8AC3E}">
        <p14:creationId xmlns:p14="http://schemas.microsoft.com/office/powerpoint/2010/main" val="3716050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1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Sentiment analysis</a:t>
            </a:r>
            <a:endParaRPr lang="en-US" dirty="0"/>
          </a:p>
        </p:txBody>
      </p:sp>
      <p:sp>
        <p:nvSpPr>
          <p:cNvPr id="5" name="Content Placeholder 4"/>
          <p:cNvSpPr>
            <a:spLocks noGrp="1"/>
          </p:cNvSpPr>
          <p:nvPr>
            <p:ph idx="1"/>
          </p:nvPr>
        </p:nvSpPr>
        <p:spPr>
          <a:xfrm>
            <a:off x="1140610" y="1962548"/>
            <a:ext cx="6280607" cy="1774565"/>
          </a:xfrm>
        </p:spPr>
        <p:txBody>
          <a:bodyPr/>
          <a:lstStyle/>
          <a:p>
            <a:pPr>
              <a:buFont typeface="Wingdings" panose="05000000000000000000" pitchFamily="2" charset="2"/>
              <a:buChar char="q"/>
            </a:pPr>
            <a:r>
              <a:rPr lang="en-US" b="1" dirty="0"/>
              <a:t>Sentiment analysis</a:t>
            </a:r>
            <a:r>
              <a:rPr lang="en-US" dirty="0"/>
              <a:t> is the interpretation and classification of emotions (</a:t>
            </a:r>
            <a:r>
              <a:rPr lang="en-US" b="1" dirty="0"/>
              <a:t>positive, negative and neutral</a:t>
            </a:r>
            <a:r>
              <a:rPr lang="en-US" dirty="0"/>
              <a:t>) within text data using </a:t>
            </a:r>
            <a:r>
              <a:rPr lang="en-US" b="1" dirty="0"/>
              <a:t>text analysis </a:t>
            </a:r>
            <a:r>
              <a:rPr lang="en-US" b="1" dirty="0" smtClean="0"/>
              <a:t>techniques </a:t>
            </a:r>
            <a:r>
              <a:rPr lang="en-US" dirty="0" smtClean="0"/>
              <a:t>[2].</a:t>
            </a:r>
            <a:r>
              <a:rPr lang="en-US" dirty="0"/>
              <a:t> </a:t>
            </a:r>
            <a:endParaRPr lang="en-US" dirty="0" smtClean="0"/>
          </a:p>
          <a:p>
            <a:pPr>
              <a:buFont typeface="Wingdings" panose="05000000000000000000" pitchFamily="2" charset="2"/>
              <a:buChar char="q"/>
            </a:pPr>
            <a:r>
              <a:rPr lang="en-US" dirty="0" smtClean="0"/>
              <a:t>Helps to identify customer’s</a:t>
            </a:r>
            <a:r>
              <a:rPr lang="en-US" dirty="0"/>
              <a:t> sentiment toward products, brands or services in online conversations and </a:t>
            </a:r>
            <a:r>
              <a:rPr lang="en-US" dirty="0" smtClean="0"/>
              <a:t>feedback.</a:t>
            </a:r>
            <a:endParaRPr lang="en-US" dirty="0"/>
          </a:p>
        </p:txBody>
      </p:sp>
      <p:sp>
        <p:nvSpPr>
          <p:cNvPr id="10" name="Date Placeholder 9"/>
          <p:cNvSpPr>
            <a:spLocks noGrp="1"/>
          </p:cNvSpPr>
          <p:nvPr>
            <p:ph type="dt" sz="half" idx="10"/>
          </p:nvPr>
        </p:nvSpPr>
        <p:spPr/>
        <p:txBody>
          <a:bodyPr/>
          <a:lstStyle/>
          <a:p>
            <a:fld id="{B9C60992-A2E5-4E91-9187-0AEA61734368}" type="datetime1">
              <a:rPr lang="en-US" smtClean="0"/>
              <a:t>6/12/2020</a:t>
            </a:fld>
            <a:endParaRPr lang="en-US"/>
          </a:p>
        </p:txBody>
      </p:sp>
      <p:sp>
        <p:nvSpPr>
          <p:cNvPr id="11" name="Footer Placeholder 10"/>
          <p:cNvSpPr>
            <a:spLocks noGrp="1"/>
          </p:cNvSpPr>
          <p:nvPr>
            <p:ph type="ftr" sz="quarter" idx="11"/>
          </p:nvPr>
        </p:nvSpPr>
        <p:spPr>
          <a:xfrm>
            <a:off x="3569551" y="6459784"/>
            <a:ext cx="5272285" cy="365125"/>
          </a:xfrm>
        </p:spPr>
        <p:txBody>
          <a:bodyPr/>
          <a:lstStyle/>
          <a:p>
            <a:r>
              <a:rPr lang="en-US" dirty="0" smtClean="0"/>
              <a:t>Detecting Multi-label Sentiment and Emotions from Bangla YouTube Comments (ICBSLP-2018)</a:t>
            </a:r>
            <a:endParaRPr lang="en-US" dirty="0"/>
          </a:p>
        </p:txBody>
      </p:sp>
      <p:sp>
        <p:nvSpPr>
          <p:cNvPr id="12" name="Slide Number Placeholder 11"/>
          <p:cNvSpPr>
            <a:spLocks noGrp="1"/>
          </p:cNvSpPr>
          <p:nvPr>
            <p:ph type="sldNum" sz="quarter" idx="12"/>
          </p:nvPr>
        </p:nvSpPr>
        <p:spPr/>
        <p:txBody>
          <a:bodyPr/>
          <a:lstStyle/>
          <a:p>
            <a:fld id="{08A9A99F-A744-44DA-AFD0-ECD47A0D13F6}" type="slidenum">
              <a:rPr lang="en-US" smtClean="0"/>
              <a:t>4</a:t>
            </a:fld>
            <a:endParaRPr lang="en-US"/>
          </a:p>
        </p:txBody>
      </p:sp>
      <p:sp>
        <p:nvSpPr>
          <p:cNvPr id="8" name="Content Placeholder 4"/>
          <p:cNvSpPr txBox="1">
            <a:spLocks/>
          </p:cNvSpPr>
          <p:nvPr/>
        </p:nvSpPr>
        <p:spPr>
          <a:xfrm>
            <a:off x="1097280" y="5447635"/>
            <a:ext cx="9936695" cy="717132"/>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400" dirty="0">
                <a:solidFill>
                  <a:schemeClr val="tx1">
                    <a:lumMod val="95000"/>
                    <a:lumOff val="5000"/>
                  </a:schemeClr>
                </a:solidFill>
              </a:rPr>
              <a:t>[1] </a:t>
            </a:r>
            <a:r>
              <a:rPr lang="en-US" sz="1400" u="sng" dirty="0">
                <a:solidFill>
                  <a:srgbClr val="002060"/>
                </a:solidFill>
              </a:rPr>
              <a:t>https://data-flair.training/blogs/data-science-r-sentiment-analysis-project/</a:t>
            </a:r>
          </a:p>
          <a:p>
            <a:pPr marL="0" indent="0">
              <a:buNone/>
            </a:pPr>
            <a:r>
              <a:rPr lang="en-US" sz="1400" u="sng" dirty="0" smtClean="0">
                <a:solidFill>
                  <a:srgbClr val="002060"/>
                </a:solidFill>
              </a:rPr>
              <a:t>[</a:t>
            </a:r>
            <a:r>
              <a:rPr lang="en-US" sz="1400" u="sng" dirty="0">
                <a:solidFill>
                  <a:srgbClr val="002060"/>
                </a:solidFill>
              </a:rPr>
              <a:t>2] https://monkeylearn.com/sentiment-analysis/#:~:text=Sentiment%20analysis%20is%20the%20interpretation,in%20online%20conversations%20and%20feedback.</a:t>
            </a:r>
          </a:p>
        </p:txBody>
      </p:sp>
      <p:sp>
        <p:nvSpPr>
          <p:cNvPr id="9" name="Content Placeholder 4"/>
          <p:cNvSpPr txBox="1">
            <a:spLocks/>
          </p:cNvSpPr>
          <p:nvPr/>
        </p:nvSpPr>
        <p:spPr>
          <a:xfrm>
            <a:off x="8002238" y="4412759"/>
            <a:ext cx="2554232" cy="33650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600" dirty="0" smtClean="0">
                <a:solidFill>
                  <a:schemeClr val="tx1">
                    <a:lumMod val="95000"/>
                    <a:lumOff val="5000"/>
                  </a:schemeClr>
                </a:solidFill>
              </a:rPr>
              <a:t>Fig[1]: Sentiment analysis</a:t>
            </a:r>
            <a:r>
              <a:rPr lang="en-US" sz="1600" baseline="30000" dirty="0" smtClean="0">
                <a:solidFill>
                  <a:schemeClr val="tx1">
                    <a:lumMod val="95000"/>
                    <a:lumOff val="5000"/>
                  </a:schemeClr>
                </a:solidFill>
              </a:rPr>
              <a:t>1</a:t>
            </a:r>
            <a:endParaRPr lang="en-US" sz="1600" u="sng" baseline="30000" dirty="0">
              <a:solidFill>
                <a:srgbClr val="002060"/>
              </a:solidFill>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3545" y="1904012"/>
            <a:ext cx="3732135" cy="2213730"/>
          </a:xfrm>
          <a:prstGeom prst="rect">
            <a:avLst/>
          </a:prstGeom>
        </p:spPr>
      </p:pic>
    </p:spTree>
    <p:extLst>
      <p:ext uri="{BB962C8B-B14F-4D97-AF65-F5344CB8AC3E}">
        <p14:creationId xmlns:p14="http://schemas.microsoft.com/office/powerpoint/2010/main" val="2398671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1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97280" y="286604"/>
            <a:ext cx="10058400" cy="1204572"/>
          </a:xfrm>
        </p:spPr>
        <p:txBody>
          <a:bodyPr/>
          <a:lstStyle/>
          <a:p>
            <a:r>
              <a:rPr lang="en-US" dirty="0" smtClean="0"/>
              <a:t>Multi-Label Sentiment</a:t>
            </a:r>
            <a:endParaRPr lang="en-US" dirty="0"/>
          </a:p>
        </p:txBody>
      </p:sp>
      <p:sp>
        <p:nvSpPr>
          <p:cNvPr id="5" name="Content Placeholder 4"/>
          <p:cNvSpPr>
            <a:spLocks noGrp="1"/>
          </p:cNvSpPr>
          <p:nvPr>
            <p:ph idx="1"/>
          </p:nvPr>
        </p:nvSpPr>
        <p:spPr>
          <a:xfrm>
            <a:off x="1097280" y="1845733"/>
            <a:ext cx="10058400" cy="4488806"/>
          </a:xfrm>
        </p:spPr>
        <p:txBody>
          <a:bodyPr>
            <a:normAutofit/>
          </a:bodyPr>
          <a:lstStyle/>
          <a:p>
            <a:r>
              <a:rPr lang="en-US" u="sng" dirty="0" smtClean="0"/>
              <a:t>Example:  </a:t>
            </a:r>
          </a:p>
          <a:p>
            <a:r>
              <a:rPr lang="en-US" dirty="0" smtClean="0"/>
              <a:t>1. “</a:t>
            </a:r>
            <a:r>
              <a:rPr lang="en-US" b="1" dirty="0" smtClean="0"/>
              <a:t>This </a:t>
            </a:r>
            <a:r>
              <a:rPr lang="en-US" b="1" dirty="0"/>
              <a:t>video is not </a:t>
            </a:r>
            <a:r>
              <a:rPr lang="en-US" b="1" dirty="0" smtClean="0"/>
              <a:t>up to </a:t>
            </a:r>
            <a:r>
              <a:rPr lang="en-US" b="1" dirty="0"/>
              <a:t>the mark</a:t>
            </a:r>
            <a:r>
              <a:rPr lang="en-US" dirty="0" smtClean="0"/>
              <a:t>” </a:t>
            </a:r>
            <a:endParaRPr lang="en-US" dirty="0"/>
          </a:p>
          <a:p>
            <a:endParaRPr lang="en-US" dirty="0" smtClean="0"/>
          </a:p>
          <a:p>
            <a:pPr marL="0" indent="0">
              <a:buNone/>
            </a:pPr>
            <a:endParaRPr lang="en-US" dirty="0"/>
          </a:p>
          <a:p>
            <a:r>
              <a:rPr lang="en-US" dirty="0" smtClean="0"/>
              <a:t>2. “</a:t>
            </a:r>
            <a:r>
              <a:rPr lang="en-US" b="1" dirty="0" smtClean="0"/>
              <a:t>What </a:t>
            </a:r>
            <a:r>
              <a:rPr lang="en-US" b="1" dirty="0"/>
              <a:t>a rubbish video it is !!!</a:t>
            </a:r>
            <a:r>
              <a:rPr lang="en-US" dirty="0"/>
              <a:t>” </a:t>
            </a:r>
            <a:endParaRPr lang="en-US" dirty="0" smtClean="0"/>
          </a:p>
          <a:p>
            <a:endParaRPr lang="en-US" dirty="0" smtClean="0"/>
          </a:p>
          <a:p>
            <a:r>
              <a:rPr lang="en-US" u="sng" dirty="0" smtClean="0"/>
              <a:t>To overcome from this problem:</a:t>
            </a:r>
          </a:p>
          <a:p>
            <a:pPr>
              <a:buFont typeface="Wingdings" panose="05000000000000000000" pitchFamily="2" charset="2"/>
              <a:buChar char="q"/>
            </a:pPr>
            <a:r>
              <a:rPr lang="en-US" dirty="0" smtClean="0"/>
              <a:t>Three-class (positive, negative, neutral) and </a:t>
            </a:r>
          </a:p>
          <a:p>
            <a:pPr>
              <a:buFont typeface="Wingdings" panose="05000000000000000000" pitchFamily="2" charset="2"/>
              <a:buChar char="q"/>
            </a:pPr>
            <a:r>
              <a:rPr lang="en-US" dirty="0" smtClean="0"/>
              <a:t>Five-class (strongly </a:t>
            </a:r>
            <a:r>
              <a:rPr lang="en-US" dirty="0"/>
              <a:t>positive, positive, neutral, negative, </a:t>
            </a:r>
            <a:r>
              <a:rPr lang="en-US" dirty="0" smtClean="0"/>
              <a:t>strongly negative</a:t>
            </a:r>
            <a:r>
              <a:rPr lang="en-US" dirty="0"/>
              <a:t>) sentiment label</a:t>
            </a:r>
          </a:p>
        </p:txBody>
      </p:sp>
      <p:sp>
        <p:nvSpPr>
          <p:cNvPr id="10" name="Date Placeholder 9"/>
          <p:cNvSpPr>
            <a:spLocks noGrp="1"/>
          </p:cNvSpPr>
          <p:nvPr>
            <p:ph type="dt" sz="half" idx="10"/>
          </p:nvPr>
        </p:nvSpPr>
        <p:spPr/>
        <p:txBody>
          <a:bodyPr/>
          <a:lstStyle/>
          <a:p>
            <a:fld id="{B9C60992-A2E5-4E91-9187-0AEA61734368}" type="datetime1">
              <a:rPr lang="en-US" smtClean="0"/>
              <a:t>6/12/2020</a:t>
            </a:fld>
            <a:endParaRPr lang="en-US"/>
          </a:p>
        </p:txBody>
      </p:sp>
      <p:sp>
        <p:nvSpPr>
          <p:cNvPr id="11" name="Footer Placeholder 10"/>
          <p:cNvSpPr>
            <a:spLocks noGrp="1"/>
          </p:cNvSpPr>
          <p:nvPr>
            <p:ph type="ftr" sz="quarter" idx="11"/>
          </p:nvPr>
        </p:nvSpPr>
        <p:spPr>
          <a:xfrm>
            <a:off x="3569551" y="6459784"/>
            <a:ext cx="5272285" cy="365125"/>
          </a:xfrm>
        </p:spPr>
        <p:txBody>
          <a:bodyPr/>
          <a:lstStyle/>
          <a:p>
            <a:r>
              <a:rPr lang="en-US" dirty="0" smtClean="0"/>
              <a:t>Detecting Multi-label Sentiment and Emotions from Bangla YouTube Comments (ICBSLP-2018)</a:t>
            </a:r>
            <a:endParaRPr lang="en-US" dirty="0"/>
          </a:p>
        </p:txBody>
      </p:sp>
      <p:sp>
        <p:nvSpPr>
          <p:cNvPr id="12" name="Slide Number Placeholder 11"/>
          <p:cNvSpPr>
            <a:spLocks noGrp="1"/>
          </p:cNvSpPr>
          <p:nvPr>
            <p:ph type="sldNum" sz="quarter" idx="12"/>
          </p:nvPr>
        </p:nvSpPr>
        <p:spPr/>
        <p:txBody>
          <a:bodyPr/>
          <a:lstStyle/>
          <a:p>
            <a:fld id="{08A9A99F-A744-44DA-AFD0-ECD47A0D13F6}" type="slidenum">
              <a:rPr lang="en-US" smtClean="0"/>
              <a:t>5</a:t>
            </a:fld>
            <a:endParaRPr lang="en-US"/>
          </a:p>
        </p:txBody>
      </p:sp>
      <p:sp>
        <p:nvSpPr>
          <p:cNvPr id="3" name="Line Callout 1 (Accent Bar) 2"/>
          <p:cNvSpPr/>
          <p:nvPr/>
        </p:nvSpPr>
        <p:spPr>
          <a:xfrm>
            <a:off x="6111889" y="1845732"/>
            <a:ext cx="2729947" cy="622728"/>
          </a:xfrm>
          <a:prstGeom prst="accentCallout1">
            <a:avLst/>
          </a:prstGeom>
          <a:solidFill>
            <a:schemeClr val="tx2">
              <a:lumMod val="60000"/>
              <a:lumOff val="40000"/>
            </a:schemeClr>
          </a:solidFill>
          <a:ln>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Negative Sentiment</a:t>
            </a:r>
            <a:endParaRPr lang="en-US" dirty="0">
              <a:solidFill>
                <a:schemeClr val="tx1"/>
              </a:solidFill>
            </a:endParaRPr>
          </a:p>
        </p:txBody>
      </p:sp>
      <p:sp>
        <p:nvSpPr>
          <p:cNvPr id="13" name="Line Callout 1 (Accent Bar) 12"/>
          <p:cNvSpPr/>
          <p:nvPr/>
        </p:nvSpPr>
        <p:spPr>
          <a:xfrm>
            <a:off x="6126480" y="2823017"/>
            <a:ext cx="3849756" cy="1004150"/>
          </a:xfrm>
          <a:prstGeom prst="accentCallout1">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Negative Sentiment, but with more negative feelings and expresses disgust </a:t>
            </a:r>
            <a:endParaRPr lang="en-US" dirty="0"/>
          </a:p>
        </p:txBody>
      </p:sp>
    </p:spTree>
    <p:extLst>
      <p:ext uri="{BB962C8B-B14F-4D97-AF65-F5344CB8AC3E}">
        <p14:creationId xmlns:p14="http://schemas.microsoft.com/office/powerpoint/2010/main" val="1070830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1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97280" y="286604"/>
            <a:ext cx="10058400" cy="1204572"/>
          </a:xfrm>
        </p:spPr>
        <p:txBody>
          <a:bodyPr/>
          <a:lstStyle/>
          <a:p>
            <a:r>
              <a:rPr lang="en-US" dirty="0" smtClean="0"/>
              <a:t>Objective</a:t>
            </a:r>
            <a:endParaRPr lang="en-US" dirty="0"/>
          </a:p>
        </p:txBody>
      </p:sp>
      <p:sp>
        <p:nvSpPr>
          <p:cNvPr id="5" name="Content Placeholder 4"/>
          <p:cNvSpPr>
            <a:spLocks noGrp="1"/>
          </p:cNvSpPr>
          <p:nvPr>
            <p:ph idx="1"/>
          </p:nvPr>
        </p:nvSpPr>
        <p:spPr>
          <a:xfrm>
            <a:off x="1097280" y="1845733"/>
            <a:ext cx="10058400" cy="1387797"/>
          </a:xfrm>
        </p:spPr>
        <p:txBody>
          <a:bodyPr>
            <a:normAutofit/>
          </a:bodyPr>
          <a:lstStyle/>
          <a:p>
            <a:pPr>
              <a:buFont typeface="Wingdings" panose="05000000000000000000" pitchFamily="2" charset="2"/>
              <a:buChar char="q"/>
            </a:pPr>
            <a:r>
              <a:rPr lang="en-US" dirty="0" smtClean="0"/>
              <a:t>To </a:t>
            </a:r>
            <a:r>
              <a:rPr lang="en-US" dirty="0"/>
              <a:t>classify a Bangla </a:t>
            </a:r>
            <a:r>
              <a:rPr lang="en-US" dirty="0" smtClean="0"/>
              <a:t>sentence </a:t>
            </a:r>
            <a:r>
              <a:rPr lang="en-US" dirty="0"/>
              <a:t>with </a:t>
            </a:r>
            <a:r>
              <a:rPr lang="en-US" dirty="0" smtClean="0"/>
              <a:t>a three-class and </a:t>
            </a:r>
            <a:r>
              <a:rPr lang="en-US" dirty="0"/>
              <a:t>a </a:t>
            </a:r>
            <a:r>
              <a:rPr lang="en-US" dirty="0" smtClean="0"/>
              <a:t>five-class </a:t>
            </a:r>
            <a:r>
              <a:rPr lang="en-US" dirty="0"/>
              <a:t>sentiment label </a:t>
            </a:r>
            <a:endParaRPr lang="en-US" dirty="0" smtClean="0"/>
          </a:p>
          <a:p>
            <a:pPr>
              <a:buFont typeface="Wingdings" panose="05000000000000000000" pitchFamily="2" charset="2"/>
              <a:buChar char="q"/>
            </a:pPr>
            <a:r>
              <a:rPr lang="en-US" dirty="0"/>
              <a:t>E</a:t>
            </a:r>
            <a:r>
              <a:rPr lang="en-US" dirty="0" smtClean="0"/>
              <a:t>xtract </a:t>
            </a:r>
            <a:r>
              <a:rPr lang="en-US" dirty="0"/>
              <a:t>the emotion of a Bangla </a:t>
            </a:r>
            <a:r>
              <a:rPr lang="en-US" dirty="0" smtClean="0"/>
              <a:t>sentence </a:t>
            </a:r>
            <a:r>
              <a:rPr lang="en-US" dirty="0"/>
              <a:t>as any </a:t>
            </a:r>
            <a:r>
              <a:rPr lang="en-US" dirty="0" smtClean="0"/>
              <a:t>one of </a:t>
            </a:r>
            <a:r>
              <a:rPr lang="en-US" dirty="0"/>
              <a:t>the six basic emotions (anger, disgust, fear, </a:t>
            </a:r>
            <a:r>
              <a:rPr lang="en-US" dirty="0" smtClean="0"/>
              <a:t>joy, sadness </a:t>
            </a:r>
            <a:r>
              <a:rPr lang="en-US" dirty="0"/>
              <a:t>and surprise).</a:t>
            </a:r>
          </a:p>
        </p:txBody>
      </p:sp>
      <p:sp>
        <p:nvSpPr>
          <p:cNvPr id="10" name="Date Placeholder 9"/>
          <p:cNvSpPr>
            <a:spLocks noGrp="1"/>
          </p:cNvSpPr>
          <p:nvPr>
            <p:ph type="dt" sz="half" idx="10"/>
          </p:nvPr>
        </p:nvSpPr>
        <p:spPr/>
        <p:txBody>
          <a:bodyPr/>
          <a:lstStyle/>
          <a:p>
            <a:fld id="{B9C60992-A2E5-4E91-9187-0AEA61734368}" type="datetime1">
              <a:rPr lang="en-US" smtClean="0"/>
              <a:t>6/12/2020</a:t>
            </a:fld>
            <a:endParaRPr lang="en-US"/>
          </a:p>
        </p:txBody>
      </p:sp>
      <p:sp>
        <p:nvSpPr>
          <p:cNvPr id="11" name="Footer Placeholder 10"/>
          <p:cNvSpPr>
            <a:spLocks noGrp="1"/>
          </p:cNvSpPr>
          <p:nvPr>
            <p:ph type="ftr" sz="quarter" idx="11"/>
          </p:nvPr>
        </p:nvSpPr>
        <p:spPr>
          <a:xfrm>
            <a:off x="3569551" y="6459784"/>
            <a:ext cx="5272285" cy="365125"/>
          </a:xfrm>
        </p:spPr>
        <p:txBody>
          <a:bodyPr/>
          <a:lstStyle/>
          <a:p>
            <a:r>
              <a:rPr lang="en-US" dirty="0" smtClean="0"/>
              <a:t>Detecting Multi-label Sentiment and Emotions from Bangla YouTube Comments (ICBSLP-2018)</a:t>
            </a:r>
            <a:endParaRPr lang="en-US" dirty="0"/>
          </a:p>
        </p:txBody>
      </p:sp>
      <p:sp>
        <p:nvSpPr>
          <p:cNvPr id="12" name="Slide Number Placeholder 11"/>
          <p:cNvSpPr>
            <a:spLocks noGrp="1"/>
          </p:cNvSpPr>
          <p:nvPr>
            <p:ph type="sldNum" sz="quarter" idx="12"/>
          </p:nvPr>
        </p:nvSpPr>
        <p:spPr/>
        <p:txBody>
          <a:bodyPr/>
          <a:lstStyle/>
          <a:p>
            <a:fld id="{08A9A99F-A744-44DA-AFD0-ECD47A0D13F6}" type="slidenum">
              <a:rPr lang="en-US" smtClean="0"/>
              <a:t>6</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5739" y="2981740"/>
            <a:ext cx="3971301" cy="2717522"/>
          </a:xfrm>
          <a:prstGeom prst="rect">
            <a:avLst/>
          </a:prstGeom>
        </p:spPr>
      </p:pic>
      <p:sp>
        <p:nvSpPr>
          <p:cNvPr id="14" name="Content Placeholder 4"/>
          <p:cNvSpPr txBox="1">
            <a:spLocks/>
          </p:cNvSpPr>
          <p:nvPr/>
        </p:nvSpPr>
        <p:spPr>
          <a:xfrm>
            <a:off x="5232841" y="5753098"/>
            <a:ext cx="2517095" cy="30397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600" dirty="0" smtClean="0">
                <a:solidFill>
                  <a:schemeClr val="tx1"/>
                </a:solidFill>
              </a:rPr>
              <a:t>Fig[3]: Extract emotion</a:t>
            </a:r>
            <a:r>
              <a:rPr lang="en-US" sz="1600" baseline="30000" dirty="0" smtClean="0">
                <a:solidFill>
                  <a:schemeClr val="tx1"/>
                </a:solidFill>
              </a:rPr>
              <a:t>3</a:t>
            </a:r>
            <a:endParaRPr lang="en-US" sz="1600" baseline="30000" dirty="0">
              <a:solidFill>
                <a:schemeClr val="tx1"/>
              </a:solidFill>
            </a:endParaRPr>
          </a:p>
        </p:txBody>
      </p:sp>
    </p:spTree>
    <p:extLst>
      <p:ext uri="{BB962C8B-B14F-4D97-AF65-F5344CB8AC3E}">
        <p14:creationId xmlns:p14="http://schemas.microsoft.com/office/powerpoint/2010/main" val="2244699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1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97280" y="286604"/>
            <a:ext cx="10058400" cy="1204572"/>
          </a:xfrm>
        </p:spPr>
        <p:txBody>
          <a:bodyPr>
            <a:normAutofit/>
          </a:bodyPr>
          <a:lstStyle/>
          <a:p>
            <a:r>
              <a:rPr lang="en-US" dirty="0" smtClean="0"/>
              <a:t>Dataset</a:t>
            </a:r>
            <a:endParaRPr lang="en-US" dirty="0"/>
          </a:p>
        </p:txBody>
      </p:sp>
      <p:sp>
        <p:nvSpPr>
          <p:cNvPr id="5" name="Content Placeholder 4"/>
          <p:cNvSpPr>
            <a:spLocks noGrp="1"/>
          </p:cNvSpPr>
          <p:nvPr>
            <p:ph idx="1"/>
          </p:nvPr>
        </p:nvSpPr>
        <p:spPr>
          <a:xfrm>
            <a:off x="1097280" y="1845733"/>
            <a:ext cx="10058400" cy="3468389"/>
          </a:xfrm>
        </p:spPr>
        <p:txBody>
          <a:bodyPr>
            <a:normAutofit/>
          </a:bodyPr>
          <a:lstStyle/>
          <a:p>
            <a:pPr>
              <a:buFont typeface="Wingdings" panose="05000000000000000000" pitchFamily="2" charset="2"/>
              <a:buChar char="q"/>
            </a:pPr>
            <a:r>
              <a:rPr lang="en-US" dirty="0" smtClean="0"/>
              <a:t>Dataset collected from </a:t>
            </a:r>
            <a:r>
              <a:rPr lang="en-US" dirty="0" smtClean="0"/>
              <a:t>Y</a:t>
            </a:r>
            <a:r>
              <a:rPr lang="en-US" dirty="0" smtClean="0"/>
              <a:t>ouTube </a:t>
            </a:r>
            <a:r>
              <a:rPr lang="en-US" dirty="0" smtClean="0"/>
              <a:t>comments and annotate the data.</a:t>
            </a:r>
          </a:p>
          <a:p>
            <a:pPr>
              <a:buFont typeface="Wingdings" panose="05000000000000000000" pitchFamily="2" charset="2"/>
              <a:buChar char="q"/>
            </a:pPr>
            <a:r>
              <a:rPr lang="en-US" dirty="0" smtClean="0"/>
              <a:t>Extracted </a:t>
            </a:r>
            <a:r>
              <a:rPr lang="en-US" dirty="0"/>
              <a:t>comments from different types of video </a:t>
            </a:r>
            <a:r>
              <a:rPr lang="en-US" dirty="0" smtClean="0"/>
              <a:t>domains as Table II, </a:t>
            </a:r>
            <a:r>
              <a:rPr lang="en-US" dirty="0"/>
              <a:t>using YouTube API </a:t>
            </a:r>
            <a:r>
              <a:rPr lang="en-US" dirty="0" smtClean="0"/>
              <a:t>version 3.0.</a:t>
            </a:r>
          </a:p>
          <a:p>
            <a:pPr>
              <a:buFont typeface="Wingdings" panose="05000000000000000000" pitchFamily="2" charset="2"/>
              <a:buChar char="q"/>
            </a:pPr>
            <a:r>
              <a:rPr lang="en-US" dirty="0" smtClean="0"/>
              <a:t>Selected </a:t>
            </a:r>
            <a:r>
              <a:rPr lang="en-US" dirty="0"/>
              <a:t>these videos in Bangla </a:t>
            </a:r>
            <a:r>
              <a:rPr lang="en-US" dirty="0" smtClean="0"/>
              <a:t>language based </a:t>
            </a:r>
            <a:r>
              <a:rPr lang="en-US" dirty="0"/>
              <a:t>on their popularity (number of views, number </a:t>
            </a:r>
            <a:r>
              <a:rPr lang="en-US" dirty="0" smtClean="0"/>
              <a:t>of likes </a:t>
            </a:r>
            <a:r>
              <a:rPr lang="en-US" dirty="0"/>
              <a:t>or dislikes) </a:t>
            </a:r>
            <a:r>
              <a:rPr lang="en-US" dirty="0" smtClean="0"/>
              <a:t>from </a:t>
            </a:r>
            <a:r>
              <a:rPr lang="en-US" dirty="0"/>
              <a:t>2013 to early </a:t>
            </a:r>
            <a:r>
              <a:rPr lang="en-US" dirty="0" smtClean="0"/>
              <a:t>2018.</a:t>
            </a:r>
          </a:p>
          <a:p>
            <a:pPr>
              <a:buFont typeface="Wingdings" panose="05000000000000000000" pitchFamily="2" charset="2"/>
              <a:buChar char="q"/>
            </a:pPr>
            <a:r>
              <a:rPr lang="en-US" dirty="0" smtClean="0"/>
              <a:t>Limit the </a:t>
            </a:r>
            <a:r>
              <a:rPr lang="en-US" dirty="0"/>
              <a:t>number of comments for each video up to 50 to </a:t>
            </a:r>
            <a:r>
              <a:rPr lang="en-US" dirty="0" smtClean="0"/>
              <a:t>remove redundancy </a:t>
            </a:r>
            <a:r>
              <a:rPr lang="en-US" dirty="0"/>
              <a:t>and also exclude the </a:t>
            </a:r>
            <a:r>
              <a:rPr lang="en-US" dirty="0" smtClean="0"/>
              <a:t>replies.</a:t>
            </a:r>
          </a:p>
          <a:p>
            <a:pPr>
              <a:buFont typeface="Wingdings" panose="05000000000000000000" pitchFamily="2" charset="2"/>
              <a:buChar char="q"/>
            </a:pPr>
            <a:r>
              <a:rPr lang="en-US" dirty="0" smtClean="0"/>
              <a:t>Used Google </a:t>
            </a:r>
            <a:r>
              <a:rPr lang="en-US" dirty="0"/>
              <a:t>translator to detect the language of each </a:t>
            </a:r>
            <a:r>
              <a:rPr lang="en-US" dirty="0" smtClean="0"/>
              <a:t>comment. Unidentified languages considered </a:t>
            </a:r>
            <a:r>
              <a:rPr lang="en-US" dirty="0"/>
              <a:t>as </a:t>
            </a:r>
            <a:r>
              <a:rPr lang="en-US" b="1" dirty="0"/>
              <a:t>Romanized </a:t>
            </a:r>
            <a:r>
              <a:rPr lang="en-US" b="1" dirty="0" smtClean="0"/>
              <a:t>Bangla</a:t>
            </a:r>
            <a:r>
              <a:rPr lang="en-US" dirty="0" smtClean="0"/>
              <a:t>.</a:t>
            </a:r>
          </a:p>
          <a:p>
            <a:pPr>
              <a:buFont typeface="Wingdings" panose="05000000000000000000" pitchFamily="2" charset="2"/>
              <a:buChar char="q"/>
            </a:pPr>
            <a:endParaRPr lang="en-US" dirty="0"/>
          </a:p>
          <a:p>
            <a:pPr>
              <a:buFont typeface="Wingdings" panose="05000000000000000000" pitchFamily="2" charset="2"/>
              <a:buChar char="q"/>
            </a:pPr>
            <a:endParaRPr lang="en-US" dirty="0" smtClean="0"/>
          </a:p>
          <a:p>
            <a:pPr>
              <a:buFont typeface="Wingdings" panose="05000000000000000000" pitchFamily="2" charset="2"/>
              <a:buChar char="q"/>
            </a:pPr>
            <a:endParaRPr lang="en-US" dirty="0" smtClean="0"/>
          </a:p>
          <a:p>
            <a:pPr>
              <a:buFont typeface="Wingdings" panose="05000000000000000000" pitchFamily="2" charset="2"/>
              <a:buChar char="q"/>
            </a:pPr>
            <a:endParaRPr lang="en-US" dirty="0"/>
          </a:p>
        </p:txBody>
      </p:sp>
      <p:sp>
        <p:nvSpPr>
          <p:cNvPr id="10" name="Date Placeholder 9"/>
          <p:cNvSpPr>
            <a:spLocks noGrp="1"/>
          </p:cNvSpPr>
          <p:nvPr>
            <p:ph type="dt" sz="half" idx="10"/>
          </p:nvPr>
        </p:nvSpPr>
        <p:spPr/>
        <p:txBody>
          <a:bodyPr/>
          <a:lstStyle/>
          <a:p>
            <a:fld id="{B9C60992-A2E5-4E91-9187-0AEA61734368}" type="datetime1">
              <a:rPr lang="en-US" smtClean="0"/>
              <a:t>6/12/2020</a:t>
            </a:fld>
            <a:endParaRPr lang="en-US"/>
          </a:p>
        </p:txBody>
      </p:sp>
      <p:sp>
        <p:nvSpPr>
          <p:cNvPr id="11" name="Footer Placeholder 10"/>
          <p:cNvSpPr>
            <a:spLocks noGrp="1"/>
          </p:cNvSpPr>
          <p:nvPr>
            <p:ph type="ftr" sz="quarter" idx="11"/>
          </p:nvPr>
        </p:nvSpPr>
        <p:spPr>
          <a:xfrm>
            <a:off x="3569551" y="6459784"/>
            <a:ext cx="5272285" cy="365125"/>
          </a:xfrm>
        </p:spPr>
        <p:txBody>
          <a:bodyPr/>
          <a:lstStyle/>
          <a:p>
            <a:r>
              <a:rPr lang="en-US" dirty="0" smtClean="0"/>
              <a:t>Detecting Multi-label Sentiment and Emotions from Bangla YouTube Comments (ICBSLP-2018)</a:t>
            </a:r>
            <a:endParaRPr lang="en-US" dirty="0"/>
          </a:p>
        </p:txBody>
      </p:sp>
      <p:sp>
        <p:nvSpPr>
          <p:cNvPr id="12" name="Slide Number Placeholder 11"/>
          <p:cNvSpPr>
            <a:spLocks noGrp="1"/>
          </p:cNvSpPr>
          <p:nvPr>
            <p:ph type="sldNum" sz="quarter" idx="12"/>
          </p:nvPr>
        </p:nvSpPr>
        <p:spPr/>
        <p:txBody>
          <a:bodyPr/>
          <a:lstStyle/>
          <a:p>
            <a:fld id="{08A9A99F-A744-44DA-AFD0-ECD47A0D13F6}" type="slidenum">
              <a:rPr lang="en-US" smtClean="0"/>
              <a:t>7</a:t>
            </a:fld>
            <a:endParaRPr lang="en-US"/>
          </a:p>
        </p:txBody>
      </p:sp>
    </p:spTree>
    <p:extLst>
      <p:ext uri="{BB962C8B-B14F-4D97-AF65-F5344CB8AC3E}">
        <p14:creationId xmlns:p14="http://schemas.microsoft.com/office/powerpoint/2010/main" val="636199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1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97280" y="286604"/>
            <a:ext cx="10058400" cy="1204572"/>
          </a:xfrm>
        </p:spPr>
        <p:txBody>
          <a:bodyPr/>
          <a:lstStyle/>
          <a:p>
            <a:r>
              <a:rPr lang="en-US" dirty="0" smtClean="0"/>
              <a:t>Dataset (Cont’d)</a:t>
            </a:r>
            <a:endParaRPr lang="en-US" dirty="0"/>
          </a:p>
        </p:txBody>
      </p:sp>
      <p:pic>
        <p:nvPicPr>
          <p:cNvPr id="2" name="Content Placeholder 1"/>
          <p:cNvPicPr>
            <a:picLocks noGrp="1" noChangeAspect="1"/>
          </p:cNvPicPr>
          <p:nvPr>
            <p:ph idx="1"/>
          </p:nvPr>
        </p:nvPicPr>
        <p:blipFill>
          <a:blip r:embed="rId3"/>
          <a:stretch>
            <a:fillRect/>
          </a:stretch>
        </p:blipFill>
        <p:spPr>
          <a:xfrm>
            <a:off x="1388827" y="1999490"/>
            <a:ext cx="5038477" cy="1829895"/>
          </a:xfrm>
          <a:prstGeom prst="rect">
            <a:avLst/>
          </a:prstGeom>
        </p:spPr>
      </p:pic>
      <p:sp>
        <p:nvSpPr>
          <p:cNvPr id="10" name="Date Placeholder 9"/>
          <p:cNvSpPr>
            <a:spLocks noGrp="1"/>
          </p:cNvSpPr>
          <p:nvPr>
            <p:ph type="dt" sz="half" idx="10"/>
          </p:nvPr>
        </p:nvSpPr>
        <p:spPr/>
        <p:txBody>
          <a:bodyPr/>
          <a:lstStyle/>
          <a:p>
            <a:fld id="{B9C60992-A2E5-4E91-9187-0AEA61734368}" type="datetime1">
              <a:rPr lang="en-US" smtClean="0"/>
              <a:t>6/12/2020</a:t>
            </a:fld>
            <a:endParaRPr lang="en-US"/>
          </a:p>
        </p:txBody>
      </p:sp>
      <p:sp>
        <p:nvSpPr>
          <p:cNvPr id="11" name="Footer Placeholder 10"/>
          <p:cNvSpPr>
            <a:spLocks noGrp="1"/>
          </p:cNvSpPr>
          <p:nvPr>
            <p:ph type="ftr" sz="quarter" idx="11"/>
          </p:nvPr>
        </p:nvSpPr>
        <p:spPr>
          <a:xfrm>
            <a:off x="3569551" y="6459784"/>
            <a:ext cx="5272285" cy="365125"/>
          </a:xfrm>
        </p:spPr>
        <p:txBody>
          <a:bodyPr/>
          <a:lstStyle/>
          <a:p>
            <a:r>
              <a:rPr lang="en-US" dirty="0" smtClean="0"/>
              <a:t>Detecting Multi-label Sentiment and Emotions from Bangla YouTube Comments (ICBSLP-2018)</a:t>
            </a:r>
            <a:endParaRPr lang="en-US" dirty="0"/>
          </a:p>
        </p:txBody>
      </p:sp>
      <p:sp>
        <p:nvSpPr>
          <p:cNvPr id="12" name="Slide Number Placeholder 11"/>
          <p:cNvSpPr>
            <a:spLocks noGrp="1"/>
          </p:cNvSpPr>
          <p:nvPr>
            <p:ph type="sldNum" sz="quarter" idx="12"/>
          </p:nvPr>
        </p:nvSpPr>
        <p:spPr/>
        <p:txBody>
          <a:bodyPr/>
          <a:lstStyle/>
          <a:p>
            <a:fld id="{08A9A99F-A744-44DA-AFD0-ECD47A0D13F6}" type="slidenum">
              <a:rPr lang="en-US" smtClean="0"/>
              <a:t>8</a:t>
            </a:fld>
            <a:endParaRPr lang="en-US"/>
          </a:p>
        </p:txBody>
      </p:sp>
      <p:pic>
        <p:nvPicPr>
          <p:cNvPr id="3" name="Picture 2"/>
          <p:cNvPicPr>
            <a:picLocks noChangeAspect="1"/>
          </p:cNvPicPr>
          <p:nvPr/>
        </p:nvPicPr>
        <p:blipFill>
          <a:blip r:embed="rId4"/>
          <a:stretch>
            <a:fillRect/>
          </a:stretch>
        </p:blipFill>
        <p:spPr>
          <a:xfrm>
            <a:off x="7195930" y="1999490"/>
            <a:ext cx="4314340" cy="2444028"/>
          </a:xfrm>
          <a:prstGeom prst="rect">
            <a:avLst/>
          </a:prstGeom>
        </p:spPr>
      </p:pic>
      <p:pic>
        <p:nvPicPr>
          <p:cNvPr id="8" name="Picture 7"/>
          <p:cNvPicPr>
            <a:picLocks noChangeAspect="1"/>
          </p:cNvPicPr>
          <p:nvPr/>
        </p:nvPicPr>
        <p:blipFill>
          <a:blip r:embed="rId5"/>
          <a:stretch>
            <a:fillRect/>
          </a:stretch>
        </p:blipFill>
        <p:spPr>
          <a:xfrm>
            <a:off x="1097280" y="4234344"/>
            <a:ext cx="6297434" cy="1965524"/>
          </a:xfrm>
          <a:prstGeom prst="rect">
            <a:avLst/>
          </a:prstGeom>
        </p:spPr>
      </p:pic>
    </p:spTree>
    <p:extLst>
      <p:ext uri="{BB962C8B-B14F-4D97-AF65-F5344CB8AC3E}">
        <p14:creationId xmlns:p14="http://schemas.microsoft.com/office/powerpoint/2010/main" val="1523799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1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97280" y="286604"/>
            <a:ext cx="10058400" cy="1204572"/>
          </a:xfrm>
        </p:spPr>
        <p:txBody>
          <a:bodyPr/>
          <a:lstStyle/>
          <a:p>
            <a:r>
              <a:rPr lang="en-US" dirty="0"/>
              <a:t>Dataset (Cont’d)</a:t>
            </a:r>
          </a:p>
        </p:txBody>
      </p:sp>
      <p:sp>
        <p:nvSpPr>
          <p:cNvPr id="10" name="Date Placeholder 9"/>
          <p:cNvSpPr>
            <a:spLocks noGrp="1"/>
          </p:cNvSpPr>
          <p:nvPr>
            <p:ph type="dt" sz="half" idx="10"/>
          </p:nvPr>
        </p:nvSpPr>
        <p:spPr/>
        <p:txBody>
          <a:bodyPr/>
          <a:lstStyle/>
          <a:p>
            <a:fld id="{B9C60992-A2E5-4E91-9187-0AEA61734368}" type="datetime1">
              <a:rPr lang="en-US" smtClean="0"/>
              <a:t>6/12/2020</a:t>
            </a:fld>
            <a:endParaRPr lang="en-US"/>
          </a:p>
        </p:txBody>
      </p:sp>
      <p:sp>
        <p:nvSpPr>
          <p:cNvPr id="11" name="Footer Placeholder 10"/>
          <p:cNvSpPr>
            <a:spLocks noGrp="1"/>
          </p:cNvSpPr>
          <p:nvPr>
            <p:ph type="ftr" sz="quarter" idx="11"/>
          </p:nvPr>
        </p:nvSpPr>
        <p:spPr>
          <a:xfrm>
            <a:off x="3569551" y="6459784"/>
            <a:ext cx="5272285" cy="365125"/>
          </a:xfrm>
        </p:spPr>
        <p:txBody>
          <a:bodyPr/>
          <a:lstStyle/>
          <a:p>
            <a:r>
              <a:rPr lang="en-US" dirty="0" smtClean="0"/>
              <a:t>Detecting Multi-label Sentiment and Emotions from Bangla YouTube Comments (ICBSLP-2018)</a:t>
            </a:r>
            <a:endParaRPr lang="en-US" dirty="0"/>
          </a:p>
        </p:txBody>
      </p:sp>
      <p:sp>
        <p:nvSpPr>
          <p:cNvPr id="12" name="Slide Number Placeholder 11"/>
          <p:cNvSpPr>
            <a:spLocks noGrp="1"/>
          </p:cNvSpPr>
          <p:nvPr>
            <p:ph type="sldNum" sz="quarter" idx="12"/>
          </p:nvPr>
        </p:nvSpPr>
        <p:spPr/>
        <p:txBody>
          <a:bodyPr/>
          <a:lstStyle/>
          <a:p>
            <a:fld id="{08A9A99F-A744-44DA-AFD0-ECD47A0D13F6}" type="slidenum">
              <a:rPr lang="en-US" smtClean="0"/>
              <a:t>9</a:t>
            </a:fld>
            <a:endParaRPr lang="en-US"/>
          </a:p>
        </p:txBody>
      </p:sp>
      <p:pic>
        <p:nvPicPr>
          <p:cNvPr id="7" name="Picture 6"/>
          <p:cNvPicPr>
            <a:picLocks noChangeAspect="1"/>
          </p:cNvPicPr>
          <p:nvPr/>
        </p:nvPicPr>
        <p:blipFill>
          <a:blip r:embed="rId3"/>
          <a:stretch>
            <a:fillRect/>
          </a:stretch>
        </p:blipFill>
        <p:spPr>
          <a:xfrm>
            <a:off x="1097280" y="1984513"/>
            <a:ext cx="10120312" cy="3085446"/>
          </a:xfrm>
          <a:prstGeom prst="rect">
            <a:avLst/>
          </a:prstGeom>
        </p:spPr>
      </p:pic>
    </p:spTree>
    <p:extLst>
      <p:ext uri="{BB962C8B-B14F-4D97-AF65-F5344CB8AC3E}">
        <p14:creationId xmlns:p14="http://schemas.microsoft.com/office/powerpoint/2010/main" val="419453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427</TotalTime>
  <Words>2259</Words>
  <Application>Microsoft Office PowerPoint</Application>
  <PresentationFormat>Widescreen</PresentationFormat>
  <Paragraphs>227</Paragraphs>
  <Slides>25</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Calibri</vt:lpstr>
      <vt:lpstr>Calibri Light</vt:lpstr>
      <vt:lpstr>Courier New</vt:lpstr>
      <vt:lpstr>Times New Roman</vt:lpstr>
      <vt:lpstr>Vrinda</vt:lpstr>
      <vt:lpstr>Wingdings</vt:lpstr>
      <vt:lpstr>Retrospect</vt:lpstr>
      <vt:lpstr>Dhaka University of Engineering and Technology (DUET), Gazipur ঢাকা প্রকৌশল ও প্রযুক্তি বিশ্ববিদ্যালয়, গাজীপুর</vt:lpstr>
      <vt:lpstr>Outlines</vt:lpstr>
      <vt:lpstr>Introduction</vt:lpstr>
      <vt:lpstr>Sentiment analysis</vt:lpstr>
      <vt:lpstr>Multi-Label Sentiment</vt:lpstr>
      <vt:lpstr>Objective</vt:lpstr>
      <vt:lpstr>Dataset</vt:lpstr>
      <vt:lpstr>Dataset (Cont’d)</vt:lpstr>
      <vt:lpstr>Dataset (Cont’d)</vt:lpstr>
      <vt:lpstr>Implementation Process</vt:lpstr>
      <vt:lpstr>Implementation Process (Cont’d)</vt:lpstr>
      <vt:lpstr>Implementation Process (Cont’d)</vt:lpstr>
      <vt:lpstr>Implementation Process (Cont’d)</vt:lpstr>
      <vt:lpstr>Implementation Process (Cont’d)</vt:lpstr>
      <vt:lpstr>Experimental Evaluation</vt:lpstr>
      <vt:lpstr>Reproduction of the Experiment</vt:lpstr>
      <vt:lpstr>Result Discussion &amp; Limitations</vt:lpstr>
      <vt:lpstr>Result Discussion &amp; Limitations (Cont’d)</vt:lpstr>
      <vt:lpstr>Conclusion</vt:lpstr>
      <vt:lpstr>Future Work</vt:lpstr>
      <vt:lpstr>References</vt:lpstr>
      <vt:lpstr>References</vt:lpstr>
      <vt:lpstr>References</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Dhaka University of Engineering and Technology (DUET), Gazipur </dc:title>
  <dc:creator>N I MD Ashafuddula</dc:creator>
  <cp:lastModifiedBy>N I MD Ashafuddula</cp:lastModifiedBy>
  <cp:revision>113</cp:revision>
  <dcterms:created xsi:type="dcterms:W3CDTF">2020-06-11T01:31:51Z</dcterms:created>
  <dcterms:modified xsi:type="dcterms:W3CDTF">2020-06-12T17:49:24Z</dcterms:modified>
</cp:coreProperties>
</file>