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C34"/>
    <a:srgbClr val="A31424"/>
    <a:srgbClr val="347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" y="651510"/>
            <a:ext cx="11894185" cy="524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80795" y="472440"/>
            <a:ext cx="9897745" cy="956310"/>
          </a:xfrm>
        </p:spPr>
        <p:txBody>
          <a:bodyPr/>
          <a:p>
            <a:r>
              <a:rPr lang="en-US" dirty="0">
                <a:solidFill>
                  <a:srgbClr val="E9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Flight Booking Management System.</a:t>
            </a:r>
            <a:endParaRPr lang="en-US" dirty="0">
              <a:solidFill>
                <a:srgbClr val="E91C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415665" y="2483485"/>
            <a:ext cx="4458970" cy="816610"/>
          </a:xfrm>
          <a:prstGeom prst="rect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txBody>
          <a:bodyPr wrap="square" rtlCol="0">
            <a:noAutofit/>
          </a:bodyPr>
          <a:p>
            <a:r>
              <a:rPr lang="en-US">
                <a:solidFill>
                  <a:srgbClr val="C00000"/>
                </a:solidFill>
              </a:rPr>
              <a:t>Course: CSE 3210</a:t>
            </a:r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Course Title: Database System Laboratory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3415665" y="3592195"/>
            <a:ext cx="4458335" cy="1263015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Name:Md Ashikul Islam</a:t>
            </a:r>
            <a:endParaRPr lang="en-US" sz="2000">
              <a:solidFill>
                <a:srgbClr val="C00000"/>
              </a:solidFill>
            </a:endParaRPr>
          </a:p>
          <a:p>
            <a:pPr algn="l"/>
            <a:r>
              <a:rPr lang="en-US" sz="2000">
                <a:solidFill>
                  <a:srgbClr val="C00000"/>
                </a:solidFill>
              </a:rPr>
              <a:t>Roll:</a:t>
            </a:r>
            <a:r>
              <a:rPr lang="en-US" sz="2000" b="1">
                <a:solidFill>
                  <a:srgbClr val="C00000"/>
                </a:solidFill>
              </a:rPr>
              <a:t>1909015</a:t>
            </a:r>
            <a:endParaRPr lang="en-US" sz="2000">
              <a:solidFill>
                <a:srgbClr val="C00000"/>
              </a:solidFill>
            </a:endParaRPr>
          </a:p>
          <a:p>
            <a:pPr algn="l"/>
            <a:r>
              <a:rPr lang="en-US" sz="2000">
                <a:solidFill>
                  <a:srgbClr val="C00000"/>
                </a:solidFill>
              </a:rPr>
              <a:t>Yr-sem:3-2</a:t>
            </a:r>
            <a:endParaRPr lang="en-US" sz="2000">
              <a:solidFill>
                <a:srgbClr val="C00000"/>
              </a:solidFill>
            </a:endParaRPr>
          </a:p>
        </p:txBody>
      </p:sp>
      <p:pic>
        <p:nvPicPr>
          <p:cNvPr id="9" name="Picture 8" descr="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95" y="5147310"/>
            <a:ext cx="1377950" cy="1377950"/>
          </a:xfrm>
          <a:prstGeom prst="rect">
            <a:avLst/>
          </a:prstGeom>
        </p:spPr>
      </p:pic>
      <p:pic>
        <p:nvPicPr>
          <p:cNvPr id="10" name="Picture 9" descr="B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85" y="4958715"/>
            <a:ext cx="1755140" cy="1755140"/>
          </a:xfrm>
          <a:prstGeom prst="rect">
            <a:avLst/>
          </a:prstGeom>
        </p:spPr>
      </p:pic>
      <p:pic>
        <p:nvPicPr>
          <p:cNvPr id="11" name="Picture 10" descr="2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080" y="5147310"/>
            <a:ext cx="1270000" cy="1270000"/>
          </a:xfrm>
          <a:prstGeom prst="rect">
            <a:avLst/>
          </a:prstGeom>
        </p:spPr>
      </p:pic>
      <p:pic>
        <p:nvPicPr>
          <p:cNvPr id="12" name="Picture 11" descr="novo"/>
          <p:cNvPicPr>
            <a:picLocks noChangeAspect="1"/>
          </p:cNvPicPr>
          <p:nvPr/>
        </p:nvPicPr>
        <p:blipFill>
          <a:blip r:embed="rId5"/>
          <a:srcRect t="26257" b="13430"/>
          <a:stretch>
            <a:fillRect/>
          </a:stretch>
        </p:blipFill>
        <p:spPr>
          <a:xfrm>
            <a:off x="7516495" y="5572760"/>
            <a:ext cx="157924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10" y="285115"/>
            <a:ext cx="10515600" cy="639445"/>
          </a:xfrm>
        </p:spPr>
        <p:txBody>
          <a:bodyPr>
            <a:normAutofit fontScale="90000"/>
          </a:bodyPr>
          <a:p>
            <a:r>
              <a:rPr lang="en-US">
                <a:solidFill>
                  <a:srgbClr val="E91C34"/>
                </a:solidFill>
              </a:rPr>
              <a:t>ER-DIAGRAM</a:t>
            </a:r>
            <a:endParaRPr lang="en-US">
              <a:solidFill>
                <a:srgbClr val="E91C34"/>
              </a:solidFill>
            </a:endParaRPr>
          </a:p>
        </p:txBody>
      </p:sp>
      <p:pic>
        <p:nvPicPr>
          <p:cNvPr id="5" name="Picture 1" descr="er2"/>
          <p:cNvPicPr>
            <a:picLocks noChangeAspect="1"/>
          </p:cNvPicPr>
          <p:nvPr>
            <p:ph sz="half" idx="1"/>
          </p:nvPr>
        </p:nvPicPr>
        <p:blipFill>
          <a:blip r:embed="rId1"/>
          <a:srcRect l="4275" t="6774" r="4251" b="14217"/>
          <a:stretch>
            <a:fillRect/>
          </a:stretch>
        </p:blipFill>
        <p:spPr>
          <a:xfrm>
            <a:off x="1464310" y="813435"/>
            <a:ext cx="8864600" cy="58216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</p:pic>
      <p:sp>
        <p:nvSpPr>
          <p:cNvPr id="7" name="Text Box 6"/>
          <p:cNvSpPr txBox="1"/>
          <p:nvPr/>
        </p:nvSpPr>
        <p:spPr>
          <a:xfrm>
            <a:off x="361950" y="1325245"/>
            <a:ext cx="370205" cy="4963795"/>
          </a:xfrm>
          <a:prstGeom prst="rect">
            <a:avLst/>
          </a:prstGeom>
          <a:solidFill>
            <a:srgbClr val="E91C34"/>
          </a:solidFill>
        </p:spPr>
        <p:txBody>
          <a:bodyPr vert="eaVert" wrap="square" rtlCol="0">
            <a:noAutofit/>
          </a:bodyPr>
          <a:p>
            <a:endParaRPr lang="en-US">
              <a:solidFill>
                <a:srgbClr val="E91C34"/>
              </a:solidFill>
              <a:highlight>
                <a:srgbClr val="FF0000"/>
              </a:highligh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244580" y="1325245"/>
            <a:ext cx="369570" cy="4963795"/>
          </a:xfrm>
          <a:prstGeom prst="rect">
            <a:avLst/>
          </a:prstGeom>
          <a:solidFill>
            <a:srgbClr val="E91C34"/>
          </a:solidFill>
        </p:spPr>
        <p:txBody>
          <a:bodyPr vert="eaVert" wrap="square" rtlCol="0">
            <a:noAutofit/>
          </a:bodyPr>
          <a:p>
            <a:endParaRPr lang="en-US">
              <a:solidFill>
                <a:srgbClr val="E91C34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E91C34"/>
                </a:solidFill>
              </a:rPr>
              <a:t>Relational Schema</a:t>
            </a:r>
            <a:endParaRPr lang="en-US">
              <a:solidFill>
                <a:srgbClr val="E91C34"/>
              </a:solidFill>
            </a:endParaRPr>
          </a:p>
        </p:txBody>
      </p:sp>
      <p:pic>
        <p:nvPicPr>
          <p:cNvPr id="7" name="Content Placeholder 6" descr="schema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3450" y="1546860"/>
            <a:ext cx="10115550" cy="50520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52425" y="1325245"/>
            <a:ext cx="370205" cy="4963795"/>
          </a:xfrm>
          <a:prstGeom prst="rect">
            <a:avLst/>
          </a:prstGeom>
          <a:solidFill>
            <a:srgbClr val="E91C34"/>
          </a:solidFill>
        </p:spPr>
        <p:txBody>
          <a:bodyPr vert="eaVert" wrap="square" rtlCol="0">
            <a:noAutofit/>
          </a:bodyPr>
          <a:p>
            <a:endParaRPr lang="en-US">
              <a:solidFill>
                <a:srgbClr val="E91C34"/>
              </a:solidFill>
              <a:highlight>
                <a:srgbClr val="FF0000"/>
              </a:highligh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244580" y="1325245"/>
            <a:ext cx="369570" cy="4963795"/>
          </a:xfrm>
          <a:prstGeom prst="rect">
            <a:avLst/>
          </a:prstGeom>
          <a:solidFill>
            <a:srgbClr val="E91C34"/>
          </a:solidFill>
        </p:spPr>
        <p:txBody>
          <a:bodyPr vert="eaVert" wrap="square" rtlCol="0">
            <a:noAutofit/>
          </a:bodyPr>
          <a:p>
            <a:endParaRPr lang="en-US">
              <a:solidFill>
                <a:srgbClr val="E91C34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E91C34"/>
                </a:solidFill>
              </a:rPr>
              <a:t>Tables</a:t>
            </a:r>
            <a:endParaRPr lang="en-US">
              <a:solidFill>
                <a:srgbClr val="E91C34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265430" y="1423035"/>
          <a:ext cx="11678285" cy="219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265"/>
                <a:gridCol w="1377950"/>
                <a:gridCol w="1049020"/>
                <a:gridCol w="1154430"/>
                <a:gridCol w="1070610"/>
                <a:gridCol w="1440815"/>
                <a:gridCol w="3275330"/>
                <a:gridCol w="1459865"/>
              </a:tblGrid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 P_ID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OFFICE_ID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NAME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AGE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SEX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CONTACT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 EMAIL       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ADDRESS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15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101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Ashik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Male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1851498242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islam1909015@stud.kuet.ac.bd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Dhaka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473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32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Nabil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Male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1898317404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nabil1909032@stud.kuet.ac.bd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Dhaka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12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103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Jahid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Male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1701309390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jahid1909012@stud.kuet.ac.bd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Madaripur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13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101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Alvi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Male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1558437420             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5245100" y="4171950"/>
          <a:ext cx="64693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90"/>
                <a:gridCol w="32346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AIRLINE_CODE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AIRLINE_NAME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BG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Biman Bangladesh Airline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BS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US Bangla Airline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VQ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Novoair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2A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Air Astra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/>
          <p:nvPr>
            <p:ph idx="1"/>
          </p:nvPr>
        </p:nvGraphicFramePr>
        <p:xfrm>
          <a:off x="462915" y="4171950"/>
          <a:ext cx="4394200" cy="159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/>
                <a:gridCol w="2197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OFFICE_NAME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 OFFICE_ID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GoZayaan 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101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Obokash</a:t>
                      </a:r>
                      <a:endParaRPr lang="en-US" sz="18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102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Flight Expert</a:t>
                      </a:r>
                      <a:endParaRPr lang="en-US" sz="18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103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370330" y="3803650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Booking office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28795" y="1088390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Passenger Table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637780" y="3803650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Airline Table</a:t>
            </a:r>
            <a:endParaRPr lang="en-US" b="1">
              <a:solidFill>
                <a:srgbClr val="E91C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426720" y="893445"/>
          <a:ext cx="11338560" cy="211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/>
                <a:gridCol w="1259840"/>
                <a:gridCol w="1259840"/>
                <a:gridCol w="1259840"/>
                <a:gridCol w="1259840"/>
                <a:gridCol w="1259840"/>
                <a:gridCol w="1259840"/>
                <a:gridCol w="1259840"/>
                <a:gridCol w="1259840"/>
              </a:tblGrid>
              <a:tr h="739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FLIGHT_NO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AIRLINE_CO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ROUTE_NO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FROM_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TO_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DEP_DATE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DEP_TIME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ARR_DATE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ARR_TIME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739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BG147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BG   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V1234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Dhaka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Chittagong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12 NOV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12:45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12 NOV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 1:25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QK420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QK   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V2568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Dhaka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Dubai     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14 NOV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22:40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15 NOV </a:t>
                      </a:r>
                      <a:endParaRPr lang="en-US" sz="1600">
                        <a:sym typeface="+mn-ea"/>
                      </a:endParaRPr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sym typeface="+mn-ea"/>
                        </a:rPr>
                        <a:t>8:20</a:t>
                      </a:r>
                      <a:endParaRPr lang="en-US" sz="1600"/>
                    </a:p>
                    <a:p>
                      <a:pPr algn="ctr">
                        <a:buNone/>
                      </a:pPr>
                      <a:endParaRPr lang="en-US" sz="1600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69595" y="3512185"/>
          <a:ext cx="5492115" cy="231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5"/>
                <a:gridCol w="2112010"/>
                <a:gridCol w="2039620"/>
              </a:tblGrid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ROUTE_NO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FARE_TYPE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ROUTE_DESC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V1234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Basic Economy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DAC to CGP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V4567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Premium Economy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DAC to DEL to DXB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V6789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Business Class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DAC to CXB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562725" y="3512185"/>
          <a:ext cx="4404360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/>
                <a:gridCol w="22021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OFFICE_ID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FLIGHT_NO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101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BG147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102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BS333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1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103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QK420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4411345" y="387985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Flight Table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330440" y="3089275"/>
            <a:ext cx="304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Booking Table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33600" y="3089275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RouteTable</a:t>
            </a:r>
            <a:endParaRPr lang="en-US" b="1">
              <a:solidFill>
                <a:srgbClr val="E91C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Content Placeholder 10"/>
          <p:cNvGraphicFramePr/>
          <p:nvPr>
            <p:ph idx="1"/>
          </p:nvPr>
        </p:nvGraphicFramePr>
        <p:xfrm>
          <a:off x="667385" y="791210"/>
          <a:ext cx="10824210" cy="223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35"/>
                <a:gridCol w="1804035"/>
                <a:gridCol w="1804035"/>
                <a:gridCol w="1804035"/>
                <a:gridCol w="1804035"/>
                <a:gridCol w="1804035"/>
              </a:tblGrid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FARE_TYPE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DESCRIPTION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FARE_RATE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SEAT_SELECTION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REFUND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BEGGAGE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Basic Economy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cheapest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2500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15kg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Economy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Standard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3000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NO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Limited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20kg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Business Class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Delux   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5000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YES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FULL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30kg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67385" y="3726815"/>
          <a:ext cx="6756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/>
                <a:gridCol w="1351280"/>
                <a:gridCol w="1351280"/>
                <a:gridCol w="1351280"/>
                <a:gridCol w="135128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AIRLINE_CO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AIRLINE_CODE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AIRPLANE_MODEL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TYPE         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SEATS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S2_ABCD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BG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Boeing-777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commercial airline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180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S2_BCDE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BS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Airbus-320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commercial airline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250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S2_EFCD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QK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Boeing-747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commercial airline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150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7523480" y="3726815"/>
          <a:ext cx="4404360" cy="221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/>
                <a:gridCol w="220218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CODE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REG_NO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DAC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S2_ABCD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CGP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S2_CDAD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ZYL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S2_EFCD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4411345" y="387985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Fare Table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54935" y="3358515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Airline  Table</a:t>
            </a:r>
            <a:endParaRPr lang="en-US" b="1">
              <a:solidFill>
                <a:srgbClr val="E91C34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100820" y="335851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Landson</a:t>
            </a:r>
            <a:endParaRPr lang="en-US" b="1">
              <a:solidFill>
                <a:srgbClr val="E91C3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ontent Placeholder 7"/>
          <p:cNvGraphicFramePr/>
          <p:nvPr>
            <p:ph sz="half" idx="1"/>
          </p:nvPr>
        </p:nvGraphicFramePr>
        <p:xfrm>
          <a:off x="838200" y="927735"/>
          <a:ext cx="10096500" cy="280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25"/>
                <a:gridCol w="2524125"/>
                <a:gridCol w="2524125"/>
                <a:gridCol w="2524125"/>
              </a:tblGrid>
              <a:tr h="633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CODE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AIRPORT_NAME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COUNTRY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CITY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33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DAC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Shahjalal airport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Bangladesh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Dhaka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ZYL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Dubai Int. Airport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UAE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Dubai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  <a:tr h="904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DEL       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Indira Gandhi Airport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</a:t>
                      </a:r>
                      <a:r>
                        <a:rPr lang="en-US" sz="1800">
                          <a:sym typeface="+mn-ea"/>
                        </a:rPr>
                        <a:t>India           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Delhi</a:t>
                      </a:r>
                      <a:endParaRPr lang="en-US"/>
                    </a:p>
                  </a:txBody>
                  <a:tcPr>
                    <a:solidFill>
                      <a:srgbClr val="E91C34"/>
                    </a:solidFill>
                  </a:tcPr>
                </a:tc>
              </a:tr>
            </a:tbl>
          </a:graphicData>
        </a:graphic>
      </p:graphicFrame>
      <p:pic>
        <p:nvPicPr>
          <p:cNvPr id="103" name="Picture 102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1"/>
          <a:srcRect b="12173"/>
          <a:stretch>
            <a:fillRect/>
          </a:stretch>
        </p:blipFill>
        <p:spPr>
          <a:xfrm>
            <a:off x="3928745" y="4615180"/>
            <a:ext cx="3528060" cy="1873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 Box 19"/>
          <p:cNvSpPr txBox="1"/>
          <p:nvPr/>
        </p:nvSpPr>
        <p:spPr>
          <a:xfrm>
            <a:off x="4411345" y="559435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E91C34"/>
                </a:solidFill>
              </a:rPr>
              <a:t>Airport Table</a:t>
            </a:r>
            <a:endParaRPr lang="en-US" b="1">
              <a:solidFill>
                <a:srgbClr val="E91C3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WPS Presentation</Application>
  <PresentationFormat>Widescreen</PresentationFormat>
  <Paragraphs>381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Online Flight Booking Management System.</vt:lpstr>
      <vt:lpstr>ER-DIAGRAM</vt:lpstr>
      <vt:lpstr>Relational Schema</vt:lpstr>
      <vt:lpstr>Tables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Flight Booking Management System.</dc:title>
  <dc:creator/>
  <cp:lastModifiedBy>Ashik</cp:lastModifiedBy>
  <cp:revision>4</cp:revision>
  <dcterms:created xsi:type="dcterms:W3CDTF">2023-11-11T17:31:00Z</dcterms:created>
  <dcterms:modified xsi:type="dcterms:W3CDTF">2023-11-12T01:49:34Z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CE33FB19B19C4BF4B1159EA41583924F_11</vt:lpwstr>
  </property>
  <property fmtid="{D5CDD505-2E9C-101B-9397-08002B2CF9AE}" pid="3" name="KSOProductBuildVer">
    <vt:lpwstr>1033-12.2.0.13266</vt:lpwstr>
  </property>
</Properties>
</file>