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d-azeem-a/Sem7-Capstone_Project-Driver-Alertness-Dete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90/app1203114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Cambria" panose="02040503050406030204" pitchFamily="18" charset="0"/>
                <a:ea typeface="Cambria" panose="02040503050406030204" pitchFamily="18" charset="0"/>
              </a:rPr>
              <a:t>DRIVER ALERTNESS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PSCS204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756172301"/>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smtClean="0"/>
                        <a:t>20211CSE0615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smtClean="0"/>
                        <a:t>Ashfaq</a:t>
                      </a:r>
                      <a:r>
                        <a:rPr lang="en-IN" sz="1800" u="none" strike="noStrike" cap="none" dirty="0" smtClean="0"/>
                        <a:t> Ur Rahman</a:t>
                      </a:r>
                      <a:r>
                        <a:rPr lang="en-IN" sz="1800" u="none" strike="noStrike" cap="none" baseline="0" dirty="0" smtClean="0"/>
                        <a:t> HN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smtClean="0"/>
                        <a:t>20211CSE0610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Mohammed Azeem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smtClean="0"/>
                        <a:t>20211CSE0619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smtClean="0"/>
                        <a:t>Sagar</a:t>
                      </a:r>
                      <a:r>
                        <a:rPr lang="en-IN" sz="1800" u="none" strike="noStrike" cap="none" dirty="0" smtClean="0"/>
                        <a:t> H</a:t>
                      </a:r>
                      <a:r>
                        <a:rPr lang="en-IN" sz="1800" u="none" strike="noStrike" cap="none" baseline="0" dirty="0" smtClean="0"/>
                        <a:t>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Mohammed </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Mujeer</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Ulla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Associate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0" y="1143001"/>
            <a:ext cx="12192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1500" dirty="0"/>
              <a:t>Organization: </a:t>
            </a:r>
            <a:r>
              <a:rPr lang="en-US" sz="1500" dirty="0" err="1"/>
              <a:t>MindTree</a:t>
            </a:r>
            <a:endParaRPr lang="en-US" sz="1500" dirty="0"/>
          </a:p>
          <a:p>
            <a:pPr marL="342900" lvl="0" indent="-190500" algn="just">
              <a:lnSpc>
                <a:spcPct val="200000"/>
              </a:lnSpc>
              <a:spcBef>
                <a:spcPts val="0"/>
              </a:spcBef>
              <a:buNone/>
            </a:pPr>
            <a:r>
              <a:rPr lang="en-US" sz="1500" dirty="0"/>
              <a:t>Category: Hardware + Software</a:t>
            </a:r>
          </a:p>
          <a:p>
            <a:pPr marL="342900" lvl="0" indent="-190500" algn="just">
              <a:lnSpc>
                <a:spcPct val="200000"/>
              </a:lnSpc>
              <a:spcBef>
                <a:spcPts val="0"/>
              </a:spcBef>
              <a:buNone/>
            </a:pPr>
            <a:r>
              <a:rPr lang="en-US" sz="1500" dirty="0"/>
              <a:t>Problem Description</a:t>
            </a:r>
            <a:r>
              <a:rPr lang="en-US" sz="1500" dirty="0" smtClean="0"/>
              <a:t>: Driver </a:t>
            </a:r>
            <a:r>
              <a:rPr lang="en-US" sz="1500" dirty="0"/>
              <a:t>alertness is a major problem facing the transportation sector today. Through our project, we aim to create a compact add-on system for cars and trucks manufacturers which uses image processing to detect whenever the driver dozes off and quickly alerts him by alarm and/or vibrating mechanism. The system involves a video camera fitted on the part of dashboard just in front of the driver. The camera output is processed either by an efficient on-board processor or using cloud computing services. Thus, using image processing we continuously locate the eyes of the driver. The system detects any delayed blinking pattern and sluggishness and activates the alarm to wake up the driver. If properly implemented in automobiles at manufacturing stage itself, like airbags, we believe this technology can save thousands of lives, not just in India, but across the globe</a:t>
            </a:r>
          </a:p>
          <a:p>
            <a:pPr marL="342900" lvl="0" indent="-190500" algn="just">
              <a:lnSpc>
                <a:spcPct val="200000"/>
              </a:lnSpc>
              <a:spcBef>
                <a:spcPts val="0"/>
              </a:spcBef>
              <a:buNone/>
            </a:pPr>
            <a:r>
              <a:rPr lang="en-US" sz="1500" dirty="0"/>
              <a:t>Difficulty Level: Simple</a:t>
            </a:r>
            <a:endParaRPr sz="1500" dirty="0"/>
          </a:p>
        </p:txBody>
      </p:sp>
    </p:spTree>
    <p:extLst>
      <p:ext uri="{BB962C8B-B14F-4D97-AF65-F5344CB8AC3E}">
        <p14:creationId xmlns:p14="http://schemas.microsoft.com/office/powerpoint/2010/main" val="214345183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a:t>
            </a:r>
            <a:r>
              <a:rPr lang="en-US" b="1" dirty="0" smtClean="0">
                <a:solidFill>
                  <a:schemeClr val="accent2">
                    <a:lumMod val="75000"/>
                  </a:schemeClr>
                </a:solidFill>
                <a:latin typeface="Cambria" panose="02040503050406030204" pitchFamily="18" charset="0"/>
                <a:ea typeface="Cambria" panose="02040503050406030204" pitchFamily="18" charset="0"/>
                <a:hlinkClick r:id="rId3"/>
              </a:rPr>
              <a:t>github.com/md-azeem-a/Sem7-Capstone_Project-Driver-Alertness-Detection</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495300" indent="-342900">
              <a:lnSpc>
                <a:spcPct val="150000"/>
              </a:lnSpc>
              <a:spcBef>
                <a:spcPts val="0"/>
              </a:spcBef>
              <a:buSzPct val="100000"/>
            </a:pPr>
            <a:r>
              <a:rPr lang="en-US" dirty="0">
                <a:latin typeface="Cambria" panose="02040503050406030204" pitchFamily="18" charset="0"/>
                <a:ea typeface="Cambria" panose="02040503050406030204" pitchFamily="18" charset="0"/>
              </a:rPr>
              <a:t>Computer Vision and Machine Learning</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OpenCV</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Tensorflow</a:t>
            </a:r>
            <a:r>
              <a:rPr lang="en-US" dirty="0" smtClean="0">
                <a:latin typeface="Cambria" panose="02040503050406030204" pitchFamily="18" charset="0"/>
                <a:ea typeface="Cambria" panose="02040503050406030204" pitchFamily="18" charset="0"/>
              </a:rPr>
              <a:t>, HAAR Cascade</a:t>
            </a:r>
          </a:p>
          <a:p>
            <a:pPr marL="495300" indent="-342900">
              <a:lnSpc>
                <a:spcPct val="150000"/>
              </a:lnSpc>
              <a:spcBef>
                <a:spcPts val="0"/>
              </a:spcBef>
              <a:buSzPct val="100000"/>
            </a:pPr>
            <a:r>
              <a:rPr lang="en-US" dirty="0" smtClean="0">
                <a:latin typeface="Cambria" panose="02040503050406030204" pitchFamily="18" charset="0"/>
                <a:ea typeface="Cambria" panose="02040503050406030204" pitchFamily="18" charset="0"/>
              </a:rPr>
              <a:t>Input Device: Webcam</a:t>
            </a:r>
          </a:p>
          <a:p>
            <a:pPr marL="495300" indent="-342900">
              <a:lnSpc>
                <a:spcPct val="150000"/>
              </a:lnSpc>
              <a:spcBef>
                <a:spcPts val="0"/>
              </a:spcBef>
              <a:buSzPct val="100000"/>
            </a:pPr>
            <a:r>
              <a:rPr lang="en-US" dirty="0" smtClean="0">
                <a:latin typeface="Cambria" panose="02040503050406030204" pitchFamily="18" charset="0"/>
                <a:ea typeface="Cambria" panose="02040503050406030204" pitchFamily="18" charset="0"/>
              </a:rPr>
              <a:t>Output Device: Piezoelectric Buzzer, Vibration motor.</a:t>
            </a:r>
          </a:p>
          <a:p>
            <a:pPr marL="495300" indent="-342900">
              <a:lnSpc>
                <a:spcPct val="150000"/>
              </a:lnSpc>
              <a:spcBef>
                <a:spcPts val="0"/>
              </a:spcBef>
              <a:buSzPct val="100000"/>
            </a:pPr>
            <a:r>
              <a:rPr lang="en-US" dirty="0" smtClean="0">
                <a:latin typeface="Cambria" panose="02040503050406030204" pitchFamily="18" charset="0"/>
                <a:ea typeface="Cambria" panose="02040503050406030204" pitchFamily="18" charset="0"/>
              </a:rPr>
              <a:t>Control and Processing Unit: Microprocessor  </a:t>
            </a:r>
            <a:r>
              <a:rPr lang="en-US" dirty="0" err="1" smtClean="0">
                <a:latin typeface="Cambria" panose="02040503050406030204" pitchFamily="18" charset="0"/>
                <a:ea typeface="Cambria" panose="02040503050406030204" pitchFamily="18" charset="0"/>
              </a:rPr>
              <a:t>eg</a:t>
            </a:r>
            <a:r>
              <a:rPr lang="en-US" dirty="0" smtClean="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Raspberry Pi / Arduino / Raspberry </a:t>
            </a:r>
            <a:r>
              <a:rPr lang="en-IN" dirty="0">
                <a:latin typeface="Cambria" panose="02040503050406030204" pitchFamily="18" charset="0"/>
                <a:ea typeface="Cambria" panose="02040503050406030204" pitchFamily="18" charset="0"/>
              </a:rPr>
              <a:t>Pi 4</a:t>
            </a:r>
            <a:r>
              <a:rPr lang="en-US" dirty="0" smtClean="0">
                <a:latin typeface="Cambria" panose="02040503050406030204" pitchFamily="18" charset="0"/>
                <a:ea typeface="Cambria" panose="02040503050406030204" pitchFamily="18" charset="0"/>
              </a:rPr>
              <a:t>)</a:t>
            </a:r>
          </a:p>
          <a:p>
            <a:pPr marL="495300" indent="-342900">
              <a:lnSpc>
                <a:spcPct val="150000"/>
              </a:lnSpc>
              <a:spcBef>
                <a:spcPts val="0"/>
              </a:spcBef>
              <a:buSzPct val="100000"/>
            </a:pPr>
            <a:r>
              <a:rPr lang="en-US" dirty="0" smtClean="0">
                <a:latin typeface="Cambria" panose="02040503050406030204" pitchFamily="18" charset="0"/>
                <a:ea typeface="Cambria" panose="02040503050406030204" pitchFamily="18" charset="0"/>
              </a:rPr>
              <a:t>Programming Language: Python</a:t>
            </a:r>
          </a:p>
          <a:p>
            <a:pPr marL="495300" indent="-342900">
              <a:lnSpc>
                <a:spcPct val="150000"/>
              </a:lnSpc>
              <a:spcBef>
                <a:spcPts val="0"/>
              </a:spcBef>
              <a:buSzPct val="100000"/>
            </a:pPr>
            <a:r>
              <a:rPr lang="en-US" dirty="0" smtClean="0">
                <a:latin typeface="Cambria" panose="02040503050406030204" pitchFamily="18" charset="0"/>
                <a:ea typeface="Cambria" panose="02040503050406030204" pitchFamily="18" charset="0"/>
              </a:rPr>
              <a:t>IDE: VS Code or </a:t>
            </a:r>
            <a:r>
              <a:rPr lang="en-US" dirty="0" err="1" smtClean="0">
                <a:latin typeface="Cambria" panose="02040503050406030204" pitchFamily="18" charset="0"/>
                <a:ea typeface="Cambria" panose="02040503050406030204" pitchFamily="18" charset="0"/>
              </a:rPr>
              <a:t>PyCharm</a:t>
            </a: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Software and Hardware Requirements: </a:t>
            </a:r>
          </a:p>
          <a:p>
            <a:pPr marL="609600" lvl="0" indent="-457200" algn="just" rtl="0">
              <a:lnSpc>
                <a:spcPct val="200000"/>
              </a:lnSpc>
              <a:spcBef>
                <a:spcPts val="0"/>
              </a:spcBef>
              <a:spcAft>
                <a:spcPts val="0"/>
              </a:spcAft>
              <a:buClr>
                <a:schemeClr val="dk1"/>
              </a:buClr>
              <a:buSzPct val="100000"/>
              <a:buFont typeface="+mj-lt"/>
              <a:buAutoNum type="arabicPeriod"/>
            </a:pPr>
            <a:r>
              <a:rPr lang="en-US" dirty="0" smtClean="0">
                <a:latin typeface="Cambria" panose="02040503050406030204" pitchFamily="18" charset="0"/>
                <a:ea typeface="Cambria" panose="02040503050406030204" pitchFamily="18" charset="0"/>
              </a:rPr>
              <a:t>So</a:t>
            </a:r>
            <a:r>
              <a:rPr lang="en-US" sz="2000" dirty="0" smtClean="0">
                <a:latin typeface="Cambria" panose="02040503050406030204" pitchFamily="18" charset="0"/>
                <a:ea typeface="Cambria" panose="02040503050406030204" pitchFamily="18" charset="0"/>
              </a:rPr>
              <a:t>ft</a:t>
            </a:r>
            <a:r>
              <a:rPr lang="en-US" dirty="0" smtClean="0">
                <a:latin typeface="Cambria" panose="02040503050406030204" pitchFamily="18" charset="0"/>
                <a:ea typeface="Cambria" panose="02040503050406030204" pitchFamily="18" charset="0"/>
              </a:rPr>
              <a:t>ware: </a:t>
            </a:r>
          </a:p>
          <a:p>
            <a:pPr marL="952500" lvl="1" indent="-342900" algn="just">
              <a:spcBef>
                <a:spcPts val="0"/>
              </a:spcBef>
              <a:buSzPct val="100000"/>
            </a:pPr>
            <a:r>
              <a:rPr lang="en-US" dirty="0" smtClean="0">
                <a:latin typeface="Cambria" panose="02040503050406030204" pitchFamily="18" charset="0"/>
                <a:ea typeface="Cambria" panose="02040503050406030204" pitchFamily="18" charset="0"/>
              </a:rPr>
              <a:t>Windows OS, IDE, </a:t>
            </a:r>
            <a:r>
              <a:rPr lang="en-US" dirty="0">
                <a:latin typeface="Cambria" panose="02040503050406030204" pitchFamily="18" charset="0"/>
                <a:ea typeface="Cambria" panose="02040503050406030204" pitchFamily="18" charset="0"/>
              </a:rPr>
              <a:t>Python, </a:t>
            </a:r>
            <a:r>
              <a:rPr lang="en-US" dirty="0" smtClean="0">
                <a:latin typeface="Cambria" panose="02040503050406030204" pitchFamily="18" charset="0"/>
                <a:ea typeface="Cambria" panose="02040503050406030204" pitchFamily="18" charset="0"/>
              </a:rPr>
              <a:t>Arduino IDE, </a:t>
            </a:r>
            <a:r>
              <a:rPr lang="en-US" dirty="0" err="1">
                <a:latin typeface="Cambria" panose="02040503050406030204" pitchFamily="18" charset="0"/>
                <a:ea typeface="Cambria" panose="02040503050406030204" pitchFamily="18" charset="0"/>
              </a:rPr>
              <a:t>Git</a:t>
            </a:r>
            <a:endParaRPr lang="en-US" dirty="0" smtClean="0">
              <a:latin typeface="Cambria" panose="02040503050406030204" pitchFamily="18" charset="0"/>
              <a:ea typeface="Cambria" panose="02040503050406030204" pitchFamily="18" charset="0"/>
            </a:endParaRPr>
          </a:p>
          <a:p>
            <a:pPr marL="952500" lvl="1" indent="-342900" algn="just">
              <a:spcBef>
                <a:spcPts val="0"/>
              </a:spcBef>
              <a:buSzPct val="100000"/>
            </a:pPr>
            <a:endParaRPr lang="en-US" dirty="0" smtClean="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IN" dirty="0">
                <a:latin typeface="Cambria" panose="02040503050406030204" pitchFamily="18" charset="0"/>
                <a:ea typeface="Cambria" panose="02040503050406030204" pitchFamily="18" charset="0"/>
              </a:rPr>
              <a:t>Hardware: </a:t>
            </a:r>
          </a:p>
          <a:p>
            <a:pPr marL="952500" lvl="1" indent="-342900" algn="just">
              <a:lnSpc>
                <a:spcPct val="200000"/>
              </a:lnSpc>
              <a:spcBef>
                <a:spcPts val="0"/>
              </a:spcBef>
              <a:buSzPct val="100000"/>
            </a:pPr>
            <a:r>
              <a:rPr lang="en-IN" dirty="0" smtClean="0">
                <a:latin typeface="Cambria" panose="02040503050406030204" pitchFamily="18" charset="0"/>
                <a:ea typeface="Cambria" panose="02040503050406030204" pitchFamily="18" charset="0"/>
              </a:rPr>
              <a:t>Arduino UNO</a:t>
            </a:r>
            <a:r>
              <a:rPr lang="en-IN" dirty="0" smtClean="0">
                <a:latin typeface="Cambria" panose="02040503050406030204" pitchFamily="18" charset="0"/>
                <a:ea typeface="Cambria" panose="02040503050406030204" pitchFamily="18" charset="0"/>
              </a:rPr>
              <a:t>, Piezoelectric Buzzer, LEDs, Accelerometer</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40" y="2464083"/>
            <a:ext cx="10355120" cy="2524477"/>
          </a:xfrm>
          <a:prstGeom prst="rect">
            <a:avLst/>
          </a:prstGeom>
        </p:spPr>
      </p:pic>
    </p:spTree>
    <p:extLst>
      <p:ext uri="{BB962C8B-B14F-4D97-AF65-F5344CB8AC3E}">
        <p14:creationId xmlns:p14="http://schemas.microsoft.com/office/powerpoint/2010/main" val="47989027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1176000" cy="4953000"/>
          </a:xfrm>
          <a:prstGeom prst="rect">
            <a:avLst/>
          </a:prstGeom>
          <a:noFill/>
          <a:ln>
            <a:noFill/>
          </a:ln>
        </p:spPr>
        <p:txBody>
          <a:bodyPr spcFirstLastPara="1" wrap="square" lIns="91425" tIns="45700" rIns="91425" bIns="45700" anchor="t" anchorCtr="0">
            <a:normAutofit fontScale="25000" lnSpcReduction="20000"/>
          </a:bodyPr>
          <a:lstStyle/>
          <a:p>
            <a:pPr marL="495300" indent="-342900">
              <a:lnSpc>
                <a:spcPct val="170000"/>
              </a:lnSpc>
              <a:spcBef>
                <a:spcPts val="0"/>
              </a:spcBef>
              <a:buSzPct val="100000"/>
            </a:pPr>
            <a:r>
              <a:rPr lang="en-IN" sz="7200" dirty="0" err="1">
                <a:latin typeface="Times New Roman" panose="02020603050405020304" pitchFamily="18" charset="0"/>
                <a:ea typeface="Cambria" panose="02040503050406030204" pitchFamily="18" charset="0"/>
                <a:cs typeface="Times New Roman" panose="02020603050405020304" pitchFamily="18" charset="0"/>
              </a:rPr>
              <a:t>Albadawi</a:t>
            </a:r>
            <a:r>
              <a:rPr lang="en-IN" sz="7200" dirty="0">
                <a:latin typeface="Times New Roman" panose="02020603050405020304" pitchFamily="18" charset="0"/>
                <a:ea typeface="Cambria" panose="02040503050406030204" pitchFamily="18" charset="0"/>
                <a:cs typeface="Times New Roman" panose="02020603050405020304" pitchFamily="18" charset="0"/>
              </a:rPr>
              <a:t> Y, </a:t>
            </a:r>
            <a:r>
              <a:rPr lang="en-IN" sz="7200" dirty="0" err="1">
                <a:latin typeface="Times New Roman" panose="02020603050405020304" pitchFamily="18" charset="0"/>
                <a:ea typeface="Cambria" panose="02040503050406030204" pitchFamily="18" charset="0"/>
                <a:cs typeface="Times New Roman" panose="02020603050405020304" pitchFamily="18" charset="0"/>
              </a:rPr>
              <a:t>Takruri</a:t>
            </a:r>
            <a:r>
              <a:rPr lang="en-IN" sz="7200" dirty="0">
                <a:latin typeface="Times New Roman" panose="02020603050405020304" pitchFamily="18" charset="0"/>
                <a:ea typeface="Cambria" panose="02040503050406030204" pitchFamily="18" charset="0"/>
                <a:cs typeface="Times New Roman" panose="02020603050405020304" pitchFamily="18" charset="0"/>
              </a:rPr>
              <a:t> M, </a:t>
            </a:r>
            <a:r>
              <a:rPr lang="en-IN" sz="7200" dirty="0" err="1">
                <a:latin typeface="Times New Roman" panose="02020603050405020304" pitchFamily="18" charset="0"/>
                <a:ea typeface="Cambria" panose="02040503050406030204" pitchFamily="18" charset="0"/>
                <a:cs typeface="Times New Roman" panose="02020603050405020304" pitchFamily="18" charset="0"/>
              </a:rPr>
              <a:t>Awad</a:t>
            </a:r>
            <a:r>
              <a:rPr lang="en-IN" sz="7200" dirty="0">
                <a:latin typeface="Times New Roman" panose="02020603050405020304" pitchFamily="18" charset="0"/>
                <a:ea typeface="Cambria" panose="02040503050406030204" pitchFamily="18" charset="0"/>
                <a:cs typeface="Times New Roman" panose="02020603050405020304" pitchFamily="18" charset="0"/>
              </a:rPr>
              <a:t> M. A Review of Recent Developments in Driver Drowsiness Detection Systems. Sensors (Basel). 2022 Mar 7;22(5):2069. </a:t>
            </a:r>
            <a:r>
              <a:rPr lang="en-IN" sz="7200" dirty="0" err="1">
                <a:latin typeface="Times New Roman" panose="02020603050405020304" pitchFamily="18" charset="0"/>
                <a:ea typeface="Cambria" panose="02040503050406030204" pitchFamily="18" charset="0"/>
                <a:cs typeface="Times New Roman" panose="02020603050405020304" pitchFamily="18" charset="0"/>
              </a:rPr>
              <a:t>doi</a:t>
            </a:r>
            <a:r>
              <a:rPr lang="en-IN" sz="7200" dirty="0">
                <a:latin typeface="Times New Roman" panose="02020603050405020304" pitchFamily="18" charset="0"/>
                <a:ea typeface="Cambria" panose="02040503050406030204" pitchFamily="18" charset="0"/>
                <a:cs typeface="Times New Roman" panose="02020603050405020304" pitchFamily="18" charset="0"/>
              </a:rPr>
              <a:t>: 10.3390/s22052069. PMID: 35271215; PMCID: PMC8914892.</a:t>
            </a:r>
          </a:p>
          <a:p>
            <a:pPr marL="495300" indent="-342900">
              <a:lnSpc>
                <a:spcPct val="170000"/>
              </a:lnSpc>
              <a:spcBef>
                <a:spcPts val="0"/>
              </a:spcBef>
              <a:buSzPct val="100000"/>
            </a:pPr>
            <a:endParaRPr lang="en-IN"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r>
              <a:rPr lang="en-US" sz="7200" dirty="0" err="1">
                <a:latin typeface="Times New Roman" panose="02020603050405020304" pitchFamily="18" charset="0"/>
                <a:ea typeface="Cambria" panose="02040503050406030204" pitchFamily="18" charset="0"/>
                <a:cs typeface="Times New Roman" panose="02020603050405020304" pitchFamily="18" charset="0"/>
              </a:rPr>
              <a:t>Magán</a:t>
            </a:r>
            <a:r>
              <a:rPr lang="en-US" sz="7200" dirty="0">
                <a:latin typeface="Times New Roman" panose="02020603050405020304" pitchFamily="18" charset="0"/>
                <a:ea typeface="Cambria" panose="02040503050406030204" pitchFamily="18" charset="0"/>
                <a:cs typeface="Times New Roman" panose="02020603050405020304" pitchFamily="18" charset="0"/>
              </a:rPr>
              <a:t> E,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Sesmero</a:t>
            </a:r>
            <a:r>
              <a:rPr lang="en-US" sz="7200" dirty="0">
                <a:latin typeface="Times New Roman" panose="02020603050405020304" pitchFamily="18" charset="0"/>
                <a:ea typeface="Cambria" panose="02040503050406030204" pitchFamily="18" charset="0"/>
                <a:cs typeface="Times New Roman" panose="02020603050405020304" pitchFamily="18" charset="0"/>
              </a:rPr>
              <a:t> MP, Alonso-Weber JM,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Sanchis</a:t>
            </a:r>
            <a:r>
              <a:rPr lang="en-US" sz="7200" dirty="0">
                <a:latin typeface="Times New Roman" panose="02020603050405020304" pitchFamily="18" charset="0"/>
                <a:ea typeface="Cambria" panose="02040503050406030204" pitchFamily="18" charset="0"/>
                <a:cs typeface="Times New Roman" panose="02020603050405020304" pitchFamily="18" charset="0"/>
              </a:rPr>
              <a:t> A. Driver Drowsiness Detection by Applying Deep Learning Techniques to Sequences of Images. Applied Sciences. 2022; 12(3):1145. </a:t>
            </a:r>
            <a:r>
              <a:rPr lang="en-US" sz="7200" dirty="0">
                <a:latin typeface="Times New Roman" panose="02020603050405020304" pitchFamily="18" charset="0"/>
                <a:ea typeface="Cambria" panose="02040503050406030204" pitchFamily="18" charset="0"/>
                <a:cs typeface="Times New Roman" panose="02020603050405020304" pitchFamily="18" charset="0"/>
                <a:hlinkClick r:id="rId3"/>
              </a:rPr>
              <a:t>https://doi.org/10.3390/app12031145</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nSpc>
                <a:spcPct val="170000"/>
              </a:lnSpc>
              <a:spcBef>
                <a:spcPts val="0"/>
              </a:spcBef>
              <a:buSzPct val="100000"/>
            </a:pPr>
            <a:r>
              <a:rPr lang="en-US" sz="7200" dirty="0">
                <a:latin typeface="Times New Roman" panose="02020603050405020304" pitchFamily="18" charset="0"/>
                <a:ea typeface="Cambria" panose="02040503050406030204" pitchFamily="18" charset="0"/>
                <a:cs typeface="Times New Roman" panose="02020603050405020304" pitchFamily="18" charset="0"/>
              </a:rPr>
              <a:t>W. Kulkarni, 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Ramtirth</a:t>
            </a:r>
            <a:r>
              <a:rPr lang="en-US" sz="7200" dirty="0">
                <a:latin typeface="Times New Roman" panose="02020603050405020304" pitchFamily="18" charset="0"/>
                <a:ea typeface="Cambria" panose="02040503050406030204" pitchFamily="18" charset="0"/>
                <a:cs typeface="Times New Roman" panose="02020603050405020304" pitchFamily="18" charset="0"/>
              </a:rPr>
              <a:t>, M. </a:t>
            </a:r>
            <a:r>
              <a:rPr lang="en-US" sz="7200" dirty="0" err="1">
                <a:latin typeface="Times New Roman" panose="02020603050405020304" pitchFamily="18" charset="0"/>
                <a:ea typeface="Cambria" panose="02040503050406030204" pitchFamily="18" charset="0"/>
                <a:cs typeface="Times New Roman" panose="02020603050405020304" pitchFamily="18" charset="0"/>
              </a:rPr>
              <a:t>Ambaskar</a:t>
            </a:r>
            <a:r>
              <a:rPr lang="en-US" sz="7200" dirty="0">
                <a:latin typeface="Times New Roman" panose="02020603050405020304" pitchFamily="18" charset="0"/>
                <a:ea typeface="Cambria" panose="02040503050406030204" pitchFamily="18" charset="0"/>
                <a:cs typeface="Times New Roman" panose="02020603050405020304" pitchFamily="18" charset="0"/>
              </a:rPr>
              <a:t>, 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Patki</a:t>
            </a:r>
            <a:r>
              <a:rPr lang="en-US" sz="7200" dirty="0">
                <a:latin typeface="Times New Roman" panose="02020603050405020304" pitchFamily="18" charset="0"/>
                <a:ea typeface="Cambria" panose="02040503050406030204" pitchFamily="18" charset="0"/>
                <a:cs typeface="Times New Roman" panose="02020603050405020304" pitchFamily="18" charset="0"/>
              </a:rPr>
              <a:t> and M. Kulkarni, "Driver Alertness Detection Algorithm," 2018 Fourth International Conference on Computing Communication Control and Automation (ICCUBEA), Pune, India, 2018, pp. 1-4, </a:t>
            </a:r>
            <a:r>
              <a:rPr lang="en-US" sz="7200" dirty="0" err="1">
                <a:latin typeface="Times New Roman" panose="02020603050405020304" pitchFamily="18" charset="0"/>
                <a:ea typeface="Cambria" panose="02040503050406030204" pitchFamily="18" charset="0"/>
                <a:cs typeface="Times New Roman" panose="02020603050405020304" pitchFamily="18" charset="0"/>
              </a:rPr>
              <a:t>doi</a:t>
            </a:r>
            <a:r>
              <a:rPr lang="en-US" sz="7200" dirty="0">
                <a:latin typeface="Times New Roman" panose="02020603050405020304" pitchFamily="18" charset="0"/>
                <a:ea typeface="Cambria" panose="02040503050406030204" pitchFamily="18" charset="0"/>
                <a:cs typeface="Times New Roman" panose="02020603050405020304" pitchFamily="18" charset="0"/>
              </a:rPr>
              <a:t>: 10.1109/ICCUBEA.2018.8697365. keywords: {</a:t>
            </a:r>
            <a:r>
              <a:rPr lang="en-US" sz="7200" dirty="0" err="1">
                <a:latin typeface="Times New Roman" panose="02020603050405020304" pitchFamily="18" charset="0"/>
                <a:ea typeface="Cambria" panose="02040503050406030204" pitchFamily="18" charset="0"/>
                <a:cs typeface="Times New Roman" panose="02020603050405020304" pitchFamily="18" charset="0"/>
              </a:rPr>
              <a:t>Eyelids;Vehicles;Real-time</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systems;Fourier</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transforms;Classification</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algorithms;Training;Cameras;Fourier</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sz="7200" dirty="0" err="1">
                <a:latin typeface="Times New Roman" panose="02020603050405020304" pitchFamily="18" charset="0"/>
                <a:ea typeface="Cambria" panose="02040503050406030204" pitchFamily="18" charset="0"/>
                <a:cs typeface="Times New Roman" panose="02020603050405020304" pitchFamily="18" charset="0"/>
              </a:rPr>
              <a:t>Transform;Eyelid</a:t>
            </a:r>
            <a:r>
              <a:rPr lang="en-US" sz="7200" dirty="0">
                <a:latin typeface="Times New Roman" panose="02020603050405020304" pitchFamily="18" charset="0"/>
                <a:ea typeface="Cambria" panose="02040503050406030204" pitchFamily="18" charset="0"/>
                <a:cs typeface="Times New Roman" panose="02020603050405020304" pitchFamily="18" charset="0"/>
              </a:rPr>
              <a:t> movement;Python2.7},</a:t>
            </a:r>
          </a:p>
          <a:p>
            <a:pPr marL="495300" indent="-342900">
              <a:spcBef>
                <a:spcPts val="0"/>
              </a:spcBef>
            </a:pPr>
            <a:endParaRPr lang="en-US" sz="2000" dirty="0"/>
          </a:p>
          <a:p>
            <a:pPr marL="495300" indent="-342900">
              <a:spcBef>
                <a:spcPts val="0"/>
              </a:spcBef>
            </a:pPr>
            <a:endParaRPr lang="en-US" sz="2000" dirty="0" smtClean="0"/>
          </a:p>
          <a:p>
            <a:pPr marL="495300" indent="-342900">
              <a:spcBef>
                <a:spcPts val="0"/>
              </a:spcBef>
            </a:pPr>
            <a:endParaRPr lang="en-US" dirty="0" smtClean="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smtClean="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559</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Cambria</vt:lpstr>
      <vt:lpstr>Times New Roman</vt:lpstr>
      <vt:lpstr>Verdana</vt:lpstr>
      <vt:lpstr>Wingdings</vt:lpstr>
      <vt:lpstr>Bioinformatics</vt:lpstr>
      <vt:lpstr>DRIVER ALERTNESS DETECTION</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AZEEM A</cp:lastModifiedBy>
  <cp:revision>53</cp:revision>
  <dcterms:modified xsi:type="dcterms:W3CDTF">2025-01-13T11:29:23Z</dcterms:modified>
</cp:coreProperties>
</file>