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79" r:id="rId2"/>
    <p:sldId id="257" r:id="rId3"/>
    <p:sldId id="258" r:id="rId4"/>
    <p:sldId id="276" r:id="rId5"/>
    <p:sldId id="259" r:id="rId6"/>
    <p:sldId id="260" r:id="rId7"/>
    <p:sldId id="261" r:id="rId8"/>
    <p:sldId id="275" r:id="rId9"/>
    <p:sldId id="277" r:id="rId10"/>
    <p:sldId id="278" r:id="rId11"/>
    <p:sldId id="263" r:id="rId12"/>
    <p:sldId id="264" r:id="rId13"/>
    <p:sldId id="280" r:id="rId14"/>
    <p:sldId id="281"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68" d="100"/>
          <a:sy n="68" d="100"/>
        </p:scale>
        <p:origin x="5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13-01-2025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6094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5796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7585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4857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13/01/2025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13/01/2025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13/01/2025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13/01/2025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13/01/2025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13/01/2025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13/01/2025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md-azeem-a/Sem7-Capstone_Project-Driver-Alertness-Detectio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3390/app12031145"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smtClean="0">
                <a:solidFill>
                  <a:schemeClr val="tx1"/>
                </a:solidFill>
                <a:latin typeface="Cambria" panose="02040503050406030204" pitchFamily="18" charset="0"/>
                <a:ea typeface="Cambria" panose="02040503050406030204" pitchFamily="18" charset="0"/>
              </a:rPr>
              <a:t>DRIVER ALERTNESS DETECTION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GB" dirty="0" smtClean="0">
                <a:latin typeface="Cambria" panose="02040503050406030204" pitchFamily="18" charset="0"/>
                <a:ea typeface="Cambria" panose="02040503050406030204" pitchFamily="18" charset="0"/>
              </a:rPr>
              <a:t>: PSCS204</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u="none" strike="noStrike" cap="none" dirty="0" smtClean="0"/>
                        <a:t>20211CSE0615</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err="1" smtClean="0"/>
                        <a:t>Ashfaq</a:t>
                      </a:r>
                      <a:r>
                        <a:rPr lang="en-IN" sz="1800" u="none" strike="noStrike" cap="none" dirty="0" smtClean="0"/>
                        <a:t> Ur Rahman</a:t>
                      </a:r>
                      <a:r>
                        <a:rPr lang="en-IN" sz="1800" u="none" strike="noStrike" cap="none" baseline="0" dirty="0" smtClean="0"/>
                        <a:t> HN</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IN" sz="1800" u="none" strike="noStrike" cap="none" dirty="0" smtClean="0"/>
                        <a:t>20211CSE0610</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smtClean="0"/>
                        <a:t>Mohammed Azeem 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IN" sz="1800" u="none" strike="noStrike" cap="none" dirty="0" smtClean="0"/>
                        <a:t>20211CSE0619</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err="1" smtClean="0"/>
                        <a:t>Sagar</a:t>
                      </a:r>
                      <a:r>
                        <a:rPr lang="en-IN" sz="1800" u="none" strike="noStrike" cap="none" dirty="0" smtClean="0"/>
                        <a:t> H</a:t>
                      </a:r>
                      <a:r>
                        <a:rPr lang="en-IN" sz="1800" u="none" strike="noStrike" cap="none" baseline="0" dirty="0" smtClean="0"/>
                        <a:t> N</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err="1" smtClean="0">
                <a:solidFill>
                  <a:srgbClr val="17365D"/>
                </a:solidFill>
                <a:latin typeface="Cambria" panose="02040503050406030204" pitchFamily="18" charset="0"/>
                <a:ea typeface="Cambria" panose="02040503050406030204" pitchFamily="18" charset="0"/>
                <a:cs typeface="Verdana"/>
                <a:sym typeface="Verdana"/>
              </a:rPr>
              <a:t>Dr.</a:t>
            </a:r>
            <a:r>
              <a:rPr lang="en-GB" sz="1700" b="1" dirty="0">
                <a:solidFill>
                  <a:srgbClr val="17365D"/>
                </a:solidFill>
                <a:latin typeface="Cambria" panose="02040503050406030204" pitchFamily="18" charset="0"/>
                <a:ea typeface="Cambria" panose="02040503050406030204" pitchFamily="18" charset="0"/>
                <a:cs typeface="Verdana"/>
                <a:sym typeface="Verdana"/>
              </a:rPr>
              <a:t> </a:t>
            </a:r>
            <a:r>
              <a:rPr lang="en-GB" sz="1700" b="1" dirty="0" smtClean="0">
                <a:solidFill>
                  <a:srgbClr val="17365D"/>
                </a:solidFill>
                <a:latin typeface="Cambria" panose="02040503050406030204" pitchFamily="18" charset="0"/>
                <a:ea typeface="Cambria" panose="02040503050406030204" pitchFamily="18" charset="0"/>
                <a:cs typeface="Verdana"/>
                <a:sym typeface="Verdana"/>
              </a:rPr>
              <a:t>Mohammed </a:t>
            </a:r>
            <a:r>
              <a:rPr lang="en-GB" sz="1700" b="1" dirty="0" err="1" smtClean="0">
                <a:solidFill>
                  <a:srgbClr val="17365D"/>
                </a:solidFill>
                <a:latin typeface="Cambria" panose="02040503050406030204" pitchFamily="18" charset="0"/>
                <a:ea typeface="Cambria" panose="02040503050406030204" pitchFamily="18" charset="0"/>
                <a:cs typeface="Verdana"/>
                <a:sym typeface="Verdana"/>
              </a:rPr>
              <a:t>Mujeer</a:t>
            </a:r>
            <a:r>
              <a:rPr lang="en-GB" sz="1700" b="1" dirty="0" smtClean="0">
                <a:solidFill>
                  <a:srgbClr val="17365D"/>
                </a:solidFill>
                <a:latin typeface="Cambria" panose="02040503050406030204" pitchFamily="18" charset="0"/>
                <a:ea typeface="Cambria" panose="02040503050406030204" pitchFamily="18" charset="0"/>
                <a:cs typeface="Verdana"/>
                <a:sym typeface="Verdana"/>
              </a:rPr>
              <a:t> Ulla                                       </a:t>
            </a: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Associate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t>
            </a: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and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smtClean="0">
                <a:solidFill>
                  <a:schemeClr val="tx1"/>
                </a:solidFill>
                <a:latin typeface="Cambria" panose="02040503050406030204" pitchFamily="18" charset="0"/>
                <a:ea typeface="Cambria" panose="02040503050406030204" pitchFamily="18" charset="0"/>
                <a:cs typeface="Verdana"/>
                <a:sym typeface="Verdana"/>
              </a:rPr>
              <a:t>Dr. Asif Mohammed H.B</a:t>
            </a:r>
          </a:p>
          <a:p>
            <a:pPr marL="0" marR="0" lvl="0" indent="0" rtl="0">
              <a:spcBef>
                <a:spcPts val="0"/>
              </a:spcBef>
              <a:spcAft>
                <a:spcPts val="0"/>
              </a:spcAft>
              <a:buClr>
                <a:srgbClr val="17365D"/>
              </a:buClr>
              <a:buSzPct val="100000"/>
              <a:buFont typeface="Arial"/>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Mr. </a:t>
            </a:r>
            <a:r>
              <a:rPr lang="en-US" sz="2000" b="1" i="0" u="none" strike="noStrike" cap="none" dirty="0" err="1" smtClean="0">
                <a:solidFill>
                  <a:schemeClr val="tx1"/>
                </a:solidFill>
                <a:latin typeface="Cambria" panose="02040503050406030204" pitchFamily="18" charset="0"/>
                <a:ea typeface="Cambria" panose="02040503050406030204" pitchFamily="18" charset="0"/>
                <a:cs typeface="Verdana"/>
                <a:sym typeface="Verdana"/>
              </a:rPr>
              <a:t>Amarnath</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 J.L &amp; Dr. </a:t>
            </a:r>
            <a:r>
              <a:rPr lang="en-US" sz="2000" b="1" i="0" u="none" strike="noStrike" cap="none" dirty="0" err="1" smtClean="0">
                <a:solidFill>
                  <a:schemeClr val="tx1"/>
                </a:solidFill>
                <a:latin typeface="Cambria" panose="02040503050406030204" pitchFamily="18" charset="0"/>
                <a:ea typeface="Cambria" panose="02040503050406030204" pitchFamily="18" charset="0"/>
                <a:cs typeface="Verdana"/>
                <a:sym typeface="Verdana"/>
              </a:rPr>
              <a:t>Jayanthi</a:t>
            </a:r>
            <a:r>
              <a:rPr lang="en-US" sz="2000" b="1" dirty="0" smtClean="0">
                <a:solidFill>
                  <a:schemeClr val="tx1"/>
                </a:solidFill>
                <a:latin typeface="Cambria" panose="02040503050406030204" pitchFamily="18" charset="0"/>
                <a:ea typeface="Cambria" panose="02040503050406030204" pitchFamily="18" charset="0"/>
                <a:cs typeface="Verdana"/>
                <a:sym typeface="Verdana"/>
              </a:rPr>
              <a:t>. K.</a:t>
            </a:r>
            <a:endPar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School </a:t>
            </a:r>
            <a:r>
              <a:rPr lang="en-US" sz="2000" b="1" dirty="0">
                <a:solidFill>
                  <a:schemeClr val="accent1"/>
                </a:solidFill>
                <a:latin typeface="Cambria" panose="02040503050406030204" pitchFamily="18" charset="0"/>
                <a:ea typeface="Cambria" panose="02040503050406030204" pitchFamily="18" charset="0"/>
                <a:cs typeface="Verdana"/>
                <a:sym typeface="Verdana"/>
              </a:rPr>
              <a:t>Project </a:t>
            </a: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Coordinators: </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extLst>
      <p:ext uri="{BB962C8B-B14F-4D97-AF65-F5344CB8AC3E}">
        <p14:creationId xmlns:p14="http://schemas.microsoft.com/office/powerpoint/2010/main" val="1924676510"/>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smtClean="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240" y="2464083"/>
            <a:ext cx="10355120" cy="2524477"/>
          </a:xfrm>
          <a:prstGeom prst="rect">
            <a:avLst/>
          </a:prstGeom>
        </p:spPr>
      </p:pic>
    </p:spTree>
    <p:extLst>
      <p:ext uri="{BB962C8B-B14F-4D97-AF65-F5344CB8AC3E}">
        <p14:creationId xmlns:p14="http://schemas.microsoft.com/office/powerpoint/2010/main" val="3500166224"/>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4" name="Rectangle 1"/>
          <p:cNvSpPr>
            <a:spLocks noGrp="1" noChangeArrowheads="1"/>
          </p:cNvSpPr>
          <p:nvPr>
            <p:ph idx="1"/>
          </p:nvPr>
        </p:nvSpPr>
        <p:spPr bwMode="auto">
          <a:xfrm>
            <a:off x="501716" y="1293041"/>
            <a:ext cx="11130961"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spcBef>
                <a:spcPct val="0"/>
              </a:spcBef>
              <a:spcAft>
                <a:spcPct val="0"/>
              </a:spcAft>
              <a:buNone/>
            </a:pPr>
            <a:r>
              <a:rPr kumimoji="0" lang="en-US" altLang="en-US" sz="2000" b="1" i="0" u="none" strike="noStrike" cap="none" normalizeH="0" baseline="0" dirty="0" smtClean="0">
                <a:ln>
                  <a:noFill/>
                </a:ln>
                <a:solidFill>
                  <a:schemeClr val="tx1"/>
                </a:solidFill>
                <a:effectLst/>
                <a:latin typeface="Arial" panose="020B0604020202020204" pitchFamily="34" charset="0"/>
              </a:rPr>
              <a:t>Accurate Detection of Driver Drowsiness</a:t>
            </a:r>
            <a:r>
              <a:rPr kumimoji="0" lang="en-US" altLang="en-US" sz="2000" b="0" i="0" u="none" strike="noStrike" cap="none" normalizeH="0" baseline="0" dirty="0" smtClean="0">
                <a:ln>
                  <a:noFill/>
                </a:ln>
                <a:solidFill>
                  <a:schemeClr val="tx1"/>
                </a:solidFill>
                <a:effectLst/>
                <a:latin typeface="Arial" panose="020B0604020202020204" pitchFamily="34" charset="0"/>
              </a:rPr>
              <a:t>:</a:t>
            </a:r>
            <a:br>
              <a:rPr kumimoji="0" lang="en-US" altLang="en-US" sz="2000" b="0" i="0" u="none" strike="noStrike" cap="none" normalizeH="0" baseline="0" dirty="0" smtClean="0">
                <a:ln>
                  <a:noFill/>
                </a:ln>
                <a:solidFill>
                  <a:schemeClr val="tx1"/>
                </a:solidFill>
                <a:effectLst/>
                <a:latin typeface="Arial" panose="020B0604020202020204" pitchFamily="34" charset="0"/>
              </a:rPr>
            </a:br>
            <a:r>
              <a:rPr kumimoji="0" lang="en-US" altLang="en-US" sz="2000" b="0" i="0" u="none" strike="noStrike" cap="none" normalizeH="0" baseline="0" dirty="0" smtClean="0">
                <a:ln>
                  <a:noFill/>
                </a:ln>
                <a:solidFill>
                  <a:schemeClr val="tx1"/>
                </a:solidFill>
                <a:effectLst/>
                <a:latin typeface="Arial" panose="020B0604020202020204" pitchFamily="34" charset="0"/>
              </a:rPr>
              <a:t>      The system will monitor eye blinks and head movements in real-time to detect signs of fatigue and inattention.</a:t>
            </a:r>
          </a:p>
          <a:p>
            <a:pPr marL="0" marR="0" lvl="0" indent="0" algn="l" defTabSz="914400" rtl="0" eaLnBrk="0" fontAlgn="base" latinLnBrk="0" hangingPunct="0">
              <a:spcBef>
                <a:spcPct val="0"/>
              </a:spcBef>
              <a:spcAft>
                <a:spcPct val="0"/>
              </a:spcAft>
              <a:buClrTx/>
              <a:buSz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Low-Light Functionality</a:t>
            </a:r>
            <a:r>
              <a:rPr kumimoji="0" lang="en-US" altLang="en-US" sz="2000" b="0" i="0" u="none" strike="noStrike" cap="none" normalizeH="0" baseline="0" dirty="0" smtClean="0">
                <a:ln>
                  <a:noFill/>
                </a:ln>
                <a:solidFill>
                  <a:schemeClr val="tx1"/>
                </a:solidFill>
                <a:effectLst/>
                <a:latin typeface="Arial" panose="020B0604020202020204" pitchFamily="34" charset="0"/>
              </a:rPr>
              <a:t>:</a:t>
            </a:r>
            <a:br>
              <a:rPr kumimoji="0" lang="en-US" altLang="en-US" sz="2000" b="0" i="0" u="none" strike="noStrike" cap="none" normalizeH="0" baseline="0" dirty="0" smtClean="0">
                <a:ln>
                  <a:noFill/>
                </a:ln>
                <a:solidFill>
                  <a:schemeClr val="tx1"/>
                </a:solidFill>
                <a:effectLst/>
                <a:latin typeface="Arial" panose="020B0604020202020204" pitchFamily="34" charset="0"/>
              </a:rPr>
            </a:br>
            <a:r>
              <a:rPr kumimoji="0" lang="en-US" altLang="en-US" sz="2000" b="0" i="0" u="none" strike="noStrike" cap="none" normalizeH="0" baseline="0" dirty="0" smtClean="0">
                <a:ln>
                  <a:noFill/>
                </a:ln>
                <a:solidFill>
                  <a:schemeClr val="tx1"/>
                </a:solidFill>
                <a:effectLst/>
                <a:latin typeface="Arial" panose="020B0604020202020204" pitchFamily="34" charset="0"/>
              </a:rPr>
              <a:t>      The IR sensor will ensure that the system works effectively even in low-light or nighttime conditions.</a:t>
            </a:r>
          </a:p>
          <a:p>
            <a:pPr marL="0" marR="0" lvl="0" indent="0" algn="l" defTabSz="914400" rtl="0" eaLnBrk="0" fontAlgn="base" latinLnBrk="0" hangingPunct="0">
              <a:spcBef>
                <a:spcPct val="0"/>
              </a:spcBef>
              <a:spcAft>
                <a:spcPct val="0"/>
              </a:spcAft>
              <a:buClrTx/>
              <a:buSz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Real-Time Alerts</a:t>
            </a:r>
            <a:r>
              <a:rPr kumimoji="0" lang="en-US" altLang="en-US" sz="2000" b="0" i="0" u="none" strike="noStrike" cap="none" normalizeH="0" baseline="0" dirty="0" smtClean="0">
                <a:ln>
                  <a:noFill/>
                </a:ln>
                <a:solidFill>
                  <a:schemeClr val="tx1"/>
                </a:solidFill>
                <a:effectLst/>
                <a:latin typeface="Arial" panose="020B0604020202020204" pitchFamily="34" charset="0"/>
              </a:rPr>
              <a:t>:</a:t>
            </a:r>
            <a:br>
              <a:rPr kumimoji="0" lang="en-US" altLang="en-US" sz="2000" b="0" i="0" u="none" strike="noStrike" cap="none" normalizeH="0" baseline="0" dirty="0" smtClean="0">
                <a:ln>
                  <a:noFill/>
                </a:ln>
                <a:solidFill>
                  <a:schemeClr val="tx1"/>
                </a:solidFill>
                <a:effectLst/>
                <a:latin typeface="Arial" panose="020B0604020202020204" pitchFamily="34" charset="0"/>
              </a:rPr>
            </a:br>
            <a:r>
              <a:rPr kumimoji="0" lang="en-US" altLang="en-US" sz="2000" b="0" i="0" u="none" strike="noStrike" cap="none" normalizeH="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panose="020B0604020202020204" pitchFamily="34" charset="0"/>
              </a:rPr>
              <a:t>The system will provide immediate alerts via a buzzer or vibration motor to wake the driver if                 drowsiness is detected.</a:t>
            </a:r>
          </a:p>
          <a:p>
            <a:pPr marL="0" marR="0" lvl="0" indent="0" algn="l" defTabSz="914400" rtl="0" eaLnBrk="0" fontAlgn="base" latinLnBrk="0" hangingPunct="0">
              <a:spcBef>
                <a:spcPct val="0"/>
              </a:spcBef>
              <a:spcAft>
                <a:spcPct val="0"/>
              </a:spcAft>
              <a:buClrTx/>
              <a:buSz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Cost-Effective and Simple Solution</a:t>
            </a:r>
            <a:r>
              <a:rPr kumimoji="0" lang="en-US" altLang="en-US" sz="2000" b="0" i="0" u="none" strike="noStrike" cap="none" normalizeH="0" baseline="0" dirty="0" smtClean="0">
                <a:ln>
                  <a:noFill/>
                </a:ln>
                <a:solidFill>
                  <a:schemeClr val="tx1"/>
                </a:solidFill>
                <a:effectLst/>
                <a:latin typeface="Arial" panose="020B0604020202020204" pitchFamily="34" charset="0"/>
              </a:rPr>
              <a:t>:</a:t>
            </a:r>
            <a:br>
              <a:rPr kumimoji="0" lang="en-US" altLang="en-US" sz="2000" b="0" i="0" u="none" strike="noStrike" cap="none" normalizeH="0" baseline="0" dirty="0" smtClean="0">
                <a:ln>
                  <a:noFill/>
                </a:ln>
                <a:solidFill>
                  <a:schemeClr val="tx1"/>
                </a:solidFill>
                <a:effectLst/>
                <a:latin typeface="Arial" panose="020B0604020202020204" pitchFamily="34" charset="0"/>
              </a:rPr>
            </a:br>
            <a:r>
              <a:rPr kumimoji="0" lang="en-US" altLang="en-US" sz="2000" b="0" i="0" u="none" strike="noStrike" cap="none" normalizeH="0" baseline="0" dirty="0" smtClean="0">
                <a:ln>
                  <a:noFill/>
                </a:ln>
                <a:solidFill>
                  <a:schemeClr val="tx1"/>
                </a:solidFill>
                <a:effectLst/>
                <a:latin typeface="Arial" panose="020B0604020202020204" pitchFamily="34" charset="0"/>
              </a:rPr>
              <a:t>       The system will be lightweight, affordable, and easy to implement using Arduino and basic components.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Autofit/>
          </a:bodyPr>
          <a:lstStyle/>
          <a:p>
            <a:r>
              <a:rPr lang="en-US" sz="2000" dirty="0"/>
              <a:t>The </a:t>
            </a:r>
            <a:r>
              <a:rPr lang="en-US" sz="2000" b="1" dirty="0"/>
              <a:t>Driver Alertness Detection System</a:t>
            </a:r>
            <a:r>
              <a:rPr lang="en-US" sz="2000" dirty="0"/>
              <a:t> using Arduino offers an affordable and effective solution to a critical road safety issue—driver fatigue. By utilizing inexpensive and readily available components such as the Arduino board, camera modules, infrared sensors, and accelerometers, this system can be easily implemented by individuals and organizations alike. The low cost and simplicity of the setup make it accessible for personal users, fleet operators, and small transport companies, allowing them to proactively monitor driver alertness without the need for expensive commercial systems.</a:t>
            </a:r>
          </a:p>
          <a:p>
            <a:r>
              <a:rPr lang="en-US" sz="2000" dirty="0"/>
              <a:t>Implementing this system can significantly enhance road safety by providing real-time alerts when signs of drowsiness are detected, such as prolonged eye closure or excessive head nodding. By reducing the incidence of fatigue-related accidents, the system contributes to safer driving conditions for all road users. As awareness of driver safety continues to grow, technologies like this will play a crucial role in fostering a culture of safety in transportation, ultimately saving lives and reducing the societal costs associated with traffic accidents.</a:t>
            </a:r>
          </a:p>
          <a:p>
            <a:pPr marL="0" indent="0">
              <a:buNone/>
            </a:pPr>
            <a:endParaRPr lang="en-GB" sz="2000" dirty="0"/>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smtClean="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smtClean="0">
                <a:solidFill>
                  <a:schemeClr val="accent2">
                    <a:lumMod val="75000"/>
                  </a:schemeClr>
                </a:solidFill>
                <a:latin typeface="Cambria" panose="02040503050406030204" pitchFamily="18" charset="0"/>
                <a:ea typeface="Cambria" panose="02040503050406030204" pitchFamily="18" charset="0"/>
              </a:rPr>
              <a:t>Github</a:t>
            </a:r>
            <a:r>
              <a:rPr lang="en-US" b="1" dirty="0" smtClean="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None/>
            </a:pPr>
            <a:r>
              <a:rPr lang="en-US" b="1" dirty="0">
                <a:solidFill>
                  <a:schemeClr val="accent2">
                    <a:lumMod val="75000"/>
                  </a:schemeClr>
                </a:solidFill>
                <a:latin typeface="Cambria" panose="02040503050406030204" pitchFamily="18" charset="0"/>
                <a:ea typeface="Cambria" panose="02040503050406030204" pitchFamily="18" charset="0"/>
                <a:hlinkClick r:id="rId3"/>
              </a:rPr>
              <a:t>https://</a:t>
            </a:r>
            <a:r>
              <a:rPr lang="en-US" b="1" dirty="0" smtClean="0">
                <a:solidFill>
                  <a:schemeClr val="accent2">
                    <a:lumMod val="75000"/>
                  </a:schemeClr>
                </a:solidFill>
                <a:latin typeface="Cambria" panose="02040503050406030204" pitchFamily="18" charset="0"/>
                <a:ea typeface="Cambria" panose="02040503050406030204" pitchFamily="18" charset="0"/>
                <a:hlinkClick r:id="rId3"/>
              </a:rPr>
              <a:t>github.com/md-azeem-a/Sem7-Capstone_Project-Driver-Alertness-Detection</a:t>
            </a:r>
            <a:endParaRPr lang="en-US" b="1" dirty="0" smtClean="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None/>
            </a:pPr>
            <a:endParaRPr lang="en-US" b="1" dirty="0" smtClean="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65309181"/>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a:t>
            </a:r>
            <a:r>
              <a:rPr lang="en-GB" dirty="0" smtClean="0">
                <a:latin typeface="Cambria" panose="02040503050406030204" pitchFamily="18" charset="0"/>
                <a:ea typeface="Cambria" panose="02040503050406030204" pitchFamily="18" charset="0"/>
              </a:rPr>
              <a:t>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1176000" cy="4953000"/>
          </a:xfrm>
          <a:prstGeom prst="rect">
            <a:avLst/>
          </a:prstGeom>
          <a:noFill/>
          <a:ln>
            <a:noFill/>
          </a:ln>
        </p:spPr>
        <p:txBody>
          <a:bodyPr spcFirstLastPara="1" wrap="square" lIns="91425" tIns="45700" rIns="91425" bIns="45700" anchor="t" anchorCtr="0">
            <a:normAutofit fontScale="25000" lnSpcReduction="20000"/>
          </a:bodyPr>
          <a:lstStyle/>
          <a:p>
            <a:pPr marL="495300" indent="-342900">
              <a:lnSpc>
                <a:spcPct val="170000"/>
              </a:lnSpc>
              <a:spcBef>
                <a:spcPts val="0"/>
              </a:spcBef>
              <a:buSzPct val="100000"/>
            </a:pPr>
            <a:r>
              <a:rPr lang="en-IN" sz="7200" dirty="0" err="1">
                <a:latin typeface="Times New Roman" panose="02020603050405020304" pitchFamily="18" charset="0"/>
                <a:ea typeface="Cambria" panose="02040503050406030204" pitchFamily="18" charset="0"/>
                <a:cs typeface="Times New Roman" panose="02020603050405020304" pitchFamily="18" charset="0"/>
              </a:rPr>
              <a:t>Albadawi</a:t>
            </a:r>
            <a:r>
              <a:rPr lang="en-IN" sz="7200" dirty="0">
                <a:latin typeface="Times New Roman" panose="02020603050405020304" pitchFamily="18" charset="0"/>
                <a:ea typeface="Cambria" panose="02040503050406030204" pitchFamily="18" charset="0"/>
                <a:cs typeface="Times New Roman" panose="02020603050405020304" pitchFamily="18" charset="0"/>
              </a:rPr>
              <a:t> Y, </a:t>
            </a:r>
            <a:r>
              <a:rPr lang="en-IN" sz="7200" dirty="0" err="1">
                <a:latin typeface="Times New Roman" panose="02020603050405020304" pitchFamily="18" charset="0"/>
                <a:ea typeface="Cambria" panose="02040503050406030204" pitchFamily="18" charset="0"/>
                <a:cs typeface="Times New Roman" panose="02020603050405020304" pitchFamily="18" charset="0"/>
              </a:rPr>
              <a:t>Takruri</a:t>
            </a:r>
            <a:r>
              <a:rPr lang="en-IN" sz="7200" dirty="0">
                <a:latin typeface="Times New Roman" panose="02020603050405020304" pitchFamily="18" charset="0"/>
                <a:ea typeface="Cambria" panose="02040503050406030204" pitchFamily="18" charset="0"/>
                <a:cs typeface="Times New Roman" panose="02020603050405020304" pitchFamily="18" charset="0"/>
              </a:rPr>
              <a:t> M, </a:t>
            </a:r>
            <a:r>
              <a:rPr lang="en-IN" sz="7200" dirty="0" err="1">
                <a:latin typeface="Times New Roman" panose="02020603050405020304" pitchFamily="18" charset="0"/>
                <a:ea typeface="Cambria" panose="02040503050406030204" pitchFamily="18" charset="0"/>
                <a:cs typeface="Times New Roman" panose="02020603050405020304" pitchFamily="18" charset="0"/>
              </a:rPr>
              <a:t>Awad</a:t>
            </a:r>
            <a:r>
              <a:rPr lang="en-IN" sz="7200" dirty="0">
                <a:latin typeface="Times New Roman" panose="02020603050405020304" pitchFamily="18" charset="0"/>
                <a:ea typeface="Cambria" panose="02040503050406030204" pitchFamily="18" charset="0"/>
                <a:cs typeface="Times New Roman" panose="02020603050405020304" pitchFamily="18" charset="0"/>
              </a:rPr>
              <a:t> M. A Review of Recent Developments in Driver Drowsiness Detection Systems. Sensors (Basel). 2022 Mar 7;22(5):2069. </a:t>
            </a:r>
            <a:r>
              <a:rPr lang="en-IN" sz="7200" dirty="0" err="1">
                <a:latin typeface="Times New Roman" panose="02020603050405020304" pitchFamily="18" charset="0"/>
                <a:ea typeface="Cambria" panose="02040503050406030204" pitchFamily="18" charset="0"/>
                <a:cs typeface="Times New Roman" panose="02020603050405020304" pitchFamily="18" charset="0"/>
              </a:rPr>
              <a:t>doi</a:t>
            </a:r>
            <a:r>
              <a:rPr lang="en-IN" sz="7200" dirty="0">
                <a:latin typeface="Times New Roman" panose="02020603050405020304" pitchFamily="18" charset="0"/>
                <a:ea typeface="Cambria" panose="02040503050406030204" pitchFamily="18" charset="0"/>
                <a:cs typeface="Times New Roman" panose="02020603050405020304" pitchFamily="18" charset="0"/>
              </a:rPr>
              <a:t>: 10.3390/s22052069. PMID: 35271215; PMCID: PMC8914892.</a:t>
            </a:r>
          </a:p>
          <a:p>
            <a:pPr marL="495300" indent="-342900">
              <a:lnSpc>
                <a:spcPct val="170000"/>
              </a:lnSpc>
              <a:spcBef>
                <a:spcPts val="0"/>
              </a:spcBef>
              <a:buSzPct val="100000"/>
            </a:pPr>
            <a:endParaRPr lang="en-IN" sz="7200"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lnSpc>
                <a:spcPct val="170000"/>
              </a:lnSpc>
              <a:spcBef>
                <a:spcPts val="0"/>
              </a:spcBef>
              <a:buSzPct val="100000"/>
            </a:pPr>
            <a:r>
              <a:rPr lang="en-US" sz="7200" dirty="0" err="1">
                <a:latin typeface="Times New Roman" panose="02020603050405020304" pitchFamily="18" charset="0"/>
                <a:ea typeface="Cambria" panose="02040503050406030204" pitchFamily="18" charset="0"/>
                <a:cs typeface="Times New Roman" panose="02020603050405020304" pitchFamily="18" charset="0"/>
              </a:rPr>
              <a:t>Magán</a:t>
            </a:r>
            <a:r>
              <a:rPr lang="en-US" sz="7200" dirty="0">
                <a:latin typeface="Times New Roman" panose="02020603050405020304" pitchFamily="18" charset="0"/>
                <a:ea typeface="Cambria" panose="02040503050406030204" pitchFamily="18" charset="0"/>
                <a:cs typeface="Times New Roman" panose="02020603050405020304" pitchFamily="18" charset="0"/>
              </a:rPr>
              <a:t> E, </a:t>
            </a:r>
            <a:r>
              <a:rPr lang="en-US" sz="7200" dirty="0" err="1">
                <a:latin typeface="Times New Roman" panose="02020603050405020304" pitchFamily="18" charset="0"/>
                <a:ea typeface="Cambria" panose="02040503050406030204" pitchFamily="18" charset="0"/>
                <a:cs typeface="Times New Roman" panose="02020603050405020304" pitchFamily="18" charset="0"/>
              </a:rPr>
              <a:t>Sesmero</a:t>
            </a:r>
            <a:r>
              <a:rPr lang="en-US" sz="7200" dirty="0">
                <a:latin typeface="Times New Roman" panose="02020603050405020304" pitchFamily="18" charset="0"/>
                <a:ea typeface="Cambria" panose="02040503050406030204" pitchFamily="18" charset="0"/>
                <a:cs typeface="Times New Roman" panose="02020603050405020304" pitchFamily="18" charset="0"/>
              </a:rPr>
              <a:t> MP, Alonso-Weber JM, </a:t>
            </a:r>
            <a:r>
              <a:rPr lang="en-US" sz="7200" dirty="0" err="1">
                <a:latin typeface="Times New Roman" panose="02020603050405020304" pitchFamily="18" charset="0"/>
                <a:ea typeface="Cambria" panose="02040503050406030204" pitchFamily="18" charset="0"/>
                <a:cs typeface="Times New Roman" panose="02020603050405020304" pitchFamily="18" charset="0"/>
              </a:rPr>
              <a:t>Sanchis</a:t>
            </a:r>
            <a:r>
              <a:rPr lang="en-US" sz="7200" dirty="0">
                <a:latin typeface="Times New Roman" panose="02020603050405020304" pitchFamily="18" charset="0"/>
                <a:ea typeface="Cambria" panose="02040503050406030204" pitchFamily="18" charset="0"/>
                <a:cs typeface="Times New Roman" panose="02020603050405020304" pitchFamily="18" charset="0"/>
              </a:rPr>
              <a:t> A. Driver Drowsiness Detection by Applying Deep Learning Techniques to Sequences of Images. Applied Sciences. 2022; 12(3):1145. </a:t>
            </a:r>
            <a:r>
              <a:rPr lang="en-US" sz="7200" dirty="0">
                <a:latin typeface="Times New Roman" panose="02020603050405020304" pitchFamily="18" charset="0"/>
                <a:ea typeface="Cambria" panose="02040503050406030204" pitchFamily="18" charset="0"/>
                <a:cs typeface="Times New Roman" panose="02020603050405020304" pitchFamily="18" charset="0"/>
                <a:hlinkClick r:id="rId3"/>
              </a:rPr>
              <a:t>https://doi.org/10.3390/app12031145</a:t>
            </a:r>
            <a:endParaRPr lang="en-US" sz="7200"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lnSpc>
                <a:spcPct val="170000"/>
              </a:lnSpc>
              <a:spcBef>
                <a:spcPts val="0"/>
              </a:spcBef>
              <a:buSzPct val="100000"/>
            </a:pPr>
            <a:endParaRPr lang="en-US" sz="7200"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lnSpc>
                <a:spcPct val="170000"/>
              </a:lnSpc>
              <a:spcBef>
                <a:spcPts val="0"/>
              </a:spcBef>
              <a:buSzPct val="100000"/>
            </a:pPr>
            <a:r>
              <a:rPr lang="en-US" sz="7200" dirty="0">
                <a:latin typeface="Times New Roman" panose="02020603050405020304" pitchFamily="18" charset="0"/>
                <a:ea typeface="Cambria" panose="02040503050406030204" pitchFamily="18" charset="0"/>
                <a:cs typeface="Times New Roman" panose="02020603050405020304" pitchFamily="18" charset="0"/>
              </a:rPr>
              <a:t>W. Kulkarni, S. </a:t>
            </a:r>
            <a:r>
              <a:rPr lang="en-US" sz="7200" dirty="0" err="1">
                <a:latin typeface="Times New Roman" panose="02020603050405020304" pitchFamily="18" charset="0"/>
                <a:ea typeface="Cambria" panose="02040503050406030204" pitchFamily="18" charset="0"/>
                <a:cs typeface="Times New Roman" panose="02020603050405020304" pitchFamily="18" charset="0"/>
              </a:rPr>
              <a:t>Ramtirth</a:t>
            </a:r>
            <a:r>
              <a:rPr lang="en-US" sz="7200" dirty="0">
                <a:latin typeface="Times New Roman" panose="02020603050405020304" pitchFamily="18" charset="0"/>
                <a:ea typeface="Cambria" panose="02040503050406030204" pitchFamily="18" charset="0"/>
                <a:cs typeface="Times New Roman" panose="02020603050405020304" pitchFamily="18" charset="0"/>
              </a:rPr>
              <a:t>, M. </a:t>
            </a:r>
            <a:r>
              <a:rPr lang="en-US" sz="7200" dirty="0" err="1">
                <a:latin typeface="Times New Roman" panose="02020603050405020304" pitchFamily="18" charset="0"/>
                <a:ea typeface="Cambria" panose="02040503050406030204" pitchFamily="18" charset="0"/>
                <a:cs typeface="Times New Roman" panose="02020603050405020304" pitchFamily="18" charset="0"/>
              </a:rPr>
              <a:t>Ambaskar</a:t>
            </a:r>
            <a:r>
              <a:rPr lang="en-US" sz="7200" dirty="0">
                <a:latin typeface="Times New Roman" panose="02020603050405020304" pitchFamily="18" charset="0"/>
                <a:ea typeface="Cambria" panose="02040503050406030204" pitchFamily="18" charset="0"/>
                <a:cs typeface="Times New Roman" panose="02020603050405020304" pitchFamily="18" charset="0"/>
              </a:rPr>
              <a:t>, S. </a:t>
            </a:r>
            <a:r>
              <a:rPr lang="en-US" sz="7200" dirty="0" err="1">
                <a:latin typeface="Times New Roman" panose="02020603050405020304" pitchFamily="18" charset="0"/>
                <a:ea typeface="Cambria" panose="02040503050406030204" pitchFamily="18" charset="0"/>
                <a:cs typeface="Times New Roman" panose="02020603050405020304" pitchFamily="18" charset="0"/>
              </a:rPr>
              <a:t>Patki</a:t>
            </a:r>
            <a:r>
              <a:rPr lang="en-US" sz="7200" dirty="0">
                <a:latin typeface="Times New Roman" panose="02020603050405020304" pitchFamily="18" charset="0"/>
                <a:ea typeface="Cambria" panose="02040503050406030204" pitchFamily="18" charset="0"/>
                <a:cs typeface="Times New Roman" panose="02020603050405020304" pitchFamily="18" charset="0"/>
              </a:rPr>
              <a:t> and M. Kulkarni, "Driver Alertness Detection Algorithm," 2018 Fourth International Conference on Computing Communication Control and Automation (ICCUBEA), Pune, India, 2018, pp. 1-4, </a:t>
            </a:r>
            <a:r>
              <a:rPr lang="en-US" sz="7200" dirty="0" err="1">
                <a:latin typeface="Times New Roman" panose="02020603050405020304" pitchFamily="18" charset="0"/>
                <a:ea typeface="Cambria" panose="02040503050406030204" pitchFamily="18" charset="0"/>
                <a:cs typeface="Times New Roman" panose="02020603050405020304" pitchFamily="18" charset="0"/>
              </a:rPr>
              <a:t>doi</a:t>
            </a:r>
            <a:r>
              <a:rPr lang="en-US" sz="7200" dirty="0">
                <a:latin typeface="Times New Roman" panose="02020603050405020304" pitchFamily="18" charset="0"/>
                <a:ea typeface="Cambria" panose="02040503050406030204" pitchFamily="18" charset="0"/>
                <a:cs typeface="Times New Roman" panose="02020603050405020304" pitchFamily="18" charset="0"/>
              </a:rPr>
              <a:t>: 10.1109/ICCUBEA.2018.8697365. keywords: {</a:t>
            </a:r>
            <a:r>
              <a:rPr lang="en-US" sz="7200" dirty="0" err="1">
                <a:latin typeface="Times New Roman" panose="02020603050405020304" pitchFamily="18" charset="0"/>
                <a:ea typeface="Cambria" panose="02040503050406030204" pitchFamily="18" charset="0"/>
                <a:cs typeface="Times New Roman" panose="02020603050405020304" pitchFamily="18" charset="0"/>
              </a:rPr>
              <a:t>Eyelids;Vehicles;Real-time</a:t>
            </a:r>
            <a:r>
              <a:rPr lang="en-US" sz="7200" dirty="0">
                <a:latin typeface="Times New Roman" panose="02020603050405020304" pitchFamily="18" charset="0"/>
                <a:ea typeface="Cambria" panose="02040503050406030204" pitchFamily="18" charset="0"/>
                <a:cs typeface="Times New Roman" panose="02020603050405020304" pitchFamily="18" charset="0"/>
              </a:rPr>
              <a:t> </a:t>
            </a:r>
            <a:r>
              <a:rPr lang="en-US" sz="7200" dirty="0" err="1">
                <a:latin typeface="Times New Roman" panose="02020603050405020304" pitchFamily="18" charset="0"/>
                <a:ea typeface="Cambria" panose="02040503050406030204" pitchFamily="18" charset="0"/>
                <a:cs typeface="Times New Roman" panose="02020603050405020304" pitchFamily="18" charset="0"/>
              </a:rPr>
              <a:t>systems;Fourier</a:t>
            </a:r>
            <a:r>
              <a:rPr lang="en-US" sz="7200" dirty="0">
                <a:latin typeface="Times New Roman" panose="02020603050405020304" pitchFamily="18" charset="0"/>
                <a:ea typeface="Cambria" panose="02040503050406030204" pitchFamily="18" charset="0"/>
                <a:cs typeface="Times New Roman" panose="02020603050405020304" pitchFamily="18" charset="0"/>
              </a:rPr>
              <a:t> </a:t>
            </a:r>
            <a:r>
              <a:rPr lang="en-US" sz="7200" dirty="0" err="1">
                <a:latin typeface="Times New Roman" panose="02020603050405020304" pitchFamily="18" charset="0"/>
                <a:ea typeface="Cambria" panose="02040503050406030204" pitchFamily="18" charset="0"/>
                <a:cs typeface="Times New Roman" panose="02020603050405020304" pitchFamily="18" charset="0"/>
              </a:rPr>
              <a:t>transforms;Classification</a:t>
            </a:r>
            <a:r>
              <a:rPr lang="en-US" sz="7200" dirty="0">
                <a:latin typeface="Times New Roman" panose="02020603050405020304" pitchFamily="18" charset="0"/>
                <a:ea typeface="Cambria" panose="02040503050406030204" pitchFamily="18" charset="0"/>
                <a:cs typeface="Times New Roman" panose="02020603050405020304" pitchFamily="18" charset="0"/>
              </a:rPr>
              <a:t> </a:t>
            </a:r>
            <a:r>
              <a:rPr lang="en-US" sz="7200" dirty="0" err="1">
                <a:latin typeface="Times New Roman" panose="02020603050405020304" pitchFamily="18" charset="0"/>
                <a:ea typeface="Cambria" panose="02040503050406030204" pitchFamily="18" charset="0"/>
                <a:cs typeface="Times New Roman" panose="02020603050405020304" pitchFamily="18" charset="0"/>
              </a:rPr>
              <a:t>algorithms;Training;Cameras;Fourier</a:t>
            </a:r>
            <a:r>
              <a:rPr lang="en-US" sz="7200" dirty="0">
                <a:latin typeface="Times New Roman" panose="02020603050405020304" pitchFamily="18" charset="0"/>
                <a:ea typeface="Cambria" panose="02040503050406030204" pitchFamily="18" charset="0"/>
                <a:cs typeface="Times New Roman" panose="02020603050405020304" pitchFamily="18" charset="0"/>
              </a:rPr>
              <a:t> </a:t>
            </a:r>
            <a:r>
              <a:rPr lang="en-US" sz="7200" dirty="0" err="1">
                <a:latin typeface="Times New Roman" panose="02020603050405020304" pitchFamily="18" charset="0"/>
                <a:ea typeface="Cambria" panose="02040503050406030204" pitchFamily="18" charset="0"/>
                <a:cs typeface="Times New Roman" panose="02020603050405020304" pitchFamily="18" charset="0"/>
              </a:rPr>
              <a:t>Transform;Eyelid</a:t>
            </a:r>
            <a:r>
              <a:rPr lang="en-US" sz="7200" dirty="0">
                <a:latin typeface="Times New Roman" panose="02020603050405020304" pitchFamily="18" charset="0"/>
                <a:ea typeface="Cambria" panose="02040503050406030204" pitchFamily="18" charset="0"/>
                <a:cs typeface="Times New Roman" panose="02020603050405020304" pitchFamily="18" charset="0"/>
              </a:rPr>
              <a:t> movement;Python2.7},</a:t>
            </a:r>
          </a:p>
          <a:p>
            <a:pPr marL="495300" indent="-342900">
              <a:spcBef>
                <a:spcPts val="0"/>
              </a:spcBef>
            </a:pPr>
            <a:endParaRPr lang="en-US" sz="2000" dirty="0"/>
          </a:p>
          <a:p>
            <a:pPr marL="495300" indent="-342900">
              <a:spcBef>
                <a:spcPts val="0"/>
              </a:spcBef>
            </a:pPr>
            <a:endParaRPr lang="en-US" sz="2000" dirty="0" smtClean="0"/>
          </a:p>
          <a:p>
            <a:pPr marL="495300" indent="-342900">
              <a:spcBef>
                <a:spcPts val="0"/>
              </a:spcBef>
            </a:pPr>
            <a:endParaRPr lang="en-US" dirty="0" smtClean="0">
              <a:latin typeface="Cambria" panose="02040503050406030204" pitchFamily="18" charset="0"/>
              <a:ea typeface="Cambria" panose="02040503050406030204" pitchFamily="18" charset="0"/>
            </a:endParaRPr>
          </a:p>
          <a:p>
            <a:pPr marL="152400" indent="0">
              <a:spcBef>
                <a:spcPts val="0"/>
              </a:spcBef>
              <a:buNone/>
            </a:pPr>
            <a:endParaRPr lang="en-US" dirty="0">
              <a:latin typeface="Cambria" panose="02040503050406030204" pitchFamily="18" charset="0"/>
              <a:ea typeface="Cambria" panose="02040503050406030204" pitchFamily="18" charset="0"/>
            </a:endParaRPr>
          </a:p>
          <a:p>
            <a:pPr marL="152400" indent="0">
              <a:spcBef>
                <a:spcPts val="0"/>
              </a:spcBef>
              <a:buNone/>
            </a:pPr>
            <a:r>
              <a:rPr lang="en-US" dirty="0" smtClean="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98425555"/>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r>
              <a:rPr lang="en-US" dirty="0"/>
              <a:t>The </a:t>
            </a:r>
            <a:r>
              <a:rPr lang="en-US" b="1" dirty="0"/>
              <a:t>Driver Alertness Detection</a:t>
            </a:r>
            <a:r>
              <a:rPr lang="en-US" dirty="0"/>
              <a:t> project aims to enhance road safety by monitoring and assessing the alertness level of a driver in real time. This system uses advanced techniques </a:t>
            </a:r>
            <a:r>
              <a:rPr lang="en-US" dirty="0" smtClean="0"/>
              <a:t>like </a:t>
            </a:r>
            <a:r>
              <a:rPr lang="en-US" b="1" dirty="0" smtClean="0"/>
              <a:t>sensor-based </a:t>
            </a:r>
            <a:r>
              <a:rPr lang="en-US" b="1" dirty="0"/>
              <a:t>data</a:t>
            </a:r>
            <a:r>
              <a:rPr lang="en-US" dirty="0"/>
              <a:t> to detect signs of drowsiness, distraction, or fatigue. By analyzing facial features, eye movement, head position, or other physiological signals, the system can issue timely warnings to prevent accidents caused by driver inattention.</a:t>
            </a:r>
          </a:p>
          <a:p>
            <a:r>
              <a:rPr lang="en-US" dirty="0"/>
              <a:t>This project is especially critical in reducing traffic incidents, improving long-distance driving safety, and addressing common issues like driver fatigue and distractions, which are leading causes of road accidents.</a:t>
            </a:r>
          </a:p>
          <a:p>
            <a:pPr marL="0" indent="0">
              <a:buNone/>
            </a:pPr>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197963" y="1020453"/>
            <a:ext cx="11745797" cy="5304933"/>
          </a:xfrm>
        </p:spPr>
        <p:txBody>
          <a:bodyPr>
            <a:normAutofit lnSpcReduction="10000"/>
          </a:bodyPr>
          <a:lstStyle/>
          <a:p>
            <a:pPr>
              <a:lnSpc>
                <a:spcPct val="150000"/>
              </a:lnSpc>
            </a:pPr>
            <a:r>
              <a:rPr lang="en-US" sz="1600" b="1" dirty="0" smtClean="0"/>
              <a:t>Facial </a:t>
            </a:r>
            <a:r>
              <a:rPr lang="en-US" sz="1600" b="1" dirty="0"/>
              <a:t>Recognition and Eye </a:t>
            </a:r>
            <a:r>
              <a:rPr lang="en-US" sz="1600" b="1" dirty="0" smtClean="0"/>
              <a:t>Tracking</a:t>
            </a:r>
            <a:r>
              <a:rPr lang="en-US" sz="1600" dirty="0" smtClean="0"/>
              <a:t>: </a:t>
            </a:r>
            <a:r>
              <a:rPr lang="en-US" sz="1600" dirty="0"/>
              <a:t>Many studies focus on utilizing facial recognition technology to assess driver alertness through eye tracking. These systems often employ machine learning algorithms to analyze eye states and detect signs of drowsiness effectively. </a:t>
            </a:r>
            <a:endParaRPr lang="en-US" sz="1600" dirty="0" smtClean="0"/>
          </a:p>
          <a:p>
            <a:pPr>
              <a:lnSpc>
                <a:spcPct val="150000"/>
              </a:lnSpc>
            </a:pPr>
            <a:r>
              <a:rPr lang="en-US" sz="1600" b="1" dirty="0" smtClean="0"/>
              <a:t>Infrared </a:t>
            </a:r>
            <a:r>
              <a:rPr lang="en-US" sz="1600" b="1" dirty="0"/>
              <a:t>and Low-Light Detection</a:t>
            </a:r>
            <a:r>
              <a:rPr lang="en-US" sz="1600" dirty="0"/>
              <a:t>: The integration of infrared sensors has proven beneficial in detecting driver fatigue, especially in low-light conditions. Such systems aim to enhance detection capabilities when lighting varies, providing a more reliable assessment of driver alertness in real-world scenarios.</a:t>
            </a:r>
          </a:p>
          <a:p>
            <a:pPr>
              <a:lnSpc>
                <a:spcPct val="150000"/>
              </a:lnSpc>
            </a:pPr>
            <a:r>
              <a:rPr lang="en-US" sz="1600" b="1" dirty="0"/>
              <a:t>Sensor Fusion Approaches</a:t>
            </a:r>
            <a:r>
              <a:rPr lang="en-US" sz="1600" dirty="0"/>
              <a:t>: Combining data from multiple sensors has emerged as a promising method for improving fatigue detection accuracy. By fusing information from different sources—such as cameras, accelerometers, and gyroscopes—these systems can provide a more comprehensive understanding of driver behavior, leading to better detection outcomes.</a:t>
            </a:r>
          </a:p>
          <a:p>
            <a:pPr>
              <a:lnSpc>
                <a:spcPct val="150000"/>
              </a:lnSpc>
            </a:pPr>
            <a:r>
              <a:rPr lang="en-US" sz="1600" b="1" dirty="0"/>
              <a:t>Real-Time Alert Mechanisms</a:t>
            </a:r>
            <a:r>
              <a:rPr lang="en-US" sz="1600" dirty="0"/>
              <a:t>: The effectiveness of alert mechanisms is crucial for ensuring driver safety. Various approaches, including auditory and tactile alerts, are explored to prompt driver attention without causing excessive distraction. Implementing practical and effective alert systems is vital for any successful driver alertness detection solution.</a:t>
            </a:r>
          </a:p>
          <a:p>
            <a:pPr marL="0" indent="0">
              <a:lnSpc>
                <a:spcPct val="150000"/>
              </a:lnSpc>
              <a:buNone/>
            </a:pPr>
            <a:endParaRPr lang="en-GB"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lstStyle/>
          <a:p>
            <a:r>
              <a:rPr lang="en-US" b="1" dirty="0"/>
              <a:t>Facial Recognition Techniques</a:t>
            </a:r>
            <a:r>
              <a:rPr lang="en-US" dirty="0"/>
              <a:t>:</a:t>
            </a:r>
            <a:br>
              <a:rPr lang="en-US" dirty="0"/>
            </a:br>
            <a:r>
              <a:rPr lang="en-US" dirty="0"/>
              <a:t>Approaches using </a:t>
            </a:r>
            <a:r>
              <a:rPr lang="en-US" b="1" dirty="0"/>
              <a:t>computer vision</a:t>
            </a:r>
            <a:r>
              <a:rPr lang="en-US" dirty="0"/>
              <a:t> to detect facial features such as </a:t>
            </a:r>
            <a:r>
              <a:rPr lang="en-US" b="1" dirty="0"/>
              <a:t>eye blinking</a:t>
            </a:r>
            <a:r>
              <a:rPr lang="en-US" dirty="0"/>
              <a:t>, </a:t>
            </a:r>
            <a:r>
              <a:rPr lang="en-US" b="1" dirty="0"/>
              <a:t>yawning</a:t>
            </a:r>
            <a:r>
              <a:rPr lang="en-US" dirty="0"/>
              <a:t>, and </a:t>
            </a:r>
            <a:r>
              <a:rPr lang="en-US" b="1" dirty="0"/>
              <a:t>head nodding</a:t>
            </a:r>
            <a:r>
              <a:rPr lang="en-US" dirty="0"/>
              <a:t> have improved alertness detection. However, they have significant limitations.</a:t>
            </a:r>
          </a:p>
          <a:p>
            <a:pPr marL="0" indent="0">
              <a:buNone/>
            </a:pPr>
            <a:r>
              <a:rPr lang="en-US" b="1" dirty="0"/>
              <a:t>Drawback</a:t>
            </a:r>
            <a:r>
              <a:rPr lang="en-US" dirty="0" smtClean="0"/>
              <a:t>:</a:t>
            </a:r>
          </a:p>
          <a:p>
            <a:r>
              <a:rPr lang="en-US" dirty="0" smtClean="0"/>
              <a:t> </a:t>
            </a:r>
            <a:r>
              <a:rPr lang="en-US" dirty="0"/>
              <a:t>These methods struggle with variations in </a:t>
            </a:r>
            <a:r>
              <a:rPr lang="en-US" b="1" dirty="0"/>
              <a:t>lighting </a:t>
            </a:r>
            <a:r>
              <a:rPr lang="en-US" b="1" dirty="0" smtClean="0"/>
              <a:t>conditions </a:t>
            </a:r>
            <a:r>
              <a:rPr lang="en-US" dirty="0" smtClean="0"/>
              <a:t>and </a:t>
            </a:r>
            <a:r>
              <a:rPr lang="en-US" dirty="0"/>
              <a:t>diverse face structures. Additionally, they may fail in low-light environments, such as nighttime driving</a:t>
            </a:r>
            <a:r>
              <a:rPr lang="en-US" dirty="0" smtClean="0"/>
              <a:t>.</a:t>
            </a:r>
          </a:p>
          <a:p>
            <a:r>
              <a:rPr lang="en-US" dirty="0" smtClean="0"/>
              <a:t>There is no specific threshold time for head movement and on slight movement in order to monitor the traffic the buzzer rings.</a:t>
            </a:r>
            <a:endParaRPr lang="en-US" dirty="0"/>
          </a:p>
          <a:p>
            <a:pPr marL="0" indent="0">
              <a:buNone/>
            </a:pPr>
            <a:endParaRPr lang="en-IN" dirty="0"/>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lstStyle/>
          <a:p>
            <a:pPr marL="0" indent="0">
              <a:buNone/>
            </a:pPr>
            <a:r>
              <a:rPr lang="en-US" dirty="0" smtClean="0"/>
              <a:t>Combining Eye blink and Head Tilt for a Time Threshold</a:t>
            </a:r>
            <a:r>
              <a:rPr lang="en-US" dirty="0"/>
              <a:t/>
            </a:r>
            <a:br>
              <a:rPr lang="en-US" dirty="0"/>
            </a:br>
            <a:r>
              <a:rPr lang="en-US" dirty="0" smtClean="0"/>
              <a:t>&gt; Basic </a:t>
            </a:r>
            <a:r>
              <a:rPr lang="en-US" dirty="0"/>
              <a:t>facial detection (e.g., eye blinking, head tilting) can be performed without requiring heavy processing power</a:t>
            </a:r>
            <a:r>
              <a:rPr lang="en-US" dirty="0" smtClean="0"/>
              <a:t>.</a:t>
            </a:r>
          </a:p>
          <a:p>
            <a:pPr marL="0" indent="0">
              <a:buNone/>
            </a:pPr>
            <a:r>
              <a:rPr lang="en-US" dirty="0"/>
              <a:t>Infrared Sensors for Low-Light </a:t>
            </a:r>
            <a:r>
              <a:rPr lang="en-US" dirty="0" smtClean="0"/>
              <a:t>Detection:</a:t>
            </a:r>
          </a:p>
          <a:p>
            <a:pPr marL="0" indent="0">
              <a:buNone/>
            </a:pPr>
            <a:r>
              <a:rPr lang="en-US" dirty="0"/>
              <a:t>&gt; Low-light detection is solved without using complex image enhancement.</a:t>
            </a:r>
          </a:p>
          <a:p>
            <a:pPr marL="0" indent="0">
              <a:buNone/>
            </a:pPr>
            <a:r>
              <a:rPr lang="en-US" dirty="0"/>
              <a:t>Buzzer or Vibration Motor for Real-Time Alerts</a:t>
            </a:r>
            <a:r>
              <a:rPr lang="en-US" dirty="0" smtClean="0"/>
              <a:t>:</a:t>
            </a:r>
          </a:p>
          <a:p>
            <a:pPr marL="0" indent="0">
              <a:buNone/>
            </a:pPr>
            <a:r>
              <a:rPr lang="en-US" dirty="0" smtClean="0"/>
              <a:t>&gt; </a:t>
            </a:r>
            <a:r>
              <a:rPr lang="en-US" dirty="0"/>
              <a:t>Once drowsiness is detected, a simple feedback mechanism like a </a:t>
            </a:r>
            <a:r>
              <a:rPr lang="en-US" b="1" dirty="0"/>
              <a:t>buzzer</a:t>
            </a:r>
            <a:r>
              <a:rPr lang="en-US" dirty="0"/>
              <a:t> or a </a:t>
            </a:r>
            <a:r>
              <a:rPr lang="en-US" b="1" dirty="0"/>
              <a:t>vibration motor</a:t>
            </a:r>
            <a:r>
              <a:rPr lang="en-US" dirty="0"/>
              <a:t> can be triggered to wake the driver or alert them to regain focus</a:t>
            </a:r>
            <a:endParaRPr lang="en-GB" dirty="0"/>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pPr marL="0" indent="0">
              <a:buNone/>
            </a:pPr>
            <a:r>
              <a:rPr lang="en-GB" dirty="0" smtClean="0"/>
              <a:t>Usually it is seen that only advanced, and high end automobiles come with the feature of Driver Alertness Detection System. And which is not affordable by everyone.</a:t>
            </a:r>
          </a:p>
          <a:p>
            <a:pPr marL="0" indent="0">
              <a:buNone/>
            </a:pPr>
            <a:r>
              <a:rPr lang="en-GB" dirty="0" smtClean="0"/>
              <a:t>Safety is the major concern on the road, not just for the driver but also for the passengers as well as the public and vehicles on the road, therefore every automobile should have a system to detect Driver’s alertness.</a:t>
            </a:r>
          </a:p>
          <a:p>
            <a:pPr marL="0" indent="0">
              <a:buNone/>
            </a:pPr>
            <a:r>
              <a:rPr lang="en-GB" dirty="0" smtClean="0"/>
              <a:t>Our project aims to providing the same in the form of an external affordable accessory which can be installed on any vehicle which has a power supply.</a:t>
            </a:r>
          </a:p>
          <a:p>
            <a:pPr marL="0" indent="0">
              <a:buNone/>
            </a:pPr>
            <a:r>
              <a:rPr lang="en-GB" dirty="0" smtClean="0"/>
              <a:t>If this is implemented successfully it will bring a positive impact towards the development of automobile safety systems.</a:t>
            </a:r>
            <a:endParaRPr lang="en-GB" dirty="0"/>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a:xfrm>
            <a:off x="169682" y="954465"/>
            <a:ext cx="12022318" cy="5229519"/>
          </a:xfrm>
        </p:spPr>
        <p:txBody>
          <a:bodyPr>
            <a:normAutofit lnSpcReduction="10000"/>
          </a:bodyPr>
          <a:lstStyle/>
          <a:p>
            <a:r>
              <a:rPr lang="en-US" b="1" dirty="0"/>
              <a:t>Eye Blink Detection Algorithm</a:t>
            </a:r>
          </a:p>
          <a:p>
            <a:pPr marL="0" indent="0">
              <a:buNone/>
            </a:pPr>
            <a:r>
              <a:rPr lang="en-US" dirty="0" smtClean="0"/>
              <a:t> </a:t>
            </a:r>
            <a:r>
              <a:rPr lang="en-US" dirty="0"/>
              <a:t>A simple image processing algorithm will detect the duration for which the eyes remain closed. If the eyes are closed for a period longer than a certain threshold, it is interpreted as drowsiness</a:t>
            </a:r>
            <a:r>
              <a:rPr lang="en-US" dirty="0" smtClean="0"/>
              <a:t>.</a:t>
            </a:r>
          </a:p>
          <a:p>
            <a:r>
              <a:rPr lang="en-US" b="1" dirty="0"/>
              <a:t>Head Tilt </a:t>
            </a:r>
            <a:r>
              <a:rPr lang="en-US" b="1" dirty="0" smtClean="0"/>
              <a:t>Detection</a:t>
            </a:r>
          </a:p>
          <a:p>
            <a:pPr marL="0" indent="0">
              <a:buNone/>
            </a:pPr>
            <a:r>
              <a:rPr lang="en-US" dirty="0" smtClean="0"/>
              <a:t> Detects if the driver's head tilts beyond a preset threshold, which may indicate sleepiness.</a:t>
            </a:r>
          </a:p>
          <a:p>
            <a:r>
              <a:rPr lang="en-US" b="1" dirty="0"/>
              <a:t>Low-Light Detection Using IR </a:t>
            </a:r>
            <a:r>
              <a:rPr lang="en-US" b="1" dirty="0" smtClean="0"/>
              <a:t>Sensors</a:t>
            </a:r>
          </a:p>
          <a:p>
            <a:pPr marL="0" indent="0">
              <a:buNone/>
            </a:pPr>
            <a:r>
              <a:rPr lang="en-US" dirty="0" smtClean="0"/>
              <a:t>IR </a:t>
            </a:r>
            <a:r>
              <a:rPr lang="en-US" dirty="0"/>
              <a:t>sensors will monitor eye movements and facial features in low-light environments, ensuring the system functions during nighttime driving.</a:t>
            </a:r>
          </a:p>
          <a:p>
            <a:r>
              <a:rPr lang="en-US" b="1" dirty="0"/>
              <a:t>Alert System </a:t>
            </a:r>
            <a:r>
              <a:rPr lang="en-US" b="1" dirty="0" smtClean="0"/>
              <a:t>Activation</a:t>
            </a:r>
          </a:p>
          <a:p>
            <a:pPr marL="0" indent="0">
              <a:buNone/>
            </a:pPr>
            <a:r>
              <a:rPr lang="en-US" dirty="0" smtClean="0"/>
              <a:t> Provides real-time alerts to the driver through sound or vibrations when signs of drowsiness are detected.</a:t>
            </a:r>
          </a:p>
          <a:p>
            <a:pPr marL="0" indent="0">
              <a:buNone/>
            </a:pPr>
            <a:endParaRPr lang="en-US" dirty="0"/>
          </a:p>
          <a:p>
            <a:pPr marL="0" indent="0">
              <a:buNone/>
            </a:pPr>
            <a:endParaRPr lang="en-GB" dirty="0"/>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sp>
        <p:nvSpPr>
          <p:cNvPr id="7" name="Rectangle 6"/>
          <p:cNvSpPr/>
          <p:nvPr/>
        </p:nvSpPr>
        <p:spPr>
          <a:xfrm>
            <a:off x="794470" y="1202703"/>
            <a:ext cx="2712301" cy="965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Eye Blink Sensor</a:t>
            </a:r>
            <a:endParaRPr lang="en-IN" dirty="0"/>
          </a:p>
        </p:txBody>
      </p:sp>
      <p:sp>
        <p:nvSpPr>
          <p:cNvPr id="8" name="Rectangle 7"/>
          <p:cNvSpPr/>
          <p:nvPr/>
        </p:nvSpPr>
        <p:spPr>
          <a:xfrm>
            <a:off x="4752679" y="2763625"/>
            <a:ext cx="3109275" cy="1649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Arduino </a:t>
            </a:r>
          </a:p>
        </p:txBody>
      </p:sp>
      <p:sp>
        <p:nvSpPr>
          <p:cNvPr id="9" name="Rectangle 8"/>
          <p:cNvSpPr/>
          <p:nvPr/>
        </p:nvSpPr>
        <p:spPr>
          <a:xfrm>
            <a:off x="710413" y="2502029"/>
            <a:ext cx="2984893" cy="1119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IR </a:t>
            </a:r>
            <a:r>
              <a:rPr lang="en-IN" dirty="0" smtClean="0"/>
              <a:t>Sensor (Low-Light </a:t>
            </a:r>
            <a:r>
              <a:rPr lang="en-IN" dirty="0"/>
              <a:t>Detection</a:t>
            </a:r>
            <a:r>
              <a:rPr lang="en-IN" dirty="0" smtClean="0"/>
              <a:t>)</a:t>
            </a:r>
            <a:endParaRPr lang="en-IN" dirty="0"/>
          </a:p>
        </p:txBody>
      </p:sp>
      <p:sp>
        <p:nvSpPr>
          <p:cNvPr id="12" name="Rectangle 11"/>
          <p:cNvSpPr/>
          <p:nvPr/>
        </p:nvSpPr>
        <p:spPr>
          <a:xfrm>
            <a:off x="702819" y="4413316"/>
            <a:ext cx="2992487" cy="1186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3-Axis </a:t>
            </a:r>
            <a:r>
              <a:rPr lang="en-IN" dirty="0"/>
              <a:t>Accelerometer </a:t>
            </a:r>
          </a:p>
        </p:txBody>
      </p:sp>
      <p:sp>
        <p:nvSpPr>
          <p:cNvPr id="13" name="Rectangle 12"/>
          <p:cNvSpPr/>
          <p:nvPr/>
        </p:nvSpPr>
        <p:spPr>
          <a:xfrm>
            <a:off x="8409758" y="1202703"/>
            <a:ext cx="2939068" cy="1649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Buzzer</a:t>
            </a:r>
          </a:p>
        </p:txBody>
      </p:sp>
      <p:cxnSp>
        <p:nvCxnSpPr>
          <p:cNvPr id="19" name="Straight Connector 18"/>
          <p:cNvCxnSpPr/>
          <p:nvPr/>
        </p:nvCxnSpPr>
        <p:spPr>
          <a:xfrm>
            <a:off x="2092750" y="3621464"/>
            <a:ext cx="0" cy="827987"/>
          </a:xfrm>
          <a:prstGeom prst="line">
            <a:avLst/>
          </a:prstGeom>
        </p:spPr>
        <p:style>
          <a:lnRef idx="1">
            <a:schemeClr val="dk1"/>
          </a:lnRef>
          <a:fillRef idx="0">
            <a:schemeClr val="dk1"/>
          </a:fillRef>
          <a:effectRef idx="0">
            <a:schemeClr val="dk1"/>
          </a:effectRef>
          <a:fontRef idx="minor">
            <a:schemeClr val="tx1"/>
          </a:fontRef>
        </p:style>
      </p:cxnSp>
      <p:sp>
        <p:nvSpPr>
          <p:cNvPr id="21" name="Rectangle 20"/>
          <p:cNvSpPr/>
          <p:nvPr/>
        </p:nvSpPr>
        <p:spPr>
          <a:xfrm>
            <a:off x="8541732" y="4572000"/>
            <a:ext cx="2939068" cy="1649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Vibration Motor</a:t>
            </a:r>
          </a:p>
        </p:txBody>
      </p:sp>
      <p:cxnSp>
        <p:nvCxnSpPr>
          <p:cNvPr id="23" name="Elbow Connector 22"/>
          <p:cNvCxnSpPr>
            <a:stCxn id="7" idx="3"/>
            <a:endCxn id="8" idx="0"/>
          </p:cNvCxnSpPr>
          <p:nvPr/>
        </p:nvCxnSpPr>
        <p:spPr>
          <a:xfrm>
            <a:off x="3506771" y="1685434"/>
            <a:ext cx="2800546" cy="10781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9" idx="3"/>
            <a:endCxn id="8" idx="1"/>
          </p:cNvCxnSpPr>
          <p:nvPr/>
        </p:nvCxnSpPr>
        <p:spPr>
          <a:xfrm>
            <a:off x="3695306" y="3061747"/>
            <a:ext cx="1057373" cy="5267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2" idx="3"/>
            <a:endCxn id="8" idx="2"/>
          </p:cNvCxnSpPr>
          <p:nvPr/>
        </p:nvCxnSpPr>
        <p:spPr>
          <a:xfrm flipV="1">
            <a:off x="3695306" y="4413316"/>
            <a:ext cx="2612011" cy="59310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endCxn id="13" idx="2"/>
          </p:cNvCxnSpPr>
          <p:nvPr/>
        </p:nvCxnSpPr>
        <p:spPr>
          <a:xfrm flipV="1">
            <a:off x="7984503" y="2852394"/>
            <a:ext cx="1894789" cy="7109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8" idx="3"/>
            <a:endCxn id="21" idx="0"/>
          </p:cNvCxnSpPr>
          <p:nvPr/>
        </p:nvCxnSpPr>
        <p:spPr>
          <a:xfrm>
            <a:off x="7861954" y="3588471"/>
            <a:ext cx="2149312" cy="9835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055043" y="2234153"/>
            <a:ext cx="0" cy="37942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9389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a:bodyPr>
          <a:lstStyle/>
          <a:p>
            <a:endParaRPr lang="en-US" b="1" dirty="0"/>
          </a:p>
          <a:p>
            <a:r>
              <a:rPr lang="en-US" b="1" dirty="0"/>
              <a:t>Arduino </a:t>
            </a:r>
            <a:r>
              <a:rPr lang="en-US" b="1" dirty="0" smtClean="0"/>
              <a:t>Board</a:t>
            </a:r>
            <a:endParaRPr lang="en-US" dirty="0"/>
          </a:p>
          <a:p>
            <a:r>
              <a:rPr lang="en-US" b="1" dirty="0" smtClean="0"/>
              <a:t>Eye Blink Sensor</a:t>
            </a:r>
          </a:p>
          <a:p>
            <a:r>
              <a:rPr lang="en-US" b="1" dirty="0" smtClean="0"/>
              <a:t>Infrared </a:t>
            </a:r>
            <a:r>
              <a:rPr lang="en-US" b="1" dirty="0"/>
              <a:t>(IR) </a:t>
            </a:r>
            <a:r>
              <a:rPr lang="en-US" b="1" dirty="0" smtClean="0"/>
              <a:t>Sensor</a:t>
            </a:r>
            <a:endParaRPr lang="en-US" dirty="0"/>
          </a:p>
          <a:p>
            <a:r>
              <a:rPr lang="en-US" b="1" dirty="0" smtClean="0"/>
              <a:t>3-Axis Accelerometer</a:t>
            </a:r>
            <a:endParaRPr lang="en-US" dirty="0"/>
          </a:p>
          <a:p>
            <a:r>
              <a:rPr lang="en-US" b="1" dirty="0" smtClean="0"/>
              <a:t>Buzzer</a:t>
            </a:r>
            <a:endParaRPr lang="en-US" dirty="0"/>
          </a:p>
          <a:p>
            <a:r>
              <a:rPr lang="en-US" b="1" dirty="0" smtClean="0"/>
              <a:t>Vibration Motor</a:t>
            </a:r>
            <a:endParaRPr lang="en-US" dirty="0"/>
          </a:p>
          <a:p>
            <a:r>
              <a:rPr lang="en-US" b="1" dirty="0" smtClean="0"/>
              <a:t>Breadboard </a:t>
            </a:r>
            <a:r>
              <a:rPr lang="en-US" b="1" dirty="0"/>
              <a:t>and Jumper </a:t>
            </a:r>
            <a:r>
              <a:rPr lang="en-US" b="1" dirty="0" smtClean="0"/>
              <a:t>Wires</a:t>
            </a:r>
            <a:endParaRPr lang="en-US" dirty="0"/>
          </a:p>
          <a:p>
            <a:r>
              <a:rPr lang="en-US" b="1" dirty="0" smtClean="0"/>
              <a:t>Power Supply</a:t>
            </a:r>
            <a:endParaRPr lang="en-US" dirty="0"/>
          </a:p>
          <a:p>
            <a:r>
              <a:rPr lang="en-US" b="1" dirty="0" smtClean="0"/>
              <a:t>Arduino IDE</a:t>
            </a:r>
            <a:endParaRPr lang="en-US" b="1" dirty="0"/>
          </a:p>
        </p:txBody>
      </p:sp>
    </p:spTree>
    <p:extLst>
      <p:ext uri="{BB962C8B-B14F-4D97-AF65-F5344CB8AC3E}">
        <p14:creationId xmlns:p14="http://schemas.microsoft.com/office/powerpoint/2010/main" val="82555230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117</TotalTime>
  <Words>1316</Words>
  <Application>Microsoft Office PowerPoint</Application>
  <PresentationFormat>Widescreen</PresentationFormat>
  <Paragraphs>109</Paragraphs>
  <Slides>15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Bookman Old Style</vt:lpstr>
      <vt:lpstr>Calibri</vt:lpstr>
      <vt:lpstr>Cambria</vt:lpstr>
      <vt:lpstr>Times New Roman</vt:lpstr>
      <vt:lpstr>Verdana</vt:lpstr>
      <vt:lpstr>Bioinformatics</vt:lpstr>
      <vt:lpstr>DRIVER ALERTNESS DETECTION</vt:lpstr>
      <vt:lpstr>Introduction</vt:lpstr>
      <vt:lpstr>Literature Review</vt:lpstr>
      <vt:lpstr>Existing method Drawback</vt:lpstr>
      <vt:lpstr>Proposed Method</vt:lpstr>
      <vt:lpstr>Objectives</vt:lpstr>
      <vt:lpstr>Methodology/Modules</vt:lpstr>
      <vt:lpstr>Architecture</vt:lpstr>
      <vt:lpstr>Hardware/software components</vt:lpstr>
      <vt:lpstr>Timeline of the Project (Gantt Chart)</vt:lpstr>
      <vt:lpstr>Expected Outcomes</vt:lpstr>
      <vt:lpstr>Conclusion</vt:lpstr>
      <vt:lpstr>Github Link</vt:lpstr>
      <vt:lpstr>References (IEEE Paper format)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MOHAMMED AZEEM A</cp:lastModifiedBy>
  <cp:revision>29</cp:revision>
  <dcterms:created xsi:type="dcterms:W3CDTF">2023-03-16T03:26:27Z</dcterms:created>
  <dcterms:modified xsi:type="dcterms:W3CDTF">2025-01-13T11:26:46Z</dcterms:modified>
</cp:coreProperties>
</file>