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2" r:id="rId3"/>
    <p:sldId id="279" r:id="rId4"/>
    <p:sldId id="280" r:id="rId5"/>
    <p:sldId id="281" r:id="rId6"/>
    <p:sldId id="282" r:id="rId7"/>
    <p:sldId id="283" r:id="rId8"/>
    <p:sldId id="284" r:id="rId9"/>
    <p:sldId id="285" r:id="rId10"/>
    <p:sldId id="286"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2"/>
      </p:cViewPr>
      <p:guideLst>
        <p:guide pos="3840"/>
        <p:guide pos="39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POSTER\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Histopathologic Oral Cancer image Dataset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406118469491144E-2"/>
          <c:y val="0.20756446991404012"/>
          <c:w val="0.86858251037084333"/>
          <c:h val="0.70438733840218393"/>
        </c:manualLayout>
      </c:layout>
      <c:barChart>
        <c:barDir val="col"/>
        <c:grouping val="clustered"/>
        <c:varyColors val="0"/>
        <c:ser>
          <c:idx val="0"/>
          <c:order val="0"/>
          <c:spPr>
            <a:solidFill>
              <a:schemeClr val="accent2"/>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2117-49F4-8DCA-9533E25A6E62}"/>
              </c:ext>
            </c:extLst>
          </c:dPt>
          <c:cat>
            <c:strRef>
              <c:f>Sheet1!$A$1:$B$1</c:f>
              <c:strCache>
                <c:ptCount val="2"/>
                <c:pt idx="0">
                  <c:v>Normal</c:v>
                </c:pt>
                <c:pt idx="1">
                  <c:v>OSCC</c:v>
                </c:pt>
              </c:strCache>
            </c:strRef>
          </c:cat>
          <c:val>
            <c:numRef>
              <c:f>Sheet1!$A$2:$B$2</c:f>
              <c:numCache>
                <c:formatCode>General</c:formatCode>
                <c:ptCount val="2"/>
                <c:pt idx="0">
                  <c:v>2494</c:v>
                </c:pt>
                <c:pt idx="1">
                  <c:v>2698</c:v>
                </c:pt>
              </c:numCache>
            </c:numRef>
          </c:val>
          <c:extLst>
            <c:ext xmlns:c16="http://schemas.microsoft.com/office/drawing/2014/chart" uri="{C3380CC4-5D6E-409C-BE32-E72D297353CC}">
              <c16:uniqueId val="{00000002-2117-49F4-8DCA-9533E25A6E62}"/>
            </c:ext>
          </c:extLst>
        </c:ser>
        <c:dLbls>
          <c:showLegendKey val="0"/>
          <c:showVal val="0"/>
          <c:showCatName val="0"/>
          <c:showSerName val="0"/>
          <c:showPercent val="0"/>
          <c:showBubbleSize val="0"/>
        </c:dLbls>
        <c:gapWidth val="219"/>
        <c:overlap val="-27"/>
        <c:axId val="719351856"/>
        <c:axId val="719348528"/>
      </c:barChart>
      <c:catAx>
        <c:axId val="71935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348528"/>
        <c:crosses val="autoZero"/>
        <c:auto val="1"/>
        <c:lblAlgn val="ctr"/>
        <c:lblOffset val="100"/>
        <c:noMultiLvlLbl val="0"/>
      </c:catAx>
      <c:valAx>
        <c:axId val="71934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351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4D7BC69-36EB-4A37-BACE-DE0FAB11F2D1}" type="slidenum">
              <a:rPr lang="en-US" smtClean="0"/>
              <a:t>‹#›</a:t>
            </a:fld>
            <a:endParaRPr lang="en-US"/>
          </a:p>
        </p:txBody>
      </p:sp>
    </p:spTree>
    <p:extLst>
      <p:ext uri="{BB962C8B-B14F-4D97-AF65-F5344CB8AC3E}">
        <p14:creationId xmlns:p14="http://schemas.microsoft.com/office/powerpoint/2010/main" val="271165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62F27E-220A-4A3C-81E6-9836DE7FC8D0}" type="datetimeFigureOut">
              <a:rPr lang="en-US" smtClean="0"/>
              <a:t>06-Sep-22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371302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337810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776950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418575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62F27E-220A-4A3C-81E6-9836DE7FC8D0}" type="datetimeFigureOut">
              <a:rPr lang="en-US" smtClean="0"/>
              <a:t>06-Sep-22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502546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62F27E-220A-4A3C-81E6-9836DE7FC8D0}" type="datetimeFigureOut">
              <a:rPr lang="en-US" smtClean="0"/>
              <a:t>06-Sep-22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994431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362094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244590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5910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62F27E-220A-4A3C-81E6-9836DE7FC8D0}" type="datetimeFigureOut">
              <a:rPr lang="en-US" smtClean="0"/>
              <a:t>06-Sep-22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399286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62F27E-220A-4A3C-81E6-9836DE7FC8D0}" type="datetimeFigureOut">
              <a:rPr lang="en-US" smtClean="0"/>
              <a:t>06-Sep-22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371371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62F27E-220A-4A3C-81E6-9836DE7FC8D0}" type="datetimeFigureOut">
              <a:rPr lang="en-US" smtClean="0"/>
              <a:t>06-Sep-22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41576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62F27E-220A-4A3C-81E6-9836DE7FC8D0}" type="datetimeFigureOut">
              <a:rPr lang="en-US" smtClean="0"/>
              <a:t>06-Sep-22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294250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2F27E-220A-4A3C-81E6-9836DE7FC8D0}" type="datetimeFigureOut">
              <a:rPr lang="en-US" smtClean="0"/>
              <a:t>06-Sep-22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41983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62F27E-220A-4A3C-81E6-9836DE7FC8D0}" type="datetimeFigureOut">
              <a:rPr lang="en-US" smtClean="0"/>
              <a:t>06-Sep-22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12440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62F27E-220A-4A3C-81E6-9836DE7FC8D0}" type="datetimeFigureOut">
              <a:rPr lang="en-US" smtClean="0"/>
              <a:t>06-Sep-22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207335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A962F27E-220A-4A3C-81E6-9836DE7FC8D0}" type="datetimeFigureOut">
              <a:rPr lang="en-US" smtClean="0"/>
              <a:t>06-Sep-22</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4D7BC69-36EB-4A37-BACE-DE0FAB11F2D1}" type="slidenum">
              <a:rPr lang="en-US" smtClean="0"/>
              <a:t>‹#›</a:t>
            </a:fld>
            <a:endParaRPr lang="en-US"/>
          </a:p>
        </p:txBody>
      </p:sp>
    </p:spTree>
    <p:extLst>
      <p:ext uri="{BB962C8B-B14F-4D97-AF65-F5344CB8AC3E}">
        <p14:creationId xmlns:p14="http://schemas.microsoft.com/office/powerpoint/2010/main" val="29376182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756604"/>
            <a:ext cx="9144000" cy="2387600"/>
          </a:xfrm>
        </p:spPr>
        <p:txBody>
          <a:bodyPr>
            <a:normAutofit/>
          </a:bodyPr>
          <a:lstStyle/>
          <a:p>
            <a:r>
              <a:rPr lang="en-US" b="1" dirty="0"/>
              <a:t>Oral Cancer Detection using Deep Learning </a:t>
            </a:r>
          </a:p>
        </p:txBody>
      </p:sp>
      <p:sp>
        <p:nvSpPr>
          <p:cNvPr id="3" name="Subtitle 2"/>
          <p:cNvSpPr>
            <a:spLocks noGrp="1"/>
          </p:cNvSpPr>
          <p:nvPr>
            <p:ph type="subTitle" idx="1"/>
          </p:nvPr>
        </p:nvSpPr>
        <p:spPr>
          <a:xfrm>
            <a:off x="5614085" y="3602038"/>
            <a:ext cx="2746144" cy="1655762"/>
          </a:xfrm>
        </p:spPr>
        <p:txBody>
          <a:bodyPr>
            <a:normAutofit/>
          </a:bodyPr>
          <a:lstStyle/>
          <a:p>
            <a:pPr algn="just">
              <a:lnSpc>
                <a:spcPct val="100000"/>
              </a:lnSpc>
            </a:pPr>
            <a:r>
              <a:rPr lang="en-US" sz="2000" dirty="0">
                <a:solidFill>
                  <a:schemeClr val="tx1"/>
                </a:solidFill>
                <a:latin typeface="Times New Roman" panose="02020603050405020304" pitchFamily="18" charset="0"/>
                <a:cs typeface="Times New Roman" panose="02020603050405020304" pitchFamily="18" charset="0"/>
              </a:rPr>
              <a:t>Md. Imtiaz Hoque   </a:t>
            </a:r>
          </a:p>
          <a:p>
            <a:pPr algn="just">
              <a:lnSpc>
                <a:spcPct val="100000"/>
              </a:lnSpc>
            </a:pPr>
            <a:r>
              <a:rPr lang="en-US" sz="2000" dirty="0">
                <a:solidFill>
                  <a:schemeClr val="tx1"/>
                </a:solidFill>
                <a:latin typeface="Times New Roman" panose="02020603050405020304" pitchFamily="18" charset="0"/>
                <a:cs typeface="Times New Roman" panose="02020603050405020304" pitchFamily="18" charset="0"/>
              </a:rPr>
              <a:t>Md. Azmi Siddique  </a:t>
            </a:r>
          </a:p>
          <a:p>
            <a:pPr algn="just">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Md. </a:t>
            </a:r>
            <a:r>
              <a:rPr lang="en-US" sz="2000" dirty="0" err="1" smtClean="0">
                <a:solidFill>
                  <a:schemeClr val="tx1"/>
                </a:solidFill>
                <a:latin typeface="Times New Roman" panose="02020603050405020304" pitchFamily="18" charset="0"/>
                <a:cs typeface="Times New Roman" panose="02020603050405020304" pitchFamily="18" charset="0"/>
              </a:rPr>
              <a:t>Jahirul</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Islam</a:t>
            </a:r>
          </a:p>
        </p:txBody>
      </p:sp>
      <p:sp>
        <p:nvSpPr>
          <p:cNvPr id="6" name="Subtitle 2">
            <a:extLst>
              <a:ext uri="{FF2B5EF4-FFF2-40B4-BE49-F238E27FC236}">
                <a16:creationId xmlns:a16="http://schemas.microsoft.com/office/drawing/2014/main" id="{02F2D495-F03A-4746-AE05-39DF4D571A22}"/>
              </a:ext>
            </a:extLst>
          </p:cNvPr>
          <p:cNvSpPr txBox="1">
            <a:spLocks/>
          </p:cNvSpPr>
          <p:nvPr/>
        </p:nvSpPr>
        <p:spPr>
          <a:xfrm>
            <a:off x="8360229" y="3602038"/>
            <a:ext cx="303542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Tx/>
              <a:buChar char="-"/>
            </a:pPr>
            <a:r>
              <a:rPr lang="en-US" sz="2000" dirty="0">
                <a:latin typeface="Times New Roman" panose="02020603050405020304" pitchFamily="18" charset="0"/>
                <a:cs typeface="Times New Roman" panose="02020603050405020304" pitchFamily="18" charset="0"/>
              </a:rPr>
              <a:t>1811330042  </a:t>
            </a:r>
          </a:p>
          <a:p>
            <a:pPr marL="342900" indent="-342900" algn="just">
              <a:lnSpc>
                <a:spcPct val="100000"/>
              </a:lnSpc>
              <a:buFontTx/>
              <a:buChar char="-"/>
            </a:pPr>
            <a:r>
              <a:rPr lang="en-US" sz="2000" dirty="0">
                <a:latin typeface="Times New Roman" panose="02020603050405020304" pitchFamily="18" charset="0"/>
                <a:cs typeface="Times New Roman" panose="02020603050405020304" pitchFamily="18" charset="0"/>
              </a:rPr>
              <a:t>1812307042</a:t>
            </a:r>
          </a:p>
          <a:p>
            <a:pPr marL="342900" indent="-342900" algn="just">
              <a:lnSpc>
                <a:spcPct val="100000"/>
              </a:lnSpc>
              <a:buFontTx/>
              <a:buChar char="-"/>
            </a:pPr>
            <a:r>
              <a:rPr lang="en-US" sz="2000" dirty="0">
                <a:latin typeface="Times New Roman" panose="02020603050405020304" pitchFamily="18" charset="0"/>
                <a:cs typeface="Times New Roman" panose="02020603050405020304" pitchFamily="18" charset="0"/>
              </a:rPr>
              <a:t>1821368642  </a:t>
            </a:r>
          </a:p>
          <a:p>
            <a:pPr marL="342900" indent="-342900" algn="just">
              <a:lnSpc>
                <a:spcPct val="100000"/>
              </a:lnSpc>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503954"/>
      </p:ext>
    </p:extLst>
  </p:cSld>
  <p:clrMapOvr>
    <a:masterClrMapping/>
  </p:clrMapOvr>
  <mc:AlternateContent xmlns:mc="http://schemas.openxmlformats.org/markup-compatibility/2006" xmlns:p14="http://schemas.microsoft.com/office/powerpoint/2010/main">
    <mc:Choice Requires="p14">
      <p:transition spd="slow" p14:dur="2000" advTm="2459"/>
    </mc:Choice>
    <mc:Fallback xmlns="">
      <p:transition spd="slow" advTm="245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Dataset is publically available but smaller in size.</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run the model we need better GPU.</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Google </a:t>
            </a:r>
            <a:r>
              <a:rPr lang="en-US" dirty="0" err="1" smtClean="0">
                <a:latin typeface="Times New Roman" panose="02020603050405020304" pitchFamily="18" charset="0"/>
                <a:cs typeface="Times New Roman" panose="02020603050405020304" pitchFamily="18" charset="0"/>
              </a:rPr>
              <a:t>colab</a:t>
            </a:r>
            <a:r>
              <a:rPr lang="en-US" dirty="0" smtClean="0">
                <a:latin typeface="Times New Roman" panose="02020603050405020304" pitchFamily="18" charset="0"/>
                <a:cs typeface="Times New Roman" panose="02020603050405020304" pitchFamily="18" charset="0"/>
              </a:rPr>
              <a:t> is free but have limited time uses. </a:t>
            </a:r>
            <a:r>
              <a:rPr lang="en-US" smtClean="0">
                <a:latin typeface="Times New Roman" panose="02020603050405020304" pitchFamily="18" charset="0"/>
                <a:cs typeface="Times New Roman" panose="02020603050405020304" pitchFamily="18" charset="0"/>
              </a:rPr>
              <a:t>It run </a:t>
            </a:r>
            <a:r>
              <a:rPr lang="en-US" dirty="0">
                <a:latin typeface="Times New Roman" panose="02020603050405020304" pitchFamily="18" charset="0"/>
                <a:cs typeface="Times New Roman" panose="02020603050405020304" pitchFamily="18" charset="0"/>
              </a:rPr>
              <a:t>90 minutes </a:t>
            </a: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close the </a:t>
            </a:r>
            <a:r>
              <a:rPr lang="en-US" dirty="0" smtClean="0">
                <a:latin typeface="Times New Roman" panose="02020603050405020304" pitchFamily="18" charset="0"/>
                <a:cs typeface="Times New Roman" panose="02020603050405020304" pitchFamily="18" charset="0"/>
              </a:rPr>
              <a:t>browser and 12 </a:t>
            </a:r>
            <a:r>
              <a:rPr lang="en-US" dirty="0">
                <a:latin typeface="Times New Roman" panose="02020603050405020304" pitchFamily="18" charset="0"/>
                <a:cs typeface="Times New Roman" panose="02020603050405020304" pitchFamily="18" charset="0"/>
              </a:rPr>
              <a:t>hours if </a:t>
            </a:r>
            <a:r>
              <a:rPr lang="en-US" dirty="0" smtClean="0">
                <a:latin typeface="Times New Roman" panose="02020603050405020304" pitchFamily="18" charset="0"/>
                <a:cs typeface="Times New Roman" panose="02020603050405020304" pitchFamily="18" charset="0"/>
              </a:rPr>
              <a:t>keep </a:t>
            </a:r>
            <a:r>
              <a:rPr lang="en-US" dirty="0">
                <a:latin typeface="Times New Roman" panose="02020603050405020304" pitchFamily="18" charset="0"/>
                <a:cs typeface="Times New Roman" panose="02020603050405020304" pitchFamily="18" charset="0"/>
              </a:rPr>
              <a:t>the browser open</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Google </a:t>
            </a:r>
            <a:r>
              <a:rPr lang="en-US" dirty="0" err="1" smtClean="0">
                <a:latin typeface="Times New Roman" panose="02020603050405020304" pitchFamily="18" charset="0"/>
                <a:cs typeface="Times New Roman" panose="02020603050405020304" pitchFamily="18" charset="0"/>
              </a:rPr>
              <a:t>colab</a:t>
            </a:r>
            <a:r>
              <a:rPr lang="en-US" dirty="0" smtClean="0">
                <a:latin typeface="Times New Roman" panose="02020603050405020304" pitchFamily="18" charset="0"/>
                <a:cs typeface="Times New Roman" panose="02020603050405020304" pitchFamily="18" charset="0"/>
              </a:rPr>
              <a:t> has storage limitations.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internet dependent.</a:t>
            </a:r>
          </a:p>
          <a:p>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715293" y="1075269"/>
            <a:ext cx="8761413" cy="706964"/>
          </a:xfrm>
        </p:spPr>
        <p:txBody>
          <a:bodyPr/>
          <a:lstStyle/>
          <a:p>
            <a:pPr algn="ctr"/>
            <a:r>
              <a:rPr lang="en-US" sz="6000" b="1" dirty="0" smtClean="0">
                <a:latin typeface="Times New Roman" panose="02020603050405020304" pitchFamily="18" charset="0"/>
                <a:cs typeface="Times New Roman" panose="02020603050405020304" pitchFamily="18" charset="0"/>
              </a:rPr>
              <a:t>Limitations</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137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Ø"/>
            </a:pPr>
            <a:r>
              <a:rPr lang="en-US" dirty="0">
                <a:solidFill>
                  <a:srgbClr val="000000"/>
                </a:solidFill>
                <a:latin typeface="Times New Roman" panose="02020603050405020304" pitchFamily="18" charset="0"/>
              </a:rPr>
              <a:t>Early detection of oral cancer.</a:t>
            </a:r>
          </a:p>
          <a:p>
            <a:pPr>
              <a:lnSpc>
                <a:spcPct val="200000"/>
              </a:lnSpc>
              <a:buFont typeface="Wingdings" panose="05000000000000000000" pitchFamily="2" charset="2"/>
              <a:buChar char="Ø"/>
            </a:pPr>
            <a:r>
              <a:rPr lang="en-US" dirty="0" smtClean="0">
                <a:solidFill>
                  <a:srgbClr val="000000"/>
                </a:solidFill>
                <a:latin typeface="Times New Roman" panose="02020603050405020304" pitchFamily="18" charset="0"/>
              </a:rPr>
              <a:t>We </a:t>
            </a:r>
            <a:r>
              <a:rPr lang="en-US" dirty="0">
                <a:solidFill>
                  <a:srgbClr val="000000"/>
                </a:solidFill>
                <a:latin typeface="Times New Roman" panose="02020603050405020304" pitchFamily="18" charset="0"/>
              </a:rPr>
              <a:t>have massive dataset that we can segment and train effectively. </a:t>
            </a:r>
          </a:p>
          <a:p>
            <a:pPr>
              <a:lnSpc>
                <a:spcPct val="200000"/>
              </a:lnSpc>
              <a:buFont typeface="Wingdings" panose="05000000000000000000" pitchFamily="2" charset="2"/>
              <a:buChar char="Ø"/>
            </a:pPr>
            <a:r>
              <a:rPr lang="en-US" dirty="0">
                <a:solidFill>
                  <a:srgbClr val="000000"/>
                </a:solidFill>
                <a:latin typeface="Times New Roman" panose="02020603050405020304" pitchFamily="18" charset="0"/>
              </a:rPr>
              <a:t>After successful development, it will produce findings with an accuracy </a:t>
            </a:r>
            <a:r>
              <a:rPr lang="en-US" dirty="0" smtClean="0">
                <a:solidFill>
                  <a:srgbClr val="000000"/>
                </a:solidFill>
                <a:latin typeface="Times New Roman" panose="02020603050405020304" pitchFamily="18" charset="0"/>
              </a:rPr>
              <a:t>of </a:t>
            </a:r>
            <a:r>
              <a:rPr lang="en-US" dirty="0" smtClean="0">
                <a:solidFill>
                  <a:srgbClr val="000000"/>
                </a:solidFill>
                <a:latin typeface="Times New Roman" panose="02020603050405020304" pitchFamily="18" charset="0"/>
              </a:rPr>
              <a:t>99.33 </a:t>
            </a:r>
            <a:r>
              <a:rPr lang="en-US" dirty="0">
                <a:solidFill>
                  <a:srgbClr val="000000"/>
                </a:solidFill>
                <a:latin typeface="Times New Roman" panose="02020603050405020304" pitchFamily="18" charset="0"/>
              </a:rPr>
              <a:t>percent. </a:t>
            </a:r>
            <a:endParaRPr lang="en-US" sz="4000" dirty="0"/>
          </a:p>
          <a:p>
            <a:pPr>
              <a:buFont typeface="Wingdings" panose="05000000000000000000" pitchFamily="2" charset="2"/>
              <a:buChar char="Ø"/>
            </a:pPr>
            <a:endParaRPr lang="en-US" dirty="0"/>
          </a:p>
        </p:txBody>
      </p:sp>
      <p:sp>
        <p:nvSpPr>
          <p:cNvPr id="5" name="Title 1"/>
          <p:cNvSpPr>
            <a:spLocks noGrp="1"/>
          </p:cNvSpPr>
          <p:nvPr>
            <p:ph type="title"/>
          </p:nvPr>
        </p:nvSpPr>
        <p:spPr>
          <a:xfrm>
            <a:off x="1715293" y="1075269"/>
            <a:ext cx="8761413" cy="706964"/>
          </a:xfrm>
        </p:spPr>
        <p:txBody>
          <a:bodyPr/>
          <a:lstStyle/>
          <a:p>
            <a:pPr algn="ctr"/>
            <a:r>
              <a:rPr lang="en-US" sz="6000" b="1" dirty="0" smtClean="0">
                <a:latin typeface="Times New Roman" panose="02020603050405020304" pitchFamily="18" charset="0"/>
                <a:cs typeface="Times New Roman" panose="02020603050405020304" pitchFamily="18" charset="0"/>
              </a:rPr>
              <a:t>Conclusion</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188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979" y="1191383"/>
            <a:ext cx="8761413" cy="706964"/>
          </a:xfrm>
        </p:spPr>
        <p:txBody>
          <a:bodyPr>
            <a:noAutofit/>
          </a:bodyPr>
          <a:lstStyle/>
          <a:p>
            <a:pPr algn="ctr"/>
            <a:r>
              <a:rPr lang="en-US" sz="6000" b="1" dirty="0">
                <a:latin typeface="Times New Roman" panose="02020603050405020304" pitchFamily="18" charset="0"/>
                <a:cs typeface="Times New Roman" panose="02020603050405020304" pitchFamily="18" charset="0"/>
              </a:rPr>
              <a:t>List of Contents</a:t>
            </a:r>
          </a:p>
        </p:txBody>
      </p:sp>
      <p:sp>
        <p:nvSpPr>
          <p:cNvPr id="3" name="Content Placeholder 2"/>
          <p:cNvSpPr>
            <a:spLocks noGrp="1"/>
          </p:cNvSpPr>
          <p:nvPr>
            <p:ph idx="1"/>
          </p:nvPr>
        </p:nvSpPr>
        <p:spPr>
          <a:xfrm>
            <a:off x="518886" y="2256745"/>
            <a:ext cx="10515600" cy="4351338"/>
          </a:xfrm>
        </p:spPr>
        <p:txBody>
          <a:bodyPr>
            <a:normAutofit lnSpcReduction="10000"/>
          </a:bodyPr>
          <a:lstStyle/>
          <a:p>
            <a:r>
              <a:rPr lang="en-US" sz="2400" dirty="0" smtClean="0">
                <a:solidFill>
                  <a:schemeClr val="tx1"/>
                </a:solidFill>
                <a:latin typeface="Times New Roman" panose="02020603050405020304" pitchFamily="18" charset="0"/>
                <a:cs typeface="Times New Roman" panose="02020603050405020304" pitchFamily="18" charset="0"/>
              </a:rPr>
              <a:t>Abstract</a:t>
            </a:r>
          </a:p>
          <a:p>
            <a:r>
              <a:rPr lang="en-US" sz="2400" dirty="0" smtClean="0">
                <a:solidFill>
                  <a:schemeClr val="tx1"/>
                </a:solidFill>
                <a:latin typeface="Times New Roman" panose="02020603050405020304" pitchFamily="18" charset="0"/>
                <a:cs typeface="Times New Roman" panose="02020603050405020304" pitchFamily="18" charset="0"/>
              </a:rPr>
              <a:t>Description of our project</a:t>
            </a:r>
          </a:p>
          <a:p>
            <a:r>
              <a:rPr lang="en-US" sz="2400" dirty="0" smtClean="0">
                <a:solidFill>
                  <a:schemeClr val="tx1"/>
                </a:solidFill>
                <a:latin typeface="Times New Roman" panose="02020603050405020304" pitchFamily="18" charset="0"/>
                <a:cs typeface="Times New Roman" panose="02020603050405020304" pitchFamily="18" charset="0"/>
              </a:rPr>
              <a:t>Why we choose this project?</a:t>
            </a:r>
          </a:p>
          <a:p>
            <a:r>
              <a:rPr lang="en-US" sz="2400" dirty="0" smtClean="0">
                <a:solidFill>
                  <a:schemeClr val="tx1"/>
                </a:solidFill>
                <a:latin typeface="Times New Roman" panose="02020603050405020304" pitchFamily="18" charset="0"/>
                <a:cs typeface="Times New Roman" panose="02020603050405020304" pitchFamily="18" charset="0"/>
              </a:rPr>
              <a:t>Methodology</a:t>
            </a:r>
          </a:p>
          <a:p>
            <a:r>
              <a:rPr lang="en-US" sz="2400" dirty="0" smtClean="0">
                <a:solidFill>
                  <a:schemeClr val="tx1"/>
                </a:solidFill>
                <a:latin typeface="Times New Roman" panose="02020603050405020304" pitchFamily="18" charset="0"/>
                <a:cs typeface="Times New Roman" panose="02020603050405020304" pitchFamily="18" charset="0"/>
              </a:rPr>
              <a:t>Dataset description</a:t>
            </a:r>
          </a:p>
          <a:p>
            <a:r>
              <a:rPr lang="en-US" sz="2400" dirty="0" smtClean="0">
                <a:solidFill>
                  <a:schemeClr val="tx1"/>
                </a:solidFill>
                <a:latin typeface="Times New Roman" panose="02020603050405020304" pitchFamily="18" charset="0"/>
                <a:cs typeface="Times New Roman" panose="02020603050405020304" pitchFamily="18" charset="0"/>
              </a:rPr>
              <a:t>Deep learning model</a:t>
            </a:r>
          </a:p>
          <a:p>
            <a:r>
              <a:rPr lang="en-US" sz="2400" dirty="0" smtClean="0">
                <a:solidFill>
                  <a:schemeClr val="tx1"/>
                </a:solidFill>
                <a:latin typeface="Times New Roman" panose="02020603050405020304" pitchFamily="18" charset="0"/>
                <a:cs typeface="Times New Roman" panose="02020603050405020304" pitchFamily="18" charset="0"/>
              </a:rPr>
              <a:t>Results</a:t>
            </a:r>
          </a:p>
          <a:p>
            <a:r>
              <a:rPr lang="en-US" sz="2400" dirty="0" smtClean="0">
                <a:solidFill>
                  <a:schemeClr val="tx1"/>
                </a:solidFill>
                <a:latin typeface="Times New Roman" panose="02020603050405020304" pitchFamily="18" charset="0"/>
                <a:cs typeface="Times New Roman" panose="02020603050405020304" pitchFamily="18" charset="0"/>
              </a:rPr>
              <a:t>Limitations</a:t>
            </a:r>
          </a:p>
          <a:p>
            <a:r>
              <a:rPr lang="en-US" sz="2400" dirty="0" smtClean="0">
                <a:solidFill>
                  <a:schemeClr val="tx1"/>
                </a:solidFill>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423689"/>
      </p:ext>
    </p:extLst>
  </p:cSld>
  <p:clrMapOvr>
    <a:masterClrMapping/>
  </p:clrMapOvr>
  <mc:AlternateContent xmlns:mc="http://schemas.openxmlformats.org/markup-compatibility/2006" xmlns:p14="http://schemas.microsoft.com/office/powerpoint/2010/main">
    <mc:Choice Requires="p14">
      <p:transition spd="slow" p14:dur="2000" advTm="1031"/>
    </mc:Choice>
    <mc:Fallback xmlns="">
      <p:transition spd="slow" advTm="103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2474459"/>
            <a:ext cx="6477000" cy="4383542"/>
          </a:xfrm>
        </p:spPr>
        <p:txBody>
          <a:bodyPr>
            <a:noAutofit/>
          </a:bodyPr>
          <a:lstStyle/>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Oral </a:t>
            </a:r>
            <a:r>
              <a:rPr lang="en-US" dirty="0">
                <a:solidFill>
                  <a:schemeClr val="tx1"/>
                </a:solidFill>
                <a:latin typeface="Times New Roman" panose="02020603050405020304" pitchFamily="18" charset="0"/>
                <a:cs typeface="Times New Roman" panose="02020603050405020304" pitchFamily="18" charset="0"/>
              </a:rPr>
              <a:t>cancer is a</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tumor that develops in a part of the mouth. It may be on the surface of the tongue, the inside of the cheeks, the roof of the mouth (palate), the lips or gums</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It is difficult, widespread cancer with a high fatality rate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Deep learning is a machine learning and artificial intelligence (AI) technique inspired by human learning. Data science, which covers statistics and predictive modeling, contains deep learning as a major component.</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We have applied </a:t>
            </a:r>
            <a:r>
              <a:rPr lang="en-US" dirty="0" smtClean="0">
                <a:solidFill>
                  <a:schemeClr val="tx1"/>
                </a:solidFill>
                <a:latin typeface="Times New Roman" panose="02020603050405020304" pitchFamily="18" charset="0"/>
                <a:cs typeface="Times New Roman" panose="02020603050405020304" pitchFamily="18" charset="0"/>
              </a:rPr>
              <a:t>CNN , Custom CNN, ResNet50, ANN model </a:t>
            </a:r>
            <a:r>
              <a:rPr lang="en-US" dirty="0">
                <a:solidFill>
                  <a:schemeClr val="tx1"/>
                </a:solidFill>
                <a:latin typeface="Times New Roman" panose="02020603050405020304" pitchFamily="18" charset="0"/>
                <a:cs typeface="Times New Roman" panose="02020603050405020304" pitchFamily="18" charset="0"/>
              </a:rPr>
              <a:t>which includes deep pooling, Flatten, Dense, conv2d, </a:t>
            </a:r>
            <a:r>
              <a:rPr lang="en-US" dirty="0" err="1">
                <a:solidFill>
                  <a:schemeClr val="tx1"/>
                </a:solidFill>
                <a:latin typeface="Times New Roman" panose="02020603050405020304" pitchFamily="18" charset="0"/>
                <a:cs typeface="Times New Roman" panose="02020603050405020304" pitchFamily="18" charset="0"/>
              </a:rPr>
              <a:t>maxpool</a:t>
            </a:r>
            <a:r>
              <a:rPr lang="en-US" dirty="0">
                <a:solidFill>
                  <a:schemeClr val="tx1"/>
                </a:solidFill>
                <a:latin typeface="Times New Roman" panose="02020603050405020304" pitchFamily="18" charset="0"/>
                <a:cs typeface="Times New Roman" panose="02020603050405020304" pitchFamily="18" charset="0"/>
              </a:rPr>
              <a:t>, dropout </a:t>
            </a:r>
            <a:r>
              <a:rPr lang="en-US" dirty="0" smtClean="0">
                <a:solidFill>
                  <a:schemeClr val="tx1"/>
                </a:solidFill>
                <a:latin typeface="Times New Roman" panose="02020603050405020304" pitchFamily="18" charset="0"/>
                <a:cs typeface="Times New Roman" panose="02020603050405020304" pitchFamily="18" charset="0"/>
              </a:rPr>
              <a:t>and multiple </a:t>
            </a:r>
            <a:r>
              <a:rPr lang="en-US" dirty="0">
                <a:solidFill>
                  <a:schemeClr val="tx1"/>
                </a:solidFill>
                <a:latin typeface="Times New Roman" panose="02020603050405020304" pitchFamily="18" charset="0"/>
                <a:cs typeface="Times New Roman" panose="02020603050405020304" pitchFamily="18" charset="0"/>
              </a:rPr>
              <a:t>layers. For performance analysis we used f1 score, </a:t>
            </a:r>
            <a:r>
              <a:rPr lang="en-US" dirty="0" err="1">
                <a:solidFill>
                  <a:schemeClr val="tx1"/>
                </a:solidFill>
                <a:latin typeface="Times New Roman" panose="02020603050405020304" pitchFamily="18" charset="0"/>
                <a:cs typeface="Times New Roman" panose="02020603050405020304" pitchFamily="18" charset="0"/>
              </a:rPr>
              <a:t>choen</a:t>
            </a:r>
            <a:r>
              <a:rPr lang="en-US" dirty="0">
                <a:solidFill>
                  <a:schemeClr val="tx1"/>
                </a:solidFill>
                <a:latin typeface="Times New Roman" panose="02020603050405020304" pitchFamily="18" charset="0"/>
                <a:cs typeface="Times New Roman" panose="02020603050405020304" pitchFamily="18" charset="0"/>
              </a:rPr>
              <a:t> kappa score and confusion </a:t>
            </a:r>
            <a:r>
              <a:rPr lang="en-US" dirty="0" smtClean="0">
                <a:solidFill>
                  <a:schemeClr val="tx1"/>
                </a:solidFill>
                <a:latin typeface="Times New Roman" panose="02020603050405020304" pitchFamily="18" charset="0"/>
                <a:cs typeface="Times New Roman" panose="02020603050405020304" pitchFamily="18" charset="0"/>
              </a:rPr>
              <a:t>matrix</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5035" y="2255994"/>
            <a:ext cx="2758622" cy="18290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2434" y="4220119"/>
            <a:ext cx="4689566" cy="2637881"/>
          </a:xfrm>
          <a:prstGeom prst="rect">
            <a:avLst/>
          </a:prstGeom>
        </p:spPr>
      </p:pic>
      <p:sp>
        <p:nvSpPr>
          <p:cNvPr id="10" name="Title 1"/>
          <p:cNvSpPr>
            <a:spLocks noGrp="1"/>
          </p:cNvSpPr>
          <p:nvPr>
            <p:ph type="title"/>
          </p:nvPr>
        </p:nvSpPr>
        <p:spPr>
          <a:xfrm>
            <a:off x="1715293" y="1075269"/>
            <a:ext cx="8761413" cy="706964"/>
          </a:xfrm>
        </p:spPr>
        <p:txBody>
          <a:bodyPr/>
          <a:lstStyle/>
          <a:p>
            <a:pPr algn="ctr"/>
            <a:r>
              <a:rPr lang="en-US" sz="6000" b="1" dirty="0" smtClean="0">
                <a:latin typeface="Times New Roman" panose="02020603050405020304" pitchFamily="18" charset="0"/>
                <a:cs typeface="Times New Roman" panose="02020603050405020304" pitchFamily="18" charset="0"/>
              </a:rPr>
              <a:t>Abstract</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722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1075269"/>
            <a:ext cx="8761413" cy="706964"/>
          </a:xfrm>
        </p:spPr>
        <p:txBody>
          <a:bodyPr/>
          <a:lstStyle/>
          <a:p>
            <a:r>
              <a:rPr lang="en-US" sz="6000" b="1" dirty="0">
                <a:solidFill>
                  <a:schemeClr val="bg1"/>
                </a:solidFill>
                <a:latin typeface="Times New Roman" panose="02020603050405020304" pitchFamily="18" charset="0"/>
                <a:cs typeface="Times New Roman" panose="02020603050405020304" pitchFamily="18" charset="0"/>
              </a:rPr>
              <a:t>Description of our project</a:t>
            </a:r>
          </a:p>
        </p:txBody>
      </p:sp>
      <p:sp>
        <p:nvSpPr>
          <p:cNvPr id="3" name="Content Placeholder 2"/>
          <p:cNvSpPr>
            <a:spLocks noGrp="1"/>
          </p:cNvSpPr>
          <p:nvPr>
            <p:ph idx="1"/>
          </p:nvPr>
        </p:nvSpPr>
        <p:spPr>
          <a:xfrm>
            <a:off x="1154955" y="2603500"/>
            <a:ext cx="8761411" cy="3416300"/>
          </a:xfrm>
        </p:spPr>
        <p:txBody>
          <a:bodyPr>
            <a:normAutofit/>
          </a:bodyPr>
          <a:lstStyle/>
          <a:p>
            <a:pPr marL="0" indent="0" algn="just">
              <a:buNone/>
            </a:pPr>
            <a:r>
              <a:rPr lang="en-US" sz="3200" dirty="0" smtClean="0">
                <a:solidFill>
                  <a:schemeClr val="tx1"/>
                </a:solidFill>
                <a:latin typeface="Times New Roman" panose="02020603050405020304" pitchFamily="18" charset="0"/>
                <a:cs typeface="Times New Roman" panose="02020603050405020304" pitchFamily="18" charset="0"/>
              </a:rPr>
              <a:t>Our project is a system that detect oral cancer with histopathologic image dataset trained with deep learning methods. As oral cancer have high death ration worldwide so early detection can give time for treatment. And make the system affordable.</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577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195" y="2581366"/>
            <a:ext cx="4532105" cy="2761343"/>
          </a:xfrm>
        </p:spPr>
        <p:txBody>
          <a:bodyPr>
            <a:normAutofit fontScale="92500" lnSpcReduction="10000"/>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Oral cancer at early stage if can be detected than the survival chance gets high. Oral cancer being one of the deadliest cancer is costly to detect and if diagnosed then the expense for treatment is high too. </a:t>
            </a:r>
            <a:r>
              <a:rPr lang="en-US" sz="2000" dirty="0" smtClean="0">
                <a:solidFill>
                  <a:schemeClr val="tx1"/>
                </a:solidFill>
                <a:latin typeface="Times New Roman" panose="02020603050405020304" pitchFamily="18" charset="0"/>
                <a:cs typeface="Times New Roman" panose="02020603050405020304" pitchFamily="18" charset="0"/>
              </a:rPr>
              <a:t>In those </a:t>
            </a:r>
            <a:r>
              <a:rPr lang="en-US" sz="2000" dirty="0">
                <a:solidFill>
                  <a:schemeClr val="tx1"/>
                </a:solidFill>
                <a:latin typeface="Times New Roman" panose="02020603050405020304" pitchFamily="18" charset="0"/>
                <a:cs typeface="Times New Roman" panose="02020603050405020304" pitchFamily="18" charset="0"/>
              </a:rPr>
              <a:t>countries where betel leaf, tobacco is common has high risk of oral cancer and due to high cost detection test and treatment becomes unaffordable for a large number of people</a:t>
            </a:r>
            <a:r>
              <a:rPr lang="en-US" sz="20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278443" y="1191383"/>
            <a:ext cx="9635113" cy="706964"/>
          </a:xfrm>
        </p:spPr>
        <p:txBody>
          <a:bodyPr/>
          <a:lstStyle/>
          <a:p>
            <a:pPr algn="ctr"/>
            <a:r>
              <a:rPr lang="en-US" sz="6000" b="1" dirty="0">
                <a:latin typeface="Times New Roman" panose="02020603050405020304" pitchFamily="18" charset="0"/>
                <a:cs typeface="Times New Roman" panose="02020603050405020304" pitchFamily="18" charset="0"/>
              </a:rPr>
              <a:t>Why we choose this project</a:t>
            </a:r>
            <a:r>
              <a:rPr lang="en-US" sz="6000" b="1" dirty="0" smtClean="0">
                <a:latin typeface="Times New Roman" panose="02020603050405020304" pitchFamily="18" charset="0"/>
                <a:cs typeface="Times New Roman" panose="02020603050405020304" pitchFamily="18" charset="0"/>
              </a:rPr>
              <a:t>?</a:t>
            </a:r>
            <a:endParaRPr lang="en-US" sz="6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470" y="2486479"/>
            <a:ext cx="3735977" cy="369225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14435508"/>
              </p:ext>
            </p:extLst>
          </p:nvPr>
        </p:nvGraphicFramePr>
        <p:xfrm>
          <a:off x="8856617" y="2486479"/>
          <a:ext cx="3213463" cy="3170911"/>
        </p:xfrm>
        <a:graphic>
          <a:graphicData uri="http://schemas.openxmlformats.org/drawingml/2006/table">
            <a:tbl>
              <a:tblPr firstRow="1" bandRow="1">
                <a:tableStyleId>{5940675A-B579-460E-94D1-54222C63F5DA}</a:tableStyleId>
              </a:tblPr>
              <a:tblGrid>
                <a:gridCol w="1011283">
                  <a:extLst>
                    <a:ext uri="{9D8B030D-6E8A-4147-A177-3AD203B41FA5}">
                      <a16:colId xmlns:a16="http://schemas.microsoft.com/office/drawing/2014/main" val="2668340640"/>
                    </a:ext>
                  </a:extLst>
                </a:gridCol>
                <a:gridCol w="1131026">
                  <a:extLst>
                    <a:ext uri="{9D8B030D-6E8A-4147-A177-3AD203B41FA5}">
                      <a16:colId xmlns:a16="http://schemas.microsoft.com/office/drawing/2014/main" val="1355033539"/>
                    </a:ext>
                  </a:extLst>
                </a:gridCol>
                <a:gridCol w="1071154">
                  <a:extLst>
                    <a:ext uri="{9D8B030D-6E8A-4147-A177-3AD203B41FA5}">
                      <a16:colId xmlns:a16="http://schemas.microsoft.com/office/drawing/2014/main" val="3652263178"/>
                    </a:ext>
                  </a:extLst>
                </a:gridCol>
              </a:tblGrid>
              <a:tr h="320221">
                <a:tc>
                  <a:txBody>
                    <a:bodyPr/>
                    <a:lstStyle/>
                    <a:p>
                      <a:pPr algn="ctr"/>
                      <a:r>
                        <a:rPr lang="en-US" sz="1200" dirty="0" smtClean="0"/>
                        <a:t>SL No.</a:t>
                      </a:r>
                      <a:endParaRPr lang="en-US" sz="1200" dirty="0"/>
                    </a:p>
                  </a:txBody>
                  <a:tcPr/>
                </a:tc>
                <a:tc>
                  <a:txBody>
                    <a:bodyPr/>
                    <a:lstStyle/>
                    <a:p>
                      <a:pPr algn="ctr"/>
                      <a:r>
                        <a:rPr lang="en-US" sz="1200" dirty="0" smtClean="0"/>
                        <a:t>Country</a:t>
                      </a:r>
                      <a:endParaRPr lang="en-US" sz="1200" dirty="0"/>
                    </a:p>
                  </a:txBody>
                  <a:tcPr/>
                </a:tc>
                <a:tc>
                  <a:txBody>
                    <a:bodyPr/>
                    <a:lstStyle/>
                    <a:p>
                      <a:pPr algn="ctr"/>
                      <a:r>
                        <a:rPr lang="en-US" sz="1200" dirty="0" smtClean="0"/>
                        <a:t>Ratio</a:t>
                      </a:r>
                      <a:endParaRPr lang="en-US" sz="1200" dirty="0"/>
                    </a:p>
                  </a:txBody>
                  <a:tcPr/>
                </a:tc>
                <a:extLst>
                  <a:ext uri="{0D108BD9-81ED-4DB2-BD59-A6C34878D82A}">
                    <a16:rowId xmlns:a16="http://schemas.microsoft.com/office/drawing/2014/main" val="1715743940"/>
                  </a:ext>
                </a:extLst>
              </a:tr>
              <a:tr h="285069">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KIRIBATI</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Times New Roman" panose="02020603050405020304" pitchFamily="18" charset="0"/>
                          <a:cs typeface="Times New Roman" panose="02020603050405020304" pitchFamily="18" charset="0"/>
                        </a:rPr>
                        <a:t>13.84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5684749"/>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NEW GUINEA</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12.56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93555541"/>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SEYCHELLES</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12.25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67631687"/>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BANGLADESH</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12.13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80984352"/>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PAKISTAN</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11.65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84457062"/>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INDIA</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11.45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38809136"/>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SRI LANKA</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Times New Roman" panose="02020603050405020304" pitchFamily="18" charset="0"/>
                          <a:cs typeface="Times New Roman" panose="02020603050405020304" pitchFamily="18" charset="0"/>
                        </a:rPr>
                        <a:t>10.87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53755999"/>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MYANMAR</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8.77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4155883"/>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AFGHANISTAN</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8.18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70116245"/>
                  </a:ext>
                </a:extLst>
              </a:tr>
              <a:tr h="285069">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u="none"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SLOVAKIA</a:t>
                      </a:r>
                      <a:endParaRPr lang="en-US"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Times New Roman" panose="02020603050405020304" pitchFamily="18" charset="0"/>
                          <a:cs typeface="Times New Roman" panose="02020603050405020304" pitchFamily="18" charset="0"/>
                        </a:rPr>
                        <a:t>7.93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8171397"/>
                  </a:ext>
                </a:extLst>
              </a:tr>
            </a:tbl>
          </a:graphicData>
        </a:graphic>
      </p:graphicFrame>
      <p:sp>
        <p:nvSpPr>
          <p:cNvPr id="4" name="TextBox 3"/>
          <p:cNvSpPr txBox="1"/>
          <p:nvPr/>
        </p:nvSpPr>
        <p:spPr>
          <a:xfrm>
            <a:off x="408195" y="5342709"/>
            <a:ext cx="453210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As we can see that Asia is on high risk.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Death rate of Bangladesh is 12.13% which is forth in place worldwide. </a:t>
            </a:r>
          </a:p>
        </p:txBody>
      </p:sp>
    </p:spTree>
    <p:extLst>
      <p:ext uri="{BB962C8B-B14F-4D97-AF65-F5344CB8AC3E}">
        <p14:creationId xmlns:p14="http://schemas.microsoft.com/office/powerpoint/2010/main" val="224256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603500"/>
            <a:ext cx="8761411" cy="3416300"/>
          </a:xfrm>
        </p:spPr>
        <p:txBody>
          <a:bodyPr>
            <a:normAutofit fontScale="92500" lnSpcReduction="20000"/>
          </a:bodyPr>
          <a:lstStyle/>
          <a:p>
            <a:pPr marL="0" indent="0">
              <a:buNone/>
            </a:pPr>
            <a:r>
              <a:rPr lang="en-US" sz="2000" dirty="0" smtClean="0">
                <a:solidFill>
                  <a:schemeClr val="tx1"/>
                </a:solidFill>
              </a:rPr>
              <a:t>We use deep learning methods approach to solve this problem by implemented multiple models.</a:t>
            </a:r>
          </a:p>
          <a:p>
            <a:pPr lvl="2">
              <a:buFont typeface="Wingdings" panose="05000000000000000000" pitchFamily="2" charset="2"/>
              <a:buChar char="q"/>
            </a:pPr>
            <a:r>
              <a:rPr lang="en-US" sz="1600" dirty="0" smtClean="0">
                <a:solidFill>
                  <a:schemeClr val="tx1"/>
                </a:solidFill>
              </a:rPr>
              <a:t> </a:t>
            </a:r>
            <a:r>
              <a:rPr lang="en-US" sz="1600" dirty="0" smtClean="0">
                <a:solidFill>
                  <a:schemeClr val="tx1"/>
                </a:solidFill>
              </a:rPr>
              <a:t>CNN</a:t>
            </a:r>
          </a:p>
          <a:p>
            <a:pPr lvl="2">
              <a:buFont typeface="Wingdings" panose="05000000000000000000" pitchFamily="2" charset="2"/>
              <a:buChar char="q"/>
            </a:pPr>
            <a:r>
              <a:rPr lang="en-US" sz="1600" dirty="0" smtClean="0">
                <a:solidFill>
                  <a:schemeClr val="tx1"/>
                </a:solidFill>
              </a:rPr>
              <a:t>Custom CNN</a:t>
            </a:r>
          </a:p>
          <a:p>
            <a:pPr lvl="2">
              <a:buFont typeface="Wingdings" panose="05000000000000000000" pitchFamily="2" charset="2"/>
              <a:buChar char="q"/>
            </a:pPr>
            <a:r>
              <a:rPr lang="en-US" sz="1600" dirty="0" smtClean="0">
                <a:solidFill>
                  <a:schemeClr val="tx1"/>
                </a:solidFill>
              </a:rPr>
              <a:t>ResNet50</a:t>
            </a:r>
          </a:p>
          <a:p>
            <a:pPr lvl="2">
              <a:buFont typeface="Wingdings" panose="05000000000000000000" pitchFamily="2" charset="2"/>
              <a:buChar char="q"/>
            </a:pPr>
            <a:r>
              <a:rPr lang="en-US" sz="1600" dirty="0" smtClean="0">
                <a:solidFill>
                  <a:schemeClr val="tx1"/>
                </a:solidFill>
              </a:rPr>
              <a:t>AN</a:t>
            </a:r>
            <a:r>
              <a:rPr lang="en-US" sz="1600" dirty="0" smtClean="0">
                <a:solidFill>
                  <a:schemeClr val="tx1"/>
                </a:solidFill>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Artificial Neural Network)</a:t>
            </a:r>
            <a:endParaRPr lang="en-US" sz="16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tx1"/>
                </a:solidFill>
              </a:rPr>
              <a:t>First we </a:t>
            </a:r>
            <a:r>
              <a:rPr lang="en-US" sz="2000" dirty="0" smtClean="0">
                <a:solidFill>
                  <a:schemeClr val="tx1"/>
                </a:solidFill>
              </a:rPr>
              <a:t>process </a:t>
            </a:r>
            <a:r>
              <a:rPr lang="en-US" sz="2000" dirty="0" smtClean="0">
                <a:solidFill>
                  <a:schemeClr val="tx1"/>
                </a:solidFill>
              </a:rPr>
              <a:t>the data with image data generator named </a:t>
            </a:r>
            <a:r>
              <a:rPr lang="en-US" sz="2000" dirty="0" err="1" smtClean="0">
                <a:solidFill>
                  <a:schemeClr val="tx1"/>
                </a:solidFill>
              </a:rPr>
              <a:t>ImageDataGenerator</a:t>
            </a:r>
            <a:r>
              <a:rPr lang="en-US" sz="2000" dirty="0" smtClean="0">
                <a:solidFill>
                  <a:schemeClr val="tx1"/>
                </a:solidFill>
              </a:rPr>
              <a:t>. </a:t>
            </a:r>
            <a:r>
              <a:rPr lang="en-US" sz="2000" dirty="0">
                <a:solidFill>
                  <a:schemeClr val="tx1"/>
                </a:solidFill>
              </a:rPr>
              <a:t>B</a:t>
            </a:r>
            <a:r>
              <a:rPr lang="en-US" sz="2000" dirty="0" smtClean="0">
                <a:solidFill>
                  <a:schemeClr val="tx1"/>
                </a:solidFill>
              </a:rPr>
              <a:t>y </a:t>
            </a:r>
            <a:r>
              <a:rPr lang="en-US" sz="2000" dirty="0">
                <a:solidFill>
                  <a:schemeClr val="tx1"/>
                </a:solidFill>
              </a:rPr>
              <a:t>passing an integer number in the rotation range parameter, </a:t>
            </a:r>
            <a:r>
              <a:rPr lang="en-US" sz="2000" dirty="0" smtClean="0">
                <a:solidFill>
                  <a:schemeClr val="tx1"/>
                </a:solidFill>
              </a:rPr>
              <a:t>randomly rotated </a:t>
            </a:r>
            <a:r>
              <a:rPr lang="en-US" sz="2000" dirty="0">
                <a:solidFill>
                  <a:schemeClr val="tx1"/>
                </a:solidFill>
              </a:rPr>
              <a:t>pictures by any degree between 0 and 360</a:t>
            </a:r>
            <a:r>
              <a:rPr lang="en-US" sz="2000" dirty="0" smtClean="0">
                <a:solidFill>
                  <a:schemeClr val="tx1"/>
                </a:solidFill>
              </a:rPr>
              <a:t>.</a:t>
            </a:r>
          </a:p>
          <a:p>
            <a:pPr marL="0" indent="0" algn="just">
              <a:buNone/>
            </a:pPr>
            <a:r>
              <a:rPr lang="en-US" sz="2000" dirty="0" smtClean="0">
                <a:solidFill>
                  <a:schemeClr val="tx1"/>
                </a:solidFill>
              </a:rPr>
              <a:t>Then we pass the processed the data on our model and trained it.</a:t>
            </a:r>
          </a:p>
          <a:p>
            <a:pPr marL="0" indent="0" algn="just">
              <a:buNone/>
            </a:pPr>
            <a:endParaRPr lang="en-US" sz="2000" dirty="0">
              <a:solidFill>
                <a:schemeClr val="tx1"/>
              </a:solidFill>
            </a:endParaRPr>
          </a:p>
          <a:p>
            <a:pPr marL="0" indent="0">
              <a:buNone/>
            </a:pPr>
            <a:endParaRPr lang="en-US" sz="2000" dirty="0">
              <a:solidFill>
                <a:schemeClr val="tx1"/>
              </a:solidFill>
            </a:endParaRPr>
          </a:p>
        </p:txBody>
      </p:sp>
      <p:sp>
        <p:nvSpPr>
          <p:cNvPr id="5" name="Title 1"/>
          <p:cNvSpPr>
            <a:spLocks noGrp="1"/>
          </p:cNvSpPr>
          <p:nvPr>
            <p:ph type="title"/>
          </p:nvPr>
        </p:nvSpPr>
        <p:spPr>
          <a:xfrm>
            <a:off x="1430961" y="1075269"/>
            <a:ext cx="9330078" cy="706964"/>
          </a:xfrm>
        </p:spPr>
        <p:txBody>
          <a:bodyPr/>
          <a:lstStyle/>
          <a:p>
            <a:pPr algn="ctr"/>
            <a:r>
              <a:rPr lang="en-US" sz="6000" b="1" dirty="0" smtClean="0">
                <a:latin typeface="Times New Roman" panose="02020603050405020304" pitchFamily="18" charset="0"/>
                <a:cs typeface="Times New Roman" panose="02020603050405020304" pitchFamily="18" charset="0"/>
              </a:rPr>
              <a:t>Methodology</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924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008" y="2412092"/>
            <a:ext cx="6281058" cy="4014833"/>
          </a:xfrm>
        </p:spPr>
        <p:txBody>
          <a:bodyPr>
            <a:noAutofit/>
          </a:bodyPr>
          <a:lstStyle/>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To develop this system we have collected data from </a:t>
            </a:r>
            <a:r>
              <a:rPr lang="en-US" sz="1600" dirty="0" err="1" smtClean="0">
                <a:solidFill>
                  <a:schemeClr val="tx1"/>
                </a:solidFill>
                <a:latin typeface="Times New Roman" panose="02020603050405020304" pitchFamily="18" charset="0"/>
                <a:cs typeface="Times New Roman" panose="02020603050405020304" pitchFamily="18" charset="0"/>
              </a:rPr>
              <a:t>kaggle</a:t>
            </a:r>
            <a:r>
              <a:rPr lang="en-US" sz="1600" dirty="0" smtClean="0">
                <a:solidFill>
                  <a:schemeClr val="tx1"/>
                </a:solidFill>
                <a:latin typeface="Times New Roman" panose="02020603050405020304" pitchFamily="18" charset="0"/>
                <a:cs typeface="Times New Roman" panose="02020603050405020304" pitchFamily="18" charset="0"/>
              </a:rPr>
              <a:t>. We choose Histopathologic image dataset which is around 3GB. </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Histopathology </a:t>
            </a:r>
            <a:r>
              <a:rPr lang="en-US" sz="1600" dirty="0">
                <a:solidFill>
                  <a:schemeClr val="tx1"/>
                </a:solidFill>
                <a:latin typeface="Times New Roman" panose="02020603050405020304" pitchFamily="18" charset="0"/>
                <a:cs typeface="Times New Roman" panose="02020603050405020304" pitchFamily="18" charset="0"/>
              </a:rPr>
              <a:t>is the study of disease symptoms through microscopic inspection of a biopsy or surgical specimen that has been processed and put onto glass slides</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The dataset contains two classes: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1. Normal</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2. OSCC(</a:t>
            </a:r>
            <a:r>
              <a:rPr lang="en-US" sz="1600" dirty="0">
                <a:solidFill>
                  <a:schemeClr val="tx1"/>
                </a:solidFill>
                <a:latin typeface="Times New Roman" panose="02020603050405020304" pitchFamily="18" charset="0"/>
                <a:cs typeface="Times New Roman" panose="02020603050405020304" pitchFamily="18" charset="0"/>
              </a:rPr>
              <a:t>Oral squamous cell </a:t>
            </a:r>
            <a:r>
              <a:rPr lang="en-US" sz="1600" dirty="0" smtClean="0">
                <a:solidFill>
                  <a:schemeClr val="tx1"/>
                </a:solidFill>
                <a:latin typeface="Times New Roman" panose="02020603050405020304" pitchFamily="18" charset="0"/>
                <a:cs typeface="Times New Roman" panose="02020603050405020304" pitchFamily="18" charset="0"/>
              </a:rPr>
              <a:t>carcinoma)</a:t>
            </a: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This </a:t>
            </a:r>
            <a:r>
              <a:rPr lang="en-US" sz="1600" dirty="0">
                <a:solidFill>
                  <a:schemeClr val="tx1"/>
                </a:solidFill>
                <a:latin typeface="Times New Roman" panose="02020603050405020304" pitchFamily="18" charset="0"/>
                <a:cs typeface="Times New Roman" panose="02020603050405020304" pitchFamily="18" charset="0"/>
              </a:rPr>
              <a:t>System’s dataset contains 5192 Histopathologic </a:t>
            </a:r>
            <a:r>
              <a:rPr lang="en-US" sz="1600" dirty="0" smtClean="0">
                <a:solidFill>
                  <a:schemeClr val="tx1"/>
                </a:solidFill>
                <a:latin typeface="Times New Roman" panose="02020603050405020304" pitchFamily="18" charset="0"/>
                <a:cs typeface="Times New Roman" panose="02020603050405020304" pitchFamily="18" charset="0"/>
              </a:rPr>
              <a:t>images. 2494 </a:t>
            </a:r>
            <a:r>
              <a:rPr lang="en-US" sz="1600" dirty="0">
                <a:solidFill>
                  <a:schemeClr val="tx1"/>
                </a:solidFill>
                <a:latin typeface="Times New Roman" panose="02020603050405020304" pitchFamily="18" charset="0"/>
                <a:cs typeface="Times New Roman" panose="02020603050405020304" pitchFamily="18" charset="0"/>
              </a:rPr>
              <a:t>of Normal Histopathologic images and 2698 images of oral cancer effected Histopathologic images were used on this </a:t>
            </a:r>
            <a:r>
              <a:rPr lang="en-US" sz="1600" dirty="0" smtClean="0">
                <a:solidFill>
                  <a:schemeClr val="tx1"/>
                </a:solidFill>
                <a:latin typeface="Times New Roman" panose="02020603050405020304" pitchFamily="18" charset="0"/>
                <a:cs typeface="Times New Roman" panose="02020603050405020304" pitchFamily="18" charset="0"/>
              </a:rPr>
              <a:t>system.</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Data </a:t>
            </a:r>
            <a:r>
              <a:rPr lang="en-US" sz="1600" dirty="0">
                <a:solidFill>
                  <a:schemeClr val="tx1"/>
                </a:solidFill>
                <a:latin typeface="Times New Roman" panose="02020603050405020304" pitchFamily="18" charset="0"/>
                <a:cs typeface="Times New Roman" panose="02020603050405020304" pitchFamily="18" charset="0"/>
              </a:rPr>
              <a:t>were spitted in three sections 70% for training, 20% for validation and 10% for testing</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3196" y="2412093"/>
            <a:ext cx="2060244" cy="154518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10431318"/>
              </p:ext>
            </p:extLst>
          </p:nvPr>
        </p:nvGraphicFramePr>
        <p:xfrm>
          <a:off x="7120636" y="3986325"/>
          <a:ext cx="2573385" cy="370840"/>
        </p:xfrm>
        <a:graphic>
          <a:graphicData uri="http://schemas.openxmlformats.org/drawingml/2006/table">
            <a:tbl>
              <a:tblPr firstRow="1" bandRow="1">
                <a:tableStyleId>{5C22544A-7EE6-4342-B048-85BDC9FD1C3A}</a:tableStyleId>
              </a:tblPr>
              <a:tblGrid>
                <a:gridCol w="2573385">
                  <a:extLst>
                    <a:ext uri="{9D8B030D-6E8A-4147-A177-3AD203B41FA5}">
                      <a16:colId xmlns:a16="http://schemas.microsoft.com/office/drawing/2014/main" val="2416522547"/>
                    </a:ext>
                  </a:extLst>
                </a:gridCol>
              </a:tblGrid>
              <a:tr h="370840">
                <a:tc>
                  <a:txBody>
                    <a:bodyPr/>
                    <a:lstStyle/>
                    <a:p>
                      <a:r>
                        <a:rPr lang="en-US" sz="1400" dirty="0" smtClean="0">
                          <a:latin typeface="Times New Roman" panose="02020603050405020304" pitchFamily="18" charset="0"/>
                          <a:cs typeface="Times New Roman" panose="02020603050405020304" pitchFamily="18" charset="0"/>
                        </a:rPr>
                        <a:t>Normal histopathologic image</a:t>
                      </a:r>
                      <a:endParaRPr lang="en-US" sz="1400" dirty="0"/>
                    </a:p>
                  </a:txBody>
                  <a:tcPr/>
                </a:tc>
                <a:extLst>
                  <a:ext uri="{0D108BD9-81ED-4DB2-BD59-A6C34878D82A}">
                    <a16:rowId xmlns:a16="http://schemas.microsoft.com/office/drawing/2014/main" val="1151175009"/>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1009" y="2193740"/>
            <a:ext cx="2093058" cy="156979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686059519"/>
              </p:ext>
            </p:extLst>
          </p:nvPr>
        </p:nvGraphicFramePr>
        <p:xfrm>
          <a:off x="9766591" y="3792583"/>
          <a:ext cx="2107476" cy="518160"/>
        </p:xfrm>
        <a:graphic>
          <a:graphicData uri="http://schemas.openxmlformats.org/drawingml/2006/table">
            <a:tbl>
              <a:tblPr firstRow="1" bandRow="1">
                <a:tableStyleId>{5C22544A-7EE6-4342-B048-85BDC9FD1C3A}</a:tableStyleId>
              </a:tblPr>
              <a:tblGrid>
                <a:gridCol w="2107476">
                  <a:extLst>
                    <a:ext uri="{9D8B030D-6E8A-4147-A177-3AD203B41FA5}">
                      <a16:colId xmlns:a16="http://schemas.microsoft.com/office/drawing/2014/main" val="2416522547"/>
                    </a:ext>
                  </a:extLst>
                </a:gridCol>
              </a:tblGrid>
              <a:tr h="370840">
                <a:tc>
                  <a:txBody>
                    <a:bodyPr/>
                    <a:lstStyle/>
                    <a:p>
                      <a:pPr algn="ctr"/>
                      <a:r>
                        <a:rPr lang="en-US" sz="1400" dirty="0" smtClean="0">
                          <a:latin typeface="Times New Roman" panose="02020603050405020304" pitchFamily="18" charset="0"/>
                          <a:cs typeface="Times New Roman" panose="02020603050405020304" pitchFamily="18" charset="0"/>
                        </a:rPr>
                        <a:t>Oral</a:t>
                      </a:r>
                      <a:r>
                        <a:rPr lang="en-US" sz="1400" baseline="0" dirty="0" smtClean="0">
                          <a:latin typeface="Times New Roman" panose="02020603050405020304" pitchFamily="18" charset="0"/>
                          <a:cs typeface="Times New Roman" panose="02020603050405020304" pitchFamily="18" charset="0"/>
                        </a:rPr>
                        <a:t> cancer effected</a:t>
                      </a:r>
                      <a:r>
                        <a:rPr lang="en-US" sz="1400" dirty="0" smtClean="0">
                          <a:latin typeface="Times New Roman" panose="02020603050405020304" pitchFamily="18" charset="0"/>
                          <a:cs typeface="Times New Roman" panose="02020603050405020304" pitchFamily="18" charset="0"/>
                        </a:rPr>
                        <a:t> histopathologic image</a:t>
                      </a:r>
                      <a:endParaRPr lang="en-US" sz="1400" dirty="0"/>
                    </a:p>
                  </a:txBody>
                  <a:tcPr/>
                </a:tc>
                <a:extLst>
                  <a:ext uri="{0D108BD9-81ED-4DB2-BD59-A6C34878D82A}">
                    <a16:rowId xmlns:a16="http://schemas.microsoft.com/office/drawing/2014/main" val="1151175009"/>
                  </a:ext>
                </a:extLst>
              </a:tr>
            </a:tbl>
          </a:graphicData>
        </a:graphic>
      </p:graphicFrame>
      <p:graphicFrame>
        <p:nvGraphicFramePr>
          <p:cNvPr id="16" name="Chart 15"/>
          <p:cNvGraphicFramePr>
            <a:graphicFrameLocks/>
          </p:cNvGraphicFramePr>
          <p:nvPr>
            <p:extLst>
              <p:ext uri="{D42A27DB-BD31-4B8C-83A1-F6EECF244321}">
                <p14:modId xmlns:p14="http://schemas.microsoft.com/office/powerpoint/2010/main" val="4177913060"/>
              </p:ext>
            </p:extLst>
          </p:nvPr>
        </p:nvGraphicFramePr>
        <p:xfrm>
          <a:off x="7303196" y="4310743"/>
          <a:ext cx="5024441" cy="2576306"/>
        </p:xfrm>
        <a:graphic>
          <a:graphicData uri="http://schemas.openxmlformats.org/drawingml/2006/chart">
            <c:chart xmlns:c="http://schemas.openxmlformats.org/drawingml/2006/chart" xmlns:r="http://schemas.openxmlformats.org/officeDocument/2006/relationships" r:id="rId4"/>
          </a:graphicData>
        </a:graphic>
      </p:graphicFrame>
      <p:sp>
        <p:nvSpPr>
          <p:cNvPr id="18" name="Title 1"/>
          <p:cNvSpPr>
            <a:spLocks noGrp="1"/>
          </p:cNvSpPr>
          <p:nvPr>
            <p:ph type="title"/>
          </p:nvPr>
        </p:nvSpPr>
        <p:spPr>
          <a:xfrm>
            <a:off x="1715293" y="1075269"/>
            <a:ext cx="8761413" cy="706964"/>
          </a:xfrm>
        </p:spPr>
        <p:txBody>
          <a:bodyPr/>
          <a:lstStyle/>
          <a:p>
            <a:pPr algn="ctr"/>
            <a:r>
              <a:rPr lang="en-US" sz="6000" b="1" dirty="0" smtClean="0">
                <a:latin typeface="Times New Roman" panose="02020603050405020304" pitchFamily="18" charset="0"/>
                <a:cs typeface="Times New Roman" panose="02020603050405020304" pitchFamily="18" charset="0"/>
              </a:rPr>
              <a:t>Dataset Description</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48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1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1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1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1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715293" y="1075269"/>
            <a:ext cx="8761413" cy="706964"/>
          </a:xfrm>
        </p:spPr>
        <p:txBody>
          <a:bodyPr/>
          <a:lstStyle/>
          <a:p>
            <a:pPr algn="ctr"/>
            <a:r>
              <a:rPr lang="en-US" sz="6000" b="1" dirty="0" smtClean="0">
                <a:latin typeface="Times New Roman" panose="02020603050405020304" pitchFamily="18" charset="0"/>
                <a:cs typeface="Times New Roman" panose="02020603050405020304" pitchFamily="18" charset="0"/>
              </a:rPr>
              <a:t>Deep Learning Model</a:t>
            </a:r>
            <a:endParaRPr lang="en-US" sz="6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8201" y="2470150"/>
            <a:ext cx="5395595" cy="3752850"/>
          </a:xfrm>
          <a:prstGeom prst="rect">
            <a:avLst/>
          </a:prstGeom>
          <a:noFill/>
        </p:spPr>
      </p:pic>
      <p:sp>
        <p:nvSpPr>
          <p:cNvPr id="3" name="Rectangle 2"/>
          <p:cNvSpPr/>
          <p:nvPr/>
        </p:nvSpPr>
        <p:spPr>
          <a:xfrm>
            <a:off x="4900799" y="6223000"/>
            <a:ext cx="2390398"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K- fold cross-validation</a:t>
            </a:r>
            <a:endParaRPr lang="en-US" dirty="0"/>
          </a:p>
        </p:txBody>
      </p:sp>
    </p:spTree>
    <p:extLst>
      <p:ext uri="{BB962C8B-B14F-4D97-AF65-F5344CB8AC3E}">
        <p14:creationId xmlns:p14="http://schemas.microsoft.com/office/powerpoint/2010/main" val="1324130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3656" y="4156699"/>
            <a:ext cx="4312493" cy="15808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656" y="5831302"/>
            <a:ext cx="4312493" cy="9349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5896" y="2275927"/>
            <a:ext cx="2618886" cy="1880772"/>
          </a:xfrm>
          <a:prstGeom prst="rect">
            <a:avLst/>
          </a:prstGeom>
        </p:spPr>
      </p:pic>
      <p:sp>
        <p:nvSpPr>
          <p:cNvPr id="9" name="Title 1"/>
          <p:cNvSpPr>
            <a:spLocks noGrp="1"/>
          </p:cNvSpPr>
          <p:nvPr>
            <p:ph type="title"/>
          </p:nvPr>
        </p:nvSpPr>
        <p:spPr>
          <a:xfrm>
            <a:off x="1715293" y="1075269"/>
            <a:ext cx="8761413" cy="706964"/>
          </a:xfrm>
        </p:spPr>
        <p:txBody>
          <a:bodyPr/>
          <a:lstStyle/>
          <a:p>
            <a:pPr algn="ctr"/>
            <a:r>
              <a:rPr lang="en-US" sz="6000" b="1" dirty="0" smtClean="0">
                <a:latin typeface="Times New Roman" panose="02020603050405020304" pitchFamily="18" charset="0"/>
                <a:cs typeface="Times New Roman" panose="02020603050405020304" pitchFamily="18" charset="0"/>
              </a:rPr>
              <a:t>Results</a:t>
            </a:r>
            <a:endParaRPr lang="en-US" sz="60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90546" y="2477649"/>
            <a:ext cx="7164454" cy="461665"/>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We implemented </a:t>
            </a:r>
            <a:r>
              <a:rPr lang="en-US" sz="1200" dirty="0" smtClean="0">
                <a:latin typeface="Times New Roman" panose="02020603050405020304" pitchFamily="18" charset="0"/>
                <a:cs typeface="Times New Roman" panose="02020603050405020304" pitchFamily="18" charset="0"/>
              </a:rPr>
              <a:t>multiple models but </a:t>
            </a:r>
            <a:r>
              <a:rPr lang="en-US" sz="1200" dirty="0" smtClean="0">
                <a:latin typeface="Times New Roman" panose="02020603050405020304" pitchFamily="18" charset="0"/>
                <a:cs typeface="Times New Roman" panose="02020603050405020304" pitchFamily="18" charset="0"/>
              </a:rPr>
              <a:t>the best outcome was </a:t>
            </a:r>
            <a:r>
              <a:rPr lang="en-US" sz="1200" dirty="0" smtClean="0">
                <a:latin typeface="Times New Roman" panose="02020603050405020304" pitchFamily="18" charset="0"/>
                <a:cs typeface="Times New Roman" panose="02020603050405020304" pitchFamily="18" charset="0"/>
              </a:rPr>
              <a:t>form Custom CNN. </a:t>
            </a:r>
            <a:r>
              <a:rPr lang="en-US" sz="1200" dirty="0" smtClean="0">
                <a:latin typeface="Times New Roman" panose="02020603050405020304" pitchFamily="18" charset="0"/>
                <a:cs typeface="Times New Roman" panose="02020603050405020304" pitchFamily="18" charset="0"/>
              </a:rPr>
              <a:t>As </a:t>
            </a:r>
            <a:r>
              <a:rPr lang="en-US" sz="1200" dirty="0">
                <a:latin typeface="Times New Roman" panose="02020603050405020304" pitchFamily="18" charset="0"/>
                <a:cs typeface="Times New Roman" panose="02020603050405020304" pitchFamily="18" charset="0"/>
              </a:rPr>
              <a:t>Custom CNN algorithm </a:t>
            </a:r>
            <a:r>
              <a:rPr lang="en-US" sz="1200" dirty="0">
                <a:latin typeface="Times New Roman" panose="02020603050405020304" pitchFamily="18" charset="0"/>
                <a:cs typeface="Times New Roman" panose="02020603050405020304" pitchFamily="18" charset="0"/>
              </a:rPr>
              <a:t>which can effective on small number of dataset </a:t>
            </a:r>
            <a:r>
              <a:rPr lang="en-US" sz="1200" dirty="0" smtClean="0">
                <a:latin typeface="Times New Roman" panose="02020603050405020304" pitchFamily="18" charset="0"/>
                <a:cs typeface="Times New Roman" panose="02020603050405020304" pitchFamily="18" charset="0"/>
              </a:rPr>
              <a:t>but normal</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CNN model needs larger ones.</a:t>
            </a:r>
          </a:p>
        </p:txBody>
      </p:sp>
      <p:pic>
        <p:nvPicPr>
          <p:cNvPr id="8" name="Picture 7" descr="Graphical user interface, application&#10;&#10;Description automatically generated"/>
          <p:cNvPicPr/>
          <p:nvPr/>
        </p:nvPicPr>
        <p:blipFill>
          <a:blip r:embed="rId5">
            <a:extLst>
              <a:ext uri="{28A0092B-C50C-407E-A947-70E740481C1C}">
                <a14:useLocalDpi xmlns:a14="http://schemas.microsoft.com/office/drawing/2010/main" val="0"/>
              </a:ext>
            </a:extLst>
          </a:blip>
          <a:stretch>
            <a:fillRect/>
          </a:stretch>
        </p:blipFill>
        <p:spPr>
          <a:xfrm>
            <a:off x="1045606" y="2919192"/>
            <a:ext cx="2905125" cy="2912110"/>
          </a:xfrm>
          <a:prstGeom prst="rect">
            <a:avLst/>
          </a:prstGeom>
        </p:spPr>
      </p:pic>
      <p:pic>
        <p:nvPicPr>
          <p:cNvPr id="10" name="Picture 9" descr="Graphical user interface&#10;&#10;Description automatically generated"/>
          <p:cNvPicPr/>
          <p:nvPr/>
        </p:nvPicPr>
        <p:blipFill>
          <a:blip r:embed="rId6">
            <a:extLst>
              <a:ext uri="{28A0092B-C50C-407E-A947-70E740481C1C}">
                <a14:useLocalDpi xmlns:a14="http://schemas.microsoft.com/office/drawing/2010/main" val="0"/>
              </a:ext>
            </a:extLst>
          </a:blip>
          <a:stretch>
            <a:fillRect/>
          </a:stretch>
        </p:blipFill>
        <p:spPr>
          <a:xfrm>
            <a:off x="4061179" y="2924039"/>
            <a:ext cx="3031983" cy="2902415"/>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134143797"/>
              </p:ext>
            </p:extLst>
          </p:nvPr>
        </p:nvGraphicFramePr>
        <p:xfrm>
          <a:off x="2137409" y="5853744"/>
          <a:ext cx="3958590" cy="838200"/>
        </p:xfrm>
        <a:graphic>
          <a:graphicData uri="http://schemas.openxmlformats.org/drawingml/2006/table">
            <a:tbl>
              <a:tblPr firstRow="1" firstCol="1" bandRow="1">
                <a:tableStyleId>{5C22544A-7EE6-4342-B048-85BDC9FD1C3A}</a:tableStyleId>
              </a:tblPr>
              <a:tblGrid>
                <a:gridCol w="1979295">
                  <a:extLst>
                    <a:ext uri="{9D8B030D-6E8A-4147-A177-3AD203B41FA5}">
                      <a16:colId xmlns:a16="http://schemas.microsoft.com/office/drawing/2014/main" val="329590405"/>
                    </a:ext>
                  </a:extLst>
                </a:gridCol>
                <a:gridCol w="1979295">
                  <a:extLst>
                    <a:ext uri="{9D8B030D-6E8A-4147-A177-3AD203B41FA5}">
                      <a16:colId xmlns:a16="http://schemas.microsoft.com/office/drawing/2014/main" val="2002828701"/>
                    </a:ext>
                  </a:extLst>
                </a:gridCol>
              </a:tblGrid>
              <a:tr h="0">
                <a:tc>
                  <a:txBody>
                    <a:bodyPr/>
                    <a:lstStyle/>
                    <a:p>
                      <a:pPr marL="0" marR="0" algn="ctr">
                        <a:spcBef>
                          <a:spcPts val="0"/>
                        </a:spcBef>
                        <a:spcAft>
                          <a:spcPts val="0"/>
                        </a:spcAft>
                        <a:tabLst>
                          <a:tab pos="118745" algn="l"/>
                        </a:tabLst>
                      </a:pPr>
                      <a:r>
                        <a:rPr lang="en-US" sz="1100" dirty="0">
                          <a:effectLst/>
                        </a:rPr>
                        <a:t>Algorithm</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18745" algn="l"/>
                        </a:tabLst>
                      </a:pPr>
                      <a:r>
                        <a:rPr lang="en-US" sz="1100">
                          <a:effectLst/>
                        </a:rPr>
                        <a:t>Accuracy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07830850"/>
                  </a:ext>
                </a:extLst>
              </a:tr>
              <a:tr h="0">
                <a:tc>
                  <a:txBody>
                    <a:bodyPr/>
                    <a:lstStyle/>
                    <a:p>
                      <a:pPr marL="0" marR="0" algn="ctr">
                        <a:spcBef>
                          <a:spcPts val="0"/>
                        </a:spcBef>
                        <a:spcAft>
                          <a:spcPts val="0"/>
                        </a:spcAft>
                        <a:tabLst>
                          <a:tab pos="118745" algn="l"/>
                        </a:tabLst>
                      </a:pPr>
                      <a:r>
                        <a:rPr lang="en-US" sz="1100">
                          <a:effectLst/>
                        </a:rPr>
                        <a:t>Custom CNN</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18745" algn="l"/>
                        </a:tabLst>
                      </a:pPr>
                      <a:r>
                        <a:rPr lang="en-US" sz="1100">
                          <a:effectLst/>
                        </a:rPr>
                        <a:t>99.33</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7440323"/>
                  </a:ext>
                </a:extLst>
              </a:tr>
              <a:tr h="0">
                <a:tc>
                  <a:txBody>
                    <a:bodyPr/>
                    <a:lstStyle/>
                    <a:p>
                      <a:pPr marL="0" marR="0" algn="ctr">
                        <a:spcBef>
                          <a:spcPts val="0"/>
                        </a:spcBef>
                        <a:spcAft>
                          <a:spcPts val="0"/>
                        </a:spcAft>
                        <a:tabLst>
                          <a:tab pos="118745" algn="l"/>
                        </a:tabLst>
                      </a:pPr>
                      <a:r>
                        <a:rPr lang="en-US" sz="1100">
                          <a:effectLst/>
                        </a:rPr>
                        <a:t>ANN</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18745" algn="l"/>
                        </a:tabLst>
                      </a:pPr>
                      <a:r>
                        <a:rPr lang="en-US" sz="1100">
                          <a:effectLst/>
                        </a:rPr>
                        <a:t>86.9</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51290727"/>
                  </a:ext>
                </a:extLst>
              </a:tr>
              <a:tr h="0">
                <a:tc>
                  <a:txBody>
                    <a:bodyPr/>
                    <a:lstStyle/>
                    <a:p>
                      <a:pPr marL="0" marR="0" algn="ctr">
                        <a:spcBef>
                          <a:spcPts val="0"/>
                        </a:spcBef>
                        <a:spcAft>
                          <a:spcPts val="0"/>
                        </a:spcAft>
                        <a:tabLst>
                          <a:tab pos="118745" algn="l"/>
                        </a:tabLst>
                      </a:pPr>
                      <a:r>
                        <a:rPr lang="en-US" sz="1100">
                          <a:effectLst/>
                        </a:rPr>
                        <a:t>ResNet50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18745" algn="l"/>
                        </a:tabLst>
                      </a:pPr>
                      <a:r>
                        <a:rPr lang="en-US" sz="1100">
                          <a:effectLst/>
                        </a:rPr>
                        <a:t>80.0</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46493569"/>
                  </a:ext>
                </a:extLst>
              </a:tr>
              <a:tr h="0">
                <a:tc>
                  <a:txBody>
                    <a:bodyPr/>
                    <a:lstStyle/>
                    <a:p>
                      <a:pPr marL="0" marR="0" algn="ctr">
                        <a:spcBef>
                          <a:spcPts val="0"/>
                        </a:spcBef>
                        <a:spcAft>
                          <a:spcPts val="0"/>
                        </a:spcAft>
                        <a:tabLst>
                          <a:tab pos="118745" algn="l"/>
                        </a:tabLst>
                      </a:pPr>
                      <a:r>
                        <a:rPr lang="en-US" sz="1100">
                          <a:effectLst/>
                        </a:rPr>
                        <a:t>CNN</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18745" algn="l"/>
                        </a:tabLst>
                      </a:pPr>
                      <a:r>
                        <a:rPr lang="en-US" sz="1100" dirty="0">
                          <a:effectLst/>
                        </a:rPr>
                        <a:t>89.2</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78845429"/>
                  </a:ext>
                </a:extLst>
              </a:tr>
            </a:tbl>
          </a:graphicData>
        </a:graphic>
      </p:graphicFrame>
    </p:spTree>
    <p:extLst>
      <p:ext uri="{BB962C8B-B14F-4D97-AF65-F5344CB8AC3E}">
        <p14:creationId xmlns:p14="http://schemas.microsoft.com/office/powerpoint/2010/main" val="24253587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844</TotalTime>
  <Words>532</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 Boardroom</vt:lpstr>
      <vt:lpstr>Oral Cancer Detection using Deep Learning </vt:lpstr>
      <vt:lpstr>List of Contents</vt:lpstr>
      <vt:lpstr>Abstract</vt:lpstr>
      <vt:lpstr>Description of our project</vt:lpstr>
      <vt:lpstr>Why we choose this project?</vt:lpstr>
      <vt:lpstr>Methodology</vt:lpstr>
      <vt:lpstr>Dataset Description</vt:lpstr>
      <vt:lpstr>Deep Learning Model</vt:lpstr>
      <vt:lpstr>Results</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Azmi Siddique</dc:creator>
  <cp:lastModifiedBy>Azmi Siddique</cp:lastModifiedBy>
  <cp:revision>141</cp:revision>
  <dcterms:created xsi:type="dcterms:W3CDTF">2022-03-27T20:49:28Z</dcterms:created>
  <dcterms:modified xsi:type="dcterms:W3CDTF">2022-09-06T17:45:59Z</dcterms:modified>
</cp:coreProperties>
</file>