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7" roundtripDataSignature="AMtx7mjdo7FECp685JsX7/4pIVeoAktj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715"/>
  </p:normalViewPr>
  <p:slideViewPr>
    <p:cSldViewPr snapToGrid="0">
      <p:cViewPr varScale="1">
        <p:scale>
          <a:sx n="117" d="100"/>
          <a:sy n="117" d="100"/>
        </p:scale>
        <p:origin x="18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customschemas.google.com/relationships/presentationmetadata" Target="meta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ableStyles" Target="tableStyles.xml"/><Relationship Id="rId10" Type="http://schemas.openxmlformats.org/officeDocument/2006/relationships/theme" Target="theme/them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A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>
            <a:spLocks noGrp="1"/>
          </p:cNvSpPr>
          <p:nvPr>
            <p:ph type="sldNum" idx="12"/>
          </p:nvPr>
        </p:nvSpPr>
        <p:spPr>
          <a:xfrm>
            <a:off x="6042320" y="9493393"/>
            <a:ext cx="16991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lang="en-AU" sz="1800" b="0" i="0" u="none" strike="noStrike" cap="none">
                <a:solidFill>
                  <a:srgbClr val="000000"/>
                </a:solidFill>
              </a:rPr>
              <a:t>1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17" name="Google Shape;1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319338" y="1265238"/>
            <a:ext cx="11201401" cy="8401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" name="Google Shape;18;p1:notes"/>
          <p:cNvSpPr txBox="1">
            <a:spLocks noGrp="1"/>
          </p:cNvSpPr>
          <p:nvPr>
            <p:ph type="body" idx="1"/>
          </p:nvPr>
        </p:nvSpPr>
        <p:spPr>
          <a:xfrm>
            <a:off x="789535" y="605318"/>
            <a:ext cx="547079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/>
              <a:t>Hypothesis: </a:t>
            </a:r>
            <a:r>
              <a:rPr lang="en-AU" sz="12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Hypothesis with an emphasis on SMART principles. </a:t>
            </a:r>
            <a:r>
              <a:rPr lang="en-AU" sz="1200" b="1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AU" sz="1200" b="1" i="1"/>
              <a:t>S – Specific, M – Measurable, A – Achievable, R – Realistic, T – Timebound). </a:t>
            </a:r>
            <a:r>
              <a:rPr lang="en-AU" sz="1200" b="0" i="0"/>
              <a:t>If you cannot do this, you </a:t>
            </a:r>
            <a:r>
              <a:rPr lang="en-AU" sz="1200" b="1" i="0"/>
              <a:t>do not</a:t>
            </a:r>
            <a:r>
              <a:rPr lang="en-AU" sz="1200" b="0" i="0"/>
              <a:t> have a good grasp on the business problem.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/>
              <a:t>Context: </a:t>
            </a:r>
            <a:r>
              <a:rPr lang="en-AU" sz="1200"/>
              <a:t>With context, we have </a:t>
            </a:r>
            <a:r>
              <a:rPr lang="en-AU" sz="1200" b="1" u="sng"/>
              <a:t>clearly identified the problem at hand </a:t>
            </a:r>
            <a:r>
              <a:rPr lang="en-AU" sz="1200"/>
              <a:t>and have elucidated on how our initiative may solve this problem, alongside the commercial implications this will have on the business.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Criteria for Success</a:t>
            </a:r>
            <a:r>
              <a:rPr lang="en-AU" b="0"/>
              <a:t>: Clearly defining the criteria for success ensures that the scope of your work is clearly defined and understood. Otherwise, if this isn’t defined – your work will never end which will result in mismatched expectations.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Scope of Solution Space: </a:t>
            </a:r>
            <a:r>
              <a:rPr lang="en-AU" b="0"/>
              <a:t>Scoping out the solution space ensures that the business initiative is SPECIFIC for a certain segment or area. This prevents solutions that have been developed being scaled and applied for all other business units that the solution may not be responsible or scalable for.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Constraints within Solution Space: </a:t>
            </a:r>
            <a:r>
              <a:rPr lang="en-AU" b="0"/>
              <a:t>Looking forward, what are the foreseeable problems we are likely to encounter? Could this be stakeholder resistance? Could this be we don’t have access to the right data?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Stakeholders to provide key insight: </a:t>
            </a:r>
            <a:r>
              <a:rPr lang="en-AU" b="0"/>
              <a:t>Who are the people I need to speak to, to get the answers I need for my data analysis?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What key data sources are required</a:t>
            </a:r>
            <a:r>
              <a:rPr lang="en-AU" b="0"/>
              <a:t>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0"/>
              <a:t>Based off my discussions with the key stakeholders – can we clearly list out all the data sources we need so we can make a highly targeted request as opposed to a scatter-gun approach where we ask for a bit of everything?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298444" y="37255"/>
            <a:ext cx="670614" cy="12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6"/>
              <a:buFont typeface="Arial"/>
              <a:buNone/>
            </a:pPr>
            <a:endParaRPr sz="816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2343099" y="2570857"/>
            <a:ext cx="4389768" cy="125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81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Arial"/>
              <a:buChar char="▪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–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▫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"/>
          <p:cNvSpPr/>
          <p:nvPr/>
        </p:nvSpPr>
        <p:spPr>
          <a:xfrm>
            <a:off x="137949" y="1576013"/>
            <a:ext cx="4344156" cy="468106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"/>
          <p:cNvSpPr/>
          <p:nvPr/>
        </p:nvSpPr>
        <p:spPr>
          <a:xfrm>
            <a:off x="4587388" y="1576013"/>
            <a:ext cx="4344156" cy="468106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"/>
          <p:cNvSpPr/>
          <p:nvPr/>
        </p:nvSpPr>
        <p:spPr>
          <a:xfrm>
            <a:off x="218936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28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"/>
          <p:cNvSpPr/>
          <p:nvPr/>
        </p:nvSpPr>
        <p:spPr>
          <a:xfrm>
            <a:off x="4668375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"/>
          <p:cNvSpPr/>
          <p:nvPr/>
        </p:nvSpPr>
        <p:spPr>
          <a:xfrm>
            <a:off x="601195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Context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"/>
          <p:cNvSpPr/>
          <p:nvPr/>
        </p:nvSpPr>
        <p:spPr>
          <a:xfrm>
            <a:off x="5050634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Constraints within solution space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"/>
          <p:cNvSpPr/>
          <p:nvPr/>
        </p:nvSpPr>
        <p:spPr>
          <a:xfrm>
            <a:off x="4668375" y="3207096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"/>
          <p:cNvSpPr/>
          <p:nvPr/>
        </p:nvSpPr>
        <p:spPr>
          <a:xfrm>
            <a:off x="218936" y="3207096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"/>
          <p:cNvSpPr/>
          <p:nvPr/>
        </p:nvSpPr>
        <p:spPr>
          <a:xfrm>
            <a:off x="601195" y="3239152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Criteria for success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"/>
          <p:cNvSpPr/>
          <p:nvPr/>
        </p:nvSpPr>
        <p:spPr>
          <a:xfrm>
            <a:off x="5050634" y="3239152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Stakeholders to provide key insight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"/>
          <p:cNvSpPr/>
          <p:nvPr/>
        </p:nvSpPr>
        <p:spPr>
          <a:xfrm>
            <a:off x="218936" y="4797685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"/>
          <p:cNvSpPr/>
          <p:nvPr/>
        </p:nvSpPr>
        <p:spPr>
          <a:xfrm>
            <a:off x="4668375" y="4797685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"/>
          <p:cNvSpPr/>
          <p:nvPr/>
        </p:nvSpPr>
        <p:spPr>
          <a:xfrm>
            <a:off x="601195" y="4831972"/>
            <a:ext cx="3597454" cy="219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Scope of solution space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"/>
          <p:cNvSpPr/>
          <p:nvPr/>
        </p:nvSpPr>
        <p:spPr>
          <a:xfrm>
            <a:off x="5050634" y="482974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>
                <a:solidFill>
                  <a:schemeClr val="dk1"/>
                </a:solidFill>
              </a:rPr>
              <a:t>Key</a:t>
            </a: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data sources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"/>
          <p:cNvSpPr txBox="1"/>
          <p:nvPr/>
        </p:nvSpPr>
        <p:spPr>
          <a:xfrm>
            <a:off x="143108" y="1964976"/>
            <a:ext cx="4324418" cy="1166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just"/>
            <a:r>
              <a:rPr lang="en-CA" sz="800" dirty="0"/>
              <a:t>NSC is a top-five player in the IoT sensor space focusing on energy consumption and production. </a:t>
            </a:r>
            <a:r>
              <a:rPr lang="en-CA" sz="800" dirty="0" err="1"/>
              <a:t>InSense</a:t>
            </a:r>
            <a:r>
              <a:rPr lang="en-CA" sz="800" dirty="0"/>
              <a:t> energy tracking sensor is NSC’s newest offering in the residential energy usage space. In early-stage development testing, about 1-2% failure rate was normal for manufacturing the </a:t>
            </a:r>
            <a:r>
              <a:rPr lang="en-CA" sz="800" dirty="0" err="1"/>
              <a:t>InSense</a:t>
            </a:r>
            <a:r>
              <a:rPr lang="en-CA" sz="800" dirty="0"/>
              <a:t> sensor. With four of factories in Asia refocused solely on </a:t>
            </a:r>
            <a:r>
              <a:rPr lang="en-CA" sz="800" dirty="0" err="1"/>
              <a:t>InSense</a:t>
            </a:r>
            <a:r>
              <a:rPr lang="en-CA" sz="800" dirty="0"/>
              <a:t>, a new sensor can be manufactured every 30 minutes . The current sensor  failure rate in </a:t>
            </a:r>
            <a:r>
              <a:rPr lang="en-CA" sz="800" dirty="0" err="1"/>
              <a:t>InSense</a:t>
            </a:r>
            <a:r>
              <a:rPr lang="en-CA" sz="800" dirty="0"/>
              <a:t> is 15%. There is  a Huge advance orders for </a:t>
            </a:r>
            <a:r>
              <a:rPr lang="en-CA" sz="800" dirty="0" err="1"/>
              <a:t>InSense</a:t>
            </a:r>
            <a:r>
              <a:rPr lang="en-CA" sz="800" dirty="0"/>
              <a:t> with three key accounts. So it is needed to know IMMEDIATELY if there are problems with parts or manufacturing systems. </a:t>
            </a:r>
          </a:p>
        </p:txBody>
      </p:sp>
      <p:sp>
        <p:nvSpPr>
          <p:cNvPr id="35" name="Google Shape;35;p1"/>
          <p:cNvSpPr txBox="1"/>
          <p:nvPr/>
        </p:nvSpPr>
        <p:spPr>
          <a:xfrm>
            <a:off x="143108" y="3538874"/>
            <a:ext cx="4324418" cy="1410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AU" sz="8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Identifying</a:t>
            </a:r>
            <a:r>
              <a:rPr lang="en-AU" sz="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AU" sz="8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source </a:t>
            </a:r>
            <a:r>
              <a:rPr lang="en-AU" sz="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CA" sz="800" dirty="0"/>
              <a:t>specific manufacturer) or the cause (Specific part)  and so shut down the manufacturing line or stop buying parts from supplier in order to get the failure rate back down below 5% .</a:t>
            </a:r>
          </a:p>
          <a:p>
            <a:pPr lvl="0"/>
            <a:r>
              <a:rPr lang="en-CA" sz="800" dirty="0"/>
              <a:t>   </a:t>
            </a:r>
            <a:endParaRPr sz="8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1"/>
          <p:cNvSpPr txBox="1"/>
          <p:nvPr/>
        </p:nvSpPr>
        <p:spPr>
          <a:xfrm>
            <a:off x="186842" y="5184805"/>
            <a:ext cx="4324418" cy="751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CA" sz="900" dirty="0"/>
              <a:t>26 suppliers for the seven </a:t>
            </a:r>
            <a:r>
              <a:rPr lang="en-CA" sz="900" dirty="0" err="1"/>
              <a:t>InSense</a:t>
            </a:r>
            <a:r>
              <a:rPr lang="en-CA" sz="900" dirty="0"/>
              <a:t> sensor parts.</a:t>
            </a:r>
          </a:p>
          <a:p>
            <a:r>
              <a:rPr lang="en-CA" sz="900" dirty="0"/>
              <a:t>Four factories in Asia </a:t>
            </a:r>
            <a:endParaRPr lang="en-CA" sz="900" dirty="0">
              <a:effectLst/>
            </a:endParaRPr>
          </a:p>
        </p:txBody>
      </p:sp>
      <p:sp>
        <p:nvSpPr>
          <p:cNvPr id="37" name="Google Shape;37;p1"/>
          <p:cNvSpPr txBox="1"/>
          <p:nvPr/>
        </p:nvSpPr>
        <p:spPr>
          <a:xfrm>
            <a:off x="4558232" y="1963919"/>
            <a:ext cx="4324418" cy="1753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CA" sz="1000" dirty="0"/>
              <a:t>Failing Chi-squares testing to identify the cause (specific part) or source (specific manufacturer)</a:t>
            </a:r>
          </a:p>
          <a:p>
            <a:r>
              <a:rPr lang="en-CA" sz="1000"/>
              <a:t>Acess</a:t>
            </a:r>
            <a:r>
              <a:rPr lang="en-CA" sz="1000" dirty="0"/>
              <a:t> to only 20k rows of data from Cert</a:t>
            </a:r>
          </a:p>
          <a:p>
            <a:endParaRPr lang="en-CA" sz="1000" dirty="0"/>
          </a:p>
          <a:p>
            <a:endParaRPr lang="en-CA" sz="1000" dirty="0">
              <a:effectLst/>
            </a:endParaRPr>
          </a:p>
        </p:txBody>
      </p:sp>
      <p:sp>
        <p:nvSpPr>
          <p:cNvPr id="38" name="Google Shape;38;p1"/>
          <p:cNvSpPr txBox="1"/>
          <p:nvPr/>
        </p:nvSpPr>
        <p:spPr>
          <a:xfrm>
            <a:off x="4590928" y="5085174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CA" sz="1000" dirty="0"/>
              <a:t>The data covers manufacturing dates going back two quarters with dated results for testing </a:t>
            </a:r>
          </a:p>
          <a:p>
            <a:r>
              <a:rPr lang="en-CA" sz="1000" dirty="0"/>
              <a:t>Connect the parts suppliers and manufacturer to each </a:t>
            </a:r>
            <a:r>
              <a:rPr lang="en-CA" sz="1000" dirty="0" err="1"/>
              <a:t>InSense</a:t>
            </a:r>
            <a:r>
              <a:rPr lang="en-CA" sz="1000" dirty="0"/>
              <a:t> sensor and whether it failed on testing </a:t>
            </a:r>
          </a:p>
          <a:p>
            <a:endParaRPr lang="en-CA" sz="1000" dirty="0"/>
          </a:p>
          <a:p>
            <a:endParaRPr lang="en-CA" sz="1000" dirty="0">
              <a:effectLst/>
            </a:endParaRPr>
          </a:p>
        </p:txBody>
      </p:sp>
      <p:sp>
        <p:nvSpPr>
          <p:cNvPr id="39" name="Google Shape;39;p1"/>
          <p:cNvSpPr/>
          <p:nvPr/>
        </p:nvSpPr>
        <p:spPr>
          <a:xfrm>
            <a:off x="6633337" y="652441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"/>
          <p:cNvSpPr/>
          <p:nvPr/>
        </p:nvSpPr>
        <p:spPr>
          <a:xfrm>
            <a:off x="7028512" y="651371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"/>
          <p:cNvSpPr/>
          <p:nvPr/>
        </p:nvSpPr>
        <p:spPr>
          <a:xfrm>
            <a:off x="7452320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"/>
          <p:cNvSpPr/>
          <p:nvPr/>
        </p:nvSpPr>
        <p:spPr>
          <a:xfrm>
            <a:off x="7846662" y="650808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"/>
          <p:cNvSpPr/>
          <p:nvPr/>
        </p:nvSpPr>
        <p:spPr>
          <a:xfrm>
            <a:off x="8245692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"/>
          <p:cNvSpPr/>
          <p:nvPr/>
        </p:nvSpPr>
        <p:spPr>
          <a:xfrm>
            <a:off x="8099130" y="70712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"/>
          <p:cNvSpPr/>
          <p:nvPr/>
        </p:nvSpPr>
        <p:spPr>
          <a:xfrm>
            <a:off x="121750" y="116631"/>
            <a:ext cx="8409428" cy="1137079"/>
          </a:xfrm>
          <a:prstGeom prst="wedgeRectCallout">
            <a:avLst>
              <a:gd name="adj1" fmla="val 53513"/>
              <a:gd name="adj2" fmla="val 6588"/>
            </a:avLst>
          </a:prstGeom>
          <a:solidFill>
            <a:srgbClr val="FEF2D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"/>
          <p:cNvSpPr txBox="1">
            <a:spLocks noGrp="1"/>
          </p:cNvSpPr>
          <p:nvPr>
            <p:ph type="title"/>
          </p:nvPr>
        </p:nvSpPr>
        <p:spPr>
          <a:xfrm>
            <a:off x="184140" y="189590"/>
            <a:ext cx="879359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sz="2000">
                <a:solidFill>
                  <a:srgbClr val="29748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Problem Statement Worksheet (Hypothesis Formation)</a:t>
            </a:r>
            <a:endParaRPr/>
          </a:p>
        </p:txBody>
      </p:sp>
      <p:sp>
        <p:nvSpPr>
          <p:cNvPr id="47" name="Google Shape;47;p1"/>
          <p:cNvSpPr txBox="1"/>
          <p:nvPr/>
        </p:nvSpPr>
        <p:spPr>
          <a:xfrm>
            <a:off x="4607126" y="3547600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CA" sz="1000" dirty="0" err="1"/>
              <a:t>Maccano</a:t>
            </a:r>
            <a:r>
              <a:rPr lang="en-CA" sz="1000" dirty="0"/>
              <a:t>, Vince </a:t>
            </a:r>
          </a:p>
          <a:p>
            <a:r>
              <a:rPr lang="en-CA" sz="1000" dirty="0"/>
              <a:t>Tony (</a:t>
            </a:r>
            <a:r>
              <a:rPr lang="en-CA" sz="1000" dirty="0" err="1"/>
              <a:t>InSense</a:t>
            </a:r>
            <a:r>
              <a:rPr lang="en-CA" sz="1000" dirty="0"/>
              <a:t> VP), Senior leadership team, broader executive team</a:t>
            </a:r>
          </a:p>
          <a:p>
            <a:r>
              <a:rPr lang="en-CA" sz="1000" dirty="0"/>
              <a:t>Head of manufacturing, QA/QC engineering</a:t>
            </a:r>
          </a:p>
          <a:p>
            <a:r>
              <a:rPr lang="en-CA" sz="1000" dirty="0"/>
              <a:t>Data from Singapore , Data from Cert </a:t>
            </a:r>
          </a:p>
          <a:p>
            <a:r>
              <a:rPr lang="en-CA" sz="1000" dirty="0"/>
              <a:t> </a:t>
            </a:r>
          </a:p>
          <a:p>
            <a:endParaRPr lang="en-CA" sz="1000" dirty="0"/>
          </a:p>
          <a:p>
            <a:r>
              <a:rPr lang="en-CA" sz="1000" dirty="0"/>
              <a:t> </a:t>
            </a:r>
            <a:endParaRPr lang="en-CA" sz="1000" dirty="0">
              <a:effectLst/>
            </a:endParaRPr>
          </a:p>
        </p:txBody>
      </p:sp>
      <p:sp>
        <p:nvSpPr>
          <p:cNvPr id="48" name="Google Shape;48;p1"/>
          <p:cNvSpPr txBox="1"/>
          <p:nvPr/>
        </p:nvSpPr>
        <p:spPr>
          <a:xfrm>
            <a:off x="184140" y="540901"/>
            <a:ext cx="8241403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CA" sz="1200" dirty="0"/>
              <a:t>Sharp increase in failures during sensor testing for </a:t>
            </a:r>
            <a:r>
              <a:rPr lang="en-CA" sz="1200" dirty="0" err="1"/>
              <a:t>InSense.The</a:t>
            </a:r>
            <a:r>
              <a:rPr lang="en-CA" sz="1200" dirty="0"/>
              <a:t> cause of increased failures could be due to a combination of faulty parts and poor manufacturing, or it could be specific to one factory. </a:t>
            </a:r>
            <a:endParaRPr lang="en-CA" sz="1200" dirty="0">
              <a:effectLst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624</Words>
  <Application>Microsoft Macintosh PowerPoint</Application>
  <PresentationFormat>On-screen Show (4:3)</PresentationFormat>
  <Paragraphs>51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Quattrocento Sans</vt:lpstr>
      <vt:lpstr>Synergy_CF_YNR002</vt:lpstr>
      <vt:lpstr>Problem Statement Worksheet (Hypothesis Formation)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 Worksheet (Hypothesis Formation)</dc:title>
  <dc:creator>Christopher H</dc:creator>
  <cp:lastModifiedBy>masoumeh dehghani</cp:lastModifiedBy>
  <cp:revision>7</cp:revision>
  <dcterms:modified xsi:type="dcterms:W3CDTF">2021-11-01T05:36:39Z</dcterms:modified>
</cp:coreProperties>
</file>