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011" r:id="rId2"/>
    <p:sldId id="1012" r:id="rId3"/>
    <p:sldId id="1013" r:id="rId4"/>
    <p:sldId id="1025" r:id="rId5"/>
    <p:sldId id="1020" r:id="rId6"/>
    <p:sldId id="1019" r:id="rId7"/>
    <p:sldId id="1021" r:id="rId8"/>
    <p:sldId id="1022" r:id="rId9"/>
    <p:sldId id="1014" r:id="rId10"/>
    <p:sldId id="1023" r:id="rId11"/>
    <p:sldId id="1028" r:id="rId12"/>
    <p:sldId id="1029" r:id="rId13"/>
    <p:sldId id="1026" r:id="rId14"/>
    <p:sldId id="1024" r:id="rId15"/>
    <p:sldId id="1030" r:id="rId16"/>
    <p:sldId id="1031" r:id="rId17"/>
    <p:sldId id="1032" r:id="rId18"/>
    <p:sldId id="1016" r:id="rId19"/>
    <p:sldId id="1015" r:id="rId20"/>
    <p:sldId id="1033" r:id="rId21"/>
    <p:sldId id="1017" r:id="rId22"/>
    <p:sldId id="10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90896"/>
  </p:normalViewPr>
  <p:slideViewPr>
    <p:cSldViewPr snapToGrid="0" snapToObjects="1">
      <p:cViewPr varScale="1">
        <p:scale>
          <a:sx n="105" d="100"/>
          <a:sy n="105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5080B-249B-8B46-9EFB-E44C3477BC7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25E9-1C60-DE43-B868-EAC9B9CB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6E6B2-1D26-46E2-A404-35D2F4EC27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36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25E9-1C60-DE43-B868-EAC9B9CB9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25E9-1C60-DE43-B868-EAC9B9CB9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25E9-1C60-DE43-B868-EAC9B9CB98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25E9-1C60-DE43-B868-EAC9B9CB98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Wright State University</a:t>
            </a:r>
          </a:p>
          <a:p>
            <a:r>
              <a:rPr lang="en-US" dirty="0"/>
              <a:t>Dayton, OH</a:t>
            </a:r>
          </a:p>
        </p:txBody>
      </p:sp>
      <p:pic>
        <p:nvPicPr>
          <p:cNvPr id="4" name="Picture 2" descr="http://dssc.cs.wright.edu/dssc-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166" r="11263" b="166"/>
          <a:stretch/>
        </p:blipFill>
        <p:spPr bwMode="auto">
          <a:xfrm>
            <a:off x="6908800" y="29326"/>
            <a:ext cx="1219200" cy="8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9956800" y="914400"/>
            <a:ext cx="22352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6000" y="1143001"/>
            <a:ext cx="10363200" cy="1470025"/>
          </a:xfrm>
          <a:solidFill>
            <a:srgbClr val="003E00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1"/>
            <a:ext cx="8229600" cy="913327"/>
          </a:xfrm>
          <a:prstGeom prst="rect">
            <a:avLst/>
          </a:prstGeom>
          <a:solidFill>
            <a:srgbClr val="003E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sz="30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"/>
            <a:ext cx="8026400" cy="913327"/>
          </a:xfrm>
          <a:solidFill>
            <a:srgbClr val="003E0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0"/>
          <p:cNvSpPr txBox="1">
            <a:spLocks noChangeArrowheads="1"/>
          </p:cNvSpPr>
          <p:nvPr userDrawn="1"/>
        </p:nvSpPr>
        <p:spPr>
          <a:xfrm>
            <a:off x="11582400" y="6583680"/>
            <a:ext cx="711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D5E90-39EC-415C-9795-23169A1EF9E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6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1"/>
            <a:ext cx="11176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422400" y="6553201"/>
            <a:ext cx="1066800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baseline="0" dirty="0">
                <a:solidFill>
                  <a:srgbClr val="003E00"/>
                </a:solidFill>
                <a:latin typeface="Georgia" pitchFamily="-128" charset="0"/>
              </a:rPr>
              <a:t>January 2019 – AAAI 2019 – Md Kamruzzaman Sarker</a:t>
            </a:r>
            <a:endParaRPr lang="en-US" sz="1200" b="1" dirty="0">
              <a:solidFill>
                <a:srgbClr val="003E00"/>
              </a:solidFill>
              <a:latin typeface="Georgia" pitchFamily="-128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6364288"/>
            <a:ext cx="12192000" cy="74612"/>
          </a:xfrm>
          <a:prstGeom prst="rect">
            <a:avLst/>
          </a:prstGeom>
          <a:solidFill>
            <a:srgbClr val="003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304800" y="1157288"/>
            <a:ext cx="1158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Georgia" pitchFamily="-128" charset="0"/>
            </a:endParaRPr>
          </a:p>
        </p:txBody>
      </p:sp>
      <p:sp>
        <p:nvSpPr>
          <p:cNvPr id="15" name="Rectangle 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277600" y="6477000"/>
            <a:ext cx="7112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D5E90-39EC-415C-9795-23169A1EF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C:\Users\pascal\Documents\Dropbox\pascal-unshared\tex\unterlagen\wsu-logos\DaSe Lab\DaSeLab-white-cropp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33" y="0"/>
            <a:ext cx="4027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07114"/>
            <a:ext cx="2268777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dssc.cs.wright.edu/dssc-logo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166" r="11263" b="166"/>
          <a:stretch/>
        </p:blipFill>
        <p:spPr bwMode="auto">
          <a:xfrm>
            <a:off x="10972800" y="914400"/>
            <a:ext cx="1219200" cy="8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953000"/>
            <a:ext cx="7620000" cy="762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Md Kamruzzaman Sarker	Wright State University</a:t>
            </a:r>
          </a:p>
          <a:p>
            <a:pPr algn="l">
              <a:buNone/>
            </a:pPr>
            <a:r>
              <a:rPr lang="en-US" sz="2000" b="1" dirty="0">
                <a:solidFill>
                  <a:schemeClr val="tx1"/>
                </a:solidFill>
              </a:rPr>
              <a:t>Pascal Hitzler			Wright State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24001"/>
            <a:ext cx="8077200" cy="1470025"/>
          </a:xfrm>
        </p:spPr>
        <p:txBody>
          <a:bodyPr/>
          <a:lstStyle/>
          <a:p>
            <a:r>
              <a:rPr lang="en-US" dirty="0"/>
              <a:t>Efficient Concept Induction for Description Logics</a:t>
            </a:r>
          </a:p>
        </p:txBody>
      </p:sp>
    </p:spTree>
    <p:extLst>
      <p:ext uri="{BB962C8B-B14F-4D97-AF65-F5344CB8AC3E}">
        <p14:creationId xmlns:p14="http://schemas.microsoft.com/office/powerpoint/2010/main" val="123230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4E4D-015E-F843-8D8F-F5A9141B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Yinyang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3AF8-A64F-6D40-93E7-4331659B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relationship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Father, Mother, Sibling, Brother,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GrandParent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etc.. from the dataset which consists of several family relation (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hasChild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hasParent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hasSibling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axioms : 157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 :  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	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hasChild.Person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are 1.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hasChild.Person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1. 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Grandmother: 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⊔ Person ⊔ (¬Male),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0.8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0.65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and 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hasChild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hasChild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Person)),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1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we don’t have object chain. 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 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0.61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0.79, DL-Learner accuracy is 1.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was comparable for ECII and DL-Learner system (0.089s and 0.065s respective in). 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899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9D31-C336-D74D-A85C-BA50328B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Forte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820B-1834-404E-B946-AA65E3B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Describe uncle from the dataset which consists of several family relation (married, sibling, parent).  </a:t>
            </a:r>
          </a:p>
          <a:p>
            <a:pPr lvl="1"/>
            <a:r>
              <a:rPr lang="en-US" b="0" dirty="0"/>
              <a:t>No. of axioms: 341, ECII system slightly better than DL-Learner.</a:t>
            </a:r>
          </a:p>
          <a:p>
            <a:pPr lvl="1"/>
            <a:r>
              <a:rPr lang="en-US" b="0" dirty="0"/>
              <a:t>One solution:</a:t>
            </a:r>
          </a:p>
          <a:p>
            <a:pPr lvl="2"/>
            <a:r>
              <a:rPr lang="en-US" b="0" dirty="0"/>
              <a:t>ECII : </a:t>
            </a:r>
            <a:r>
              <a:rPr lang="en-US" b="0" i="1" dirty="0"/>
              <a:t>male ⊔ (¬female) </a:t>
            </a:r>
          </a:p>
          <a:p>
            <a:pPr lvl="3"/>
            <a:r>
              <a:rPr lang="en-US" b="0" i="1" dirty="0"/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0.534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i="1" dirty="0"/>
              <a:t> </a:t>
            </a:r>
            <a:r>
              <a:rPr lang="en-US" b="0" dirty="0"/>
              <a:t>is</a:t>
            </a:r>
            <a:r>
              <a:rPr lang="en-US" b="0" i="1" dirty="0"/>
              <a:t> .732</a:t>
            </a:r>
          </a:p>
          <a:p>
            <a:pPr lvl="2"/>
            <a:r>
              <a:rPr lang="en-US" b="0" dirty="0"/>
              <a:t>dl-learner: </a:t>
            </a:r>
            <a:r>
              <a:rPr lang="en-US" b="0" i="1" dirty="0"/>
              <a:t>(married some (sibling some (married some female))) </a:t>
            </a:r>
          </a:p>
          <a:p>
            <a:pPr lvl="3"/>
            <a:r>
              <a:rPr lang="en-US" b="0" dirty="0"/>
              <a:t>accuracy .93</a:t>
            </a:r>
          </a:p>
          <a:p>
            <a:pPr lvl="1"/>
            <a:r>
              <a:rPr lang="en-US" b="0" dirty="0"/>
              <a:t>Reason: common types was removed from the candidate types at first.</a:t>
            </a:r>
          </a:p>
          <a:p>
            <a:pPr lvl="1"/>
            <a:r>
              <a:rPr lang="en-US" b="0" dirty="0"/>
              <a:t>ECII is better in terms of runtime. </a:t>
            </a:r>
          </a:p>
          <a:p>
            <a:pPr lvl="2"/>
            <a:r>
              <a:rPr lang="en-US" b="0" dirty="0"/>
              <a:t>ECII: 0.95 Second.</a:t>
            </a:r>
          </a:p>
          <a:p>
            <a:pPr lvl="2"/>
            <a:r>
              <a:rPr lang="en-US" b="0" dirty="0"/>
              <a:t>DL-Learner: 2.5 seconds.</a:t>
            </a:r>
          </a:p>
          <a:p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0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E38C-7895-B84D-85F0-D216FF03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Michalski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53BF-9D98-B54E-800B-4F71BAD5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attributes of train (shape, load size, wheel size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given).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involves 5 eastbound trains and  5 westbound trains.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simple rule which distinguishes between eastbound and westbound trains. 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273 axioms.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 outperforms ECII. </a:t>
            </a:r>
          </a:p>
          <a:p>
            <a:pPr lvl="1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⊔ (¬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3"/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1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ShortCar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1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 outperforms ECII in terms of runtime. 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0.01 Second.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0.089 seconds.</a:t>
            </a:r>
          </a:p>
          <a:p>
            <a:pPr lvl="1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98EA5-9719-C04D-96FB-C79138B4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45" y="2392715"/>
            <a:ext cx="5136508" cy="16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0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3CB-E2AA-EA41-A237-05E013D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Moral Reasoner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CD38-6EA4-3341-A175-5E8787F2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Moral Reasoner: </a:t>
            </a:r>
            <a:r>
              <a:rPr lang="en-US" b="0" dirty="0"/>
              <a:t>Various attributes of harmful behavior is described using 102 positive and 102 negative instances.</a:t>
            </a:r>
            <a:r>
              <a:rPr lang="en-US" dirty="0"/>
              <a:t> </a:t>
            </a:r>
            <a:r>
              <a:rPr lang="en-US" b="0" dirty="0"/>
              <a:t>The model was intended to simulate how an ordinary person reasons about harm-doing.  It has 4,666 axioms.</a:t>
            </a:r>
          </a:p>
          <a:p>
            <a:pPr lvl="1"/>
            <a:r>
              <a:rPr lang="en-US" b="0" dirty="0"/>
              <a:t>Solutions: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notaccident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⊔ (¬foreseeable), guilty ⊔ (¬foreseeable)</a:t>
            </a:r>
          </a:p>
          <a:p>
            <a:pPr lvl="3"/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.785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1.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severity_harm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(responsible or vicarious) and (not 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benefit_victim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1</a:t>
            </a:r>
          </a:p>
          <a:p>
            <a:pPr lvl="3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 outperforms DL-Learner in terms of runtime. 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0.1 Second.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5.47 seconds.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DL-Learner stopped as soon as it found 100% accuracy but ECII was run until finish.</a:t>
            </a:r>
          </a:p>
          <a:p>
            <a:pPr lvl="1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A0-9931-8248-979D-5AFD57E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ADE20K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965C-8976-F449-A7DD-2E27EF06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1447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ADE 20K : </a:t>
            </a:r>
            <a:r>
              <a:rPr lang="en-US" b="0" dirty="0"/>
              <a:t>More than 20,000 images classified into different classes and annotation added by human. We created ontology from the annotations and merged it with Suggested Upper Merged Ontology (SUMO).</a:t>
            </a:r>
            <a:r>
              <a:rPr lang="en-US" dirty="0"/>
              <a:t> </a:t>
            </a:r>
            <a:r>
              <a:rPr lang="en-US" b="0" dirty="0"/>
              <a:t>Created 4 different type of problem by varying the no of axioms size.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E48F1-EA81-9B40-A3D5-3ED77C58A767}"/>
              </a:ext>
            </a:extLst>
          </p:cNvPr>
          <p:cNvSpPr txBox="1"/>
          <p:nvPr/>
        </p:nvSpPr>
        <p:spPr>
          <a:xfrm>
            <a:off x="6172200" y="2350573"/>
            <a:ext cx="584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 # 0 # 0 # wall #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003 # 0 # 0 # floor, flooring #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004 # 0 # 0 # ceiling #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005 # 0 # 0 # conveyer belt #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 # 0 # 0 # bannister, banister #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 # 0 # 0 # pane, pane of glass #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015 # 0 # 0 # column, pillar #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Create Axioms: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indiv1 imageContains obj1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 rdf:Type wall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DD210-51CE-C24E-9974-B0A285EB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1" y="2514600"/>
            <a:ext cx="4737729" cy="29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921C-DBF8-9141-B397-FB594E6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ADE20K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E8D9-A7BC-5744-AD01-355D91B7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Axioms size 4,714. Total 15 experiments. </a:t>
            </a:r>
          </a:p>
          <a:p>
            <a:r>
              <a:rPr lang="en-US" b="0" dirty="0"/>
              <a:t>Example: Airport terminal vs other 14 individuals from 14 classes.</a:t>
            </a:r>
          </a:p>
          <a:p>
            <a:pPr lvl="1"/>
            <a:r>
              <a:rPr lang="en-US" b="0" dirty="0"/>
              <a:t>Solutions: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imageContains.(Region ⊔ (¬Furniture) ⊔ (¬Physical))</a:t>
            </a:r>
          </a:p>
          <a:p>
            <a:pPr lvl="3"/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1.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(Advertisement)) and (imageContains some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WN_Ceiling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0.87</a:t>
            </a:r>
          </a:p>
          <a:p>
            <a:pPr lvl="3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 outperforms DL-Learner in terms of runtime. 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1.96 Second.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577 seconds.</a:t>
            </a:r>
          </a:p>
          <a:p>
            <a:pPr marL="457200" lvl="1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4170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AA6D-AD5C-AD43-B581-E34AAB1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ADE20K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4319-11CF-CD4E-9FD7-CB58FCEF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Axioms size 7,300. Total 5 experiments. </a:t>
            </a:r>
          </a:p>
          <a:p>
            <a:r>
              <a:rPr lang="en-US" b="0" dirty="0"/>
              <a:t>Example: Warehouse vs Workroom</a:t>
            </a:r>
          </a:p>
          <a:p>
            <a:pPr lvl="1"/>
            <a:r>
              <a:rPr lang="en-US" b="0" dirty="0"/>
              <a:t>Solutions: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imageContains.(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StationaryArtifact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⊔ (¬Holder))</a:t>
            </a:r>
          </a:p>
          <a:p>
            <a:pPr lvl="3"/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1.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imageContains only ((not (Furniture)) and (not (Wastebasket)))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1</a:t>
            </a:r>
          </a:p>
          <a:p>
            <a:pPr lvl="3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 outperforms DL-Learner in terms of runtime. 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20.8 Second.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983 seconds.</a:t>
            </a:r>
          </a:p>
          <a:p>
            <a:pPr marL="457200" lvl="1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01D4-25AE-4D42-9BC1-4E4DB20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Result: ADE20K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0A76-AAC9-DF4A-B8D1-859072AD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River vs other concepts in validation data.</a:t>
            </a:r>
          </a:p>
          <a:p>
            <a:r>
              <a:rPr lang="en-US" b="0" dirty="0"/>
              <a:t>Axioms size </a:t>
            </a:r>
            <a:r>
              <a:rPr lang="en-US" dirty="0"/>
              <a:t>12,193</a:t>
            </a:r>
            <a:r>
              <a:rPr lang="en-US" b="0" dirty="0"/>
              <a:t>. </a:t>
            </a:r>
          </a:p>
          <a:p>
            <a:r>
              <a:rPr lang="en-US" b="0" dirty="0"/>
              <a:t>Example: </a:t>
            </a:r>
            <a:r>
              <a:rPr lang="en-US" b="0" dirty="0" err="1"/>
              <a:t>River_validation</a:t>
            </a:r>
            <a:r>
              <a:rPr lang="en-US" b="0" dirty="0"/>
              <a:t> vs other concepts starting with r letter.</a:t>
            </a:r>
          </a:p>
          <a:p>
            <a:pPr lvl="1"/>
            <a:r>
              <a:rPr lang="en-US" b="0" dirty="0"/>
              <a:t>Solutions: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∃ imageContains.(Trees ⊔ (¬Device) ⊔ (¬Object))</a:t>
            </a:r>
          </a:p>
          <a:p>
            <a:pPr lvl="3"/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.516 and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.937.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 </a:t>
            </a:r>
          </a:p>
          <a:p>
            <a:pPr lvl="3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0.37</a:t>
            </a:r>
          </a:p>
          <a:p>
            <a:pPr lvl="3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 outperforms DL-Learner in terms of runtime. 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ECII: 116 Second.</a:t>
            </a:r>
          </a:p>
          <a:p>
            <a:pPr lvl="2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DL-Learner: 4500 seconds.</a:t>
            </a:r>
          </a:p>
          <a:p>
            <a:r>
              <a:rPr lang="en-US" b="0" dirty="0"/>
              <a:t>River vs other concepts in training data produces same result.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EB61-3ECA-E047-A885-2DC57A25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637BA-9C2F-2D42-85B3-398A5B718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236" y="1175657"/>
            <a:ext cx="7677793" cy="4606675"/>
          </a:xfrm>
        </p:spPr>
      </p:pic>
    </p:spTree>
    <p:extLst>
      <p:ext uri="{BB962C8B-B14F-4D97-AF65-F5344CB8AC3E}">
        <p14:creationId xmlns:p14="http://schemas.microsoft.com/office/powerpoint/2010/main" val="415753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E7593-8C45-EE47-A057-CF6443F88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Accuracy Comparison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E7593-8C45-EE47-A057-CF6443F88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91640-BE5F-B547-8D88-CBE7EDD16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476" y="1304240"/>
            <a:ext cx="7218100" cy="4330860"/>
          </a:xfrm>
        </p:spPr>
      </p:pic>
    </p:spTree>
    <p:extLst>
      <p:ext uri="{BB962C8B-B14F-4D97-AF65-F5344CB8AC3E}">
        <p14:creationId xmlns:p14="http://schemas.microsoft.com/office/powerpoint/2010/main" val="10119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0" dirty="0"/>
              <a:t>Generate concept description from individual/instance data as quickly as possible.</a:t>
            </a:r>
          </a:p>
          <a:p>
            <a:pPr marL="400050" lvl="1" indent="0">
              <a:buNone/>
            </a:pPr>
            <a:endParaRPr lang="en-US" b="0" dirty="0"/>
          </a:p>
          <a:p>
            <a:r>
              <a:rPr lang="en-US" b="0" dirty="0"/>
              <a:t>Formally: </a:t>
            </a:r>
            <a:r>
              <a:rPr lang="en-US" b="0" dirty="0">
                <a:latin typeface="NimbusRomNo9L"/>
              </a:rPr>
              <a:t>Generating complex description logic class expressions </a:t>
            </a:r>
            <a:r>
              <a:rPr lang="en-US" b="0" i="1" dirty="0">
                <a:latin typeface="CMMI10"/>
              </a:rPr>
              <a:t>S</a:t>
            </a:r>
            <a:r>
              <a:rPr lang="en-US" b="0" dirty="0">
                <a:latin typeface="CMMI10"/>
              </a:rPr>
              <a:t> </a:t>
            </a:r>
            <a:r>
              <a:rPr lang="en-US" b="0" dirty="0">
                <a:latin typeface="NimbusRomNo9L"/>
              </a:rPr>
              <a:t>from </a:t>
            </a:r>
          </a:p>
          <a:p>
            <a:pPr lvl="1"/>
            <a:r>
              <a:rPr lang="en-US" b="0" dirty="0">
                <a:latin typeface="NimbusRomNo9L"/>
              </a:rPr>
              <a:t>a given description logic knowledge base (or ontology) </a:t>
            </a:r>
            <a:r>
              <a:rPr lang="en-US" b="0" i="1" dirty="0">
                <a:latin typeface="CMSY10"/>
              </a:rPr>
              <a:t>O</a:t>
            </a:r>
            <a:r>
              <a:rPr lang="en-US" b="0" dirty="0">
                <a:latin typeface="CMSY10"/>
              </a:rPr>
              <a:t> </a:t>
            </a:r>
            <a:r>
              <a:rPr lang="en-US" b="0" dirty="0">
                <a:latin typeface="NimbusRomNo9L"/>
              </a:rPr>
              <a:t>and </a:t>
            </a:r>
          </a:p>
          <a:p>
            <a:pPr lvl="1"/>
            <a:r>
              <a:rPr lang="en-US" b="0" dirty="0">
                <a:latin typeface="NimbusRomNo9L"/>
              </a:rPr>
              <a:t>sets </a:t>
            </a:r>
            <a:r>
              <a:rPr lang="en-US" b="0" i="1" dirty="0">
                <a:latin typeface="CMMI10"/>
              </a:rPr>
              <a:t>P</a:t>
            </a:r>
            <a:r>
              <a:rPr lang="en-US" b="0" dirty="0">
                <a:latin typeface="CMMI10"/>
              </a:rPr>
              <a:t> </a:t>
            </a:r>
            <a:r>
              <a:rPr lang="en-US" b="0" dirty="0">
                <a:latin typeface="NimbusRomNo9L"/>
              </a:rPr>
              <a:t>and </a:t>
            </a:r>
            <a:r>
              <a:rPr lang="en-US" b="0" i="1" dirty="0">
                <a:latin typeface="CMMI10"/>
              </a:rPr>
              <a:t>N</a:t>
            </a:r>
            <a:r>
              <a:rPr lang="en-US" b="0" dirty="0">
                <a:latin typeface="CMMI10"/>
              </a:rPr>
              <a:t> </a:t>
            </a:r>
            <a:r>
              <a:rPr lang="en-US" b="0" dirty="0">
                <a:latin typeface="NimbusRomNo9L"/>
              </a:rPr>
              <a:t>of instances, understood as positive and negative examples, </a:t>
            </a:r>
          </a:p>
          <a:p>
            <a:pPr lvl="1"/>
            <a:r>
              <a:rPr lang="en-US" b="0" dirty="0">
                <a:latin typeface="NimbusRomNo9L"/>
              </a:rPr>
              <a:t>such that </a:t>
            </a:r>
            <a:r>
              <a:rPr lang="en-US" b="0" i="1" dirty="0">
                <a:latin typeface="CMSY10"/>
              </a:rPr>
              <a:t>O </a:t>
            </a:r>
            <a:r>
              <a:rPr lang="en-US" b="0" dirty="0"/>
              <a:t>⊨ </a:t>
            </a:r>
            <a:r>
              <a:rPr lang="en-US" b="0" i="1" dirty="0">
                <a:latin typeface="CMMI10"/>
              </a:rPr>
              <a:t>S</a:t>
            </a:r>
            <a:r>
              <a:rPr lang="en-US" b="0" i="1" dirty="0">
                <a:latin typeface="CMR10"/>
              </a:rPr>
              <a:t>(</a:t>
            </a:r>
            <a:r>
              <a:rPr lang="en-US" b="0" i="1" dirty="0">
                <a:latin typeface="CMMI10"/>
              </a:rPr>
              <a:t>a</a:t>
            </a:r>
            <a:r>
              <a:rPr lang="en-US" b="0" i="1" dirty="0">
                <a:latin typeface="CMR10"/>
              </a:rPr>
              <a:t>)</a:t>
            </a:r>
            <a:r>
              <a:rPr lang="en-US" b="0" dirty="0">
                <a:latin typeface="CMR10"/>
              </a:rPr>
              <a:t> </a:t>
            </a:r>
            <a:r>
              <a:rPr lang="en-US" b="0" dirty="0">
                <a:latin typeface="NimbusRomNo9L"/>
              </a:rPr>
              <a:t>for all </a:t>
            </a:r>
            <a:r>
              <a:rPr lang="en-US" b="0" i="1" dirty="0">
                <a:latin typeface="CMMI10"/>
              </a:rPr>
              <a:t>a </a:t>
            </a:r>
            <a:r>
              <a:rPr lang="en-US" b="0" i="1" dirty="0">
                <a:latin typeface="CMSY10"/>
              </a:rPr>
              <a:t>∈ </a:t>
            </a:r>
            <a:r>
              <a:rPr lang="en-US" b="0" i="1" dirty="0">
                <a:latin typeface="CMMI10"/>
              </a:rPr>
              <a:t>P</a:t>
            </a:r>
            <a:r>
              <a:rPr lang="en-US" b="0" dirty="0">
                <a:latin typeface="NimbusRomNo9L"/>
              </a:rPr>
              <a:t>, and </a:t>
            </a:r>
            <a:r>
              <a:rPr lang="en-US" b="0" i="1" dirty="0">
                <a:latin typeface="CMSY10"/>
              </a:rPr>
              <a:t>O </a:t>
            </a:r>
            <a:r>
              <a:rPr lang="en-US" b="0" dirty="0"/>
              <a:t>⊭ </a:t>
            </a:r>
            <a:r>
              <a:rPr lang="en-US" b="0" i="1" dirty="0">
                <a:latin typeface="CMMI10"/>
              </a:rPr>
              <a:t>S</a:t>
            </a:r>
            <a:r>
              <a:rPr lang="en-US" b="0" i="1" dirty="0">
                <a:latin typeface="CMR10"/>
              </a:rPr>
              <a:t>(</a:t>
            </a:r>
            <a:r>
              <a:rPr lang="en-US" b="0" i="1" dirty="0">
                <a:latin typeface="CMMI10"/>
              </a:rPr>
              <a:t>b</a:t>
            </a:r>
            <a:r>
              <a:rPr lang="en-US" b="0" dirty="0">
                <a:latin typeface="CMR10"/>
              </a:rPr>
              <a:t>) </a:t>
            </a:r>
            <a:r>
              <a:rPr lang="en-US" b="0" dirty="0">
                <a:latin typeface="NimbusRomNo9L"/>
              </a:rPr>
              <a:t>for all </a:t>
            </a:r>
            <a:r>
              <a:rPr lang="en-US" b="0" i="1" dirty="0">
                <a:latin typeface="CMMI10"/>
              </a:rPr>
              <a:t>b </a:t>
            </a:r>
            <a:r>
              <a:rPr lang="en-US" b="0" i="1" dirty="0">
                <a:latin typeface="CMSY10"/>
              </a:rPr>
              <a:t>∈ </a:t>
            </a:r>
            <a:r>
              <a:rPr lang="en-US" b="0" i="1" dirty="0">
                <a:latin typeface="CMMI10"/>
              </a:rPr>
              <a:t>N</a:t>
            </a:r>
            <a:r>
              <a:rPr lang="en-US" b="0" dirty="0">
                <a:latin typeface="NimbusRomNo9L"/>
              </a:rPr>
              <a:t>. </a:t>
            </a:r>
            <a:endParaRPr lang="en-US" b="0" dirty="0"/>
          </a:p>
          <a:p>
            <a:pPr marL="400050" lvl="1" indent="0">
              <a:buNone/>
            </a:pPr>
            <a:endParaRPr lang="en-US" b="0" dirty="0"/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4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FB0A1B-CFFB-574C-8C57-5B8E8FC2AA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Accuracy Comparison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FB0A1B-CFFB-574C-8C57-5B8E8FC2A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F10561-4AB9-CC44-823A-C2348E84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26" y="1066800"/>
            <a:ext cx="8446747" cy="50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7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52DC-DB41-214D-9053-4B2CD4F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164-54C9-5C4B-BF49-1F033E4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88284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52DC-DB41-214D-9053-4B2CD4F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164-54C9-5C4B-BF49-1F033E4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730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0" dirty="0"/>
              <a:t>DL-Learner</a:t>
            </a:r>
            <a:r>
              <a:rPr lang="en-US" b="0" baseline="30000" dirty="0"/>
              <a:t>1</a:t>
            </a:r>
            <a:r>
              <a:rPr lang="en-US" b="0" dirty="0"/>
              <a:t>: One of the prominent system.</a:t>
            </a:r>
          </a:p>
          <a:p>
            <a:pPr marL="400050" lvl="1" indent="0">
              <a:buNone/>
            </a:pPr>
            <a:r>
              <a:rPr lang="en-US" b="0" dirty="0"/>
              <a:t>	1. Create solution using refinement operator (upward/downward).</a:t>
            </a:r>
          </a:p>
          <a:p>
            <a:pPr marL="400050" lvl="1" indent="0">
              <a:buNone/>
            </a:pPr>
            <a:r>
              <a:rPr lang="en-US" b="0" dirty="0"/>
              <a:t>	2. Call external reasoner to calculate accuracy/coverage score.</a:t>
            </a:r>
          </a:p>
          <a:p>
            <a:pPr marL="400050" lvl="1" indent="0">
              <a:buNone/>
            </a:pPr>
            <a:r>
              <a:rPr lang="en-US" b="0" dirty="0"/>
              <a:t>	3. It’s variant fast instance check calculate approximate accuracy and relatively faster but</a:t>
            </a:r>
          </a:p>
          <a:p>
            <a:pPr marL="400050" lvl="1" indent="0">
              <a:buNone/>
            </a:pPr>
            <a:r>
              <a:rPr lang="en-US" b="0"/>
              <a:t>	accuracy is low.</a:t>
            </a:r>
            <a:endParaRPr lang="en-US" b="0" dirty="0"/>
          </a:p>
          <a:p>
            <a:pPr marL="400050" lvl="1" indent="0">
              <a:buNone/>
            </a:pPr>
            <a:endParaRPr lang="en-US" b="0" dirty="0"/>
          </a:p>
          <a:p>
            <a:pPr marL="400050" lvl="1" indent="0">
              <a:buNone/>
            </a:pPr>
            <a:r>
              <a:rPr lang="en-US" b="0" dirty="0"/>
              <a:t>OWL-Miner</a:t>
            </a:r>
            <a:r>
              <a:rPr lang="en-US" b="0" baseline="30000" dirty="0"/>
              <a:t>2</a:t>
            </a:r>
            <a:r>
              <a:rPr lang="en-US" b="0" dirty="0"/>
              <a:t>: We found it after our submission to AAAI. </a:t>
            </a:r>
          </a:p>
          <a:p>
            <a:pPr marL="400050" lvl="1" indent="0">
              <a:buNone/>
            </a:pPr>
            <a:r>
              <a:rPr lang="en-US" b="0" dirty="0"/>
              <a:t>	1. Construct context graph for each atomic class. </a:t>
            </a:r>
          </a:p>
          <a:p>
            <a:pPr marL="400050" lvl="1" indent="0">
              <a:buNone/>
            </a:pPr>
            <a:r>
              <a:rPr lang="en-US" b="0" dirty="0"/>
              <a:t>	2. Use those context graphs only to find solution using refinement operator. </a:t>
            </a:r>
          </a:p>
          <a:p>
            <a:pPr marL="400050" lvl="1" indent="0">
              <a:buNone/>
            </a:pPr>
            <a:r>
              <a:rPr lang="en-US" b="0" dirty="0"/>
              <a:t>		-- system is not available publicly.	</a:t>
            </a:r>
          </a:p>
          <a:p>
            <a:pPr marL="400050" lvl="1" indent="0">
              <a:buNone/>
            </a:pPr>
            <a:r>
              <a:rPr lang="en-US" b="0" dirty="0"/>
              <a:t>	</a:t>
            </a:r>
          </a:p>
          <a:p>
            <a:pPr marL="400050" lvl="1" indent="0">
              <a:buNone/>
            </a:pPr>
            <a:endParaRPr lang="en-US" b="0" dirty="0"/>
          </a:p>
          <a:p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973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F8D-A18D-4E4A-BE69-771EB32E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966F-422C-7A4C-B411-50990A8F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assuming ontology is star shaped. </a:t>
            </a:r>
          </a:p>
          <a:p>
            <a:endParaRPr lang="en-US" dirty="0"/>
          </a:p>
          <a:p>
            <a:r>
              <a:rPr lang="en-US" dirty="0"/>
              <a:t>Create complex concept using only</a:t>
            </a:r>
          </a:p>
          <a:p>
            <a:pPr lvl="1"/>
            <a:r>
              <a:rPr lang="en-US" b="0" dirty="0"/>
              <a:t>Disjunction (</a:t>
            </a:r>
            <a:r>
              <a:rPr lang="en-US" b="0" i="1" dirty="0"/>
              <a:t>⊔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Conjunction (</a:t>
            </a:r>
            <a:r>
              <a:rPr lang="en-US" b="0" i="1" dirty="0"/>
              <a:t>⊓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Negation (</a:t>
            </a:r>
            <a:r>
              <a:rPr lang="en-US" b="0" i="1" dirty="0"/>
              <a:t>¬</a:t>
            </a:r>
            <a:r>
              <a:rPr lang="en-US" b="0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invoke reasoner as less as possible.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081-101C-F949-8E37-FF3865A3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32684-3909-BA43-A3AE-D1496ECF7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500" b="0" dirty="0"/>
                  <a:t>Negated Disjunct:  </a:t>
                </a:r>
                <a:r>
                  <a:rPr lang="en-US" sz="2500" b="0" i="1" dirty="0"/>
                  <a:t>¬(D</a:t>
                </a:r>
                <a:r>
                  <a:rPr lang="en-US" sz="2500" b="0" i="1" baseline="-25000" dirty="0"/>
                  <a:t>1</a:t>
                </a:r>
                <a:r>
                  <a:rPr lang="en-US" sz="2500" b="0" i="1" dirty="0"/>
                  <a:t> ⊔ · · · ⊔ D</a:t>
                </a:r>
                <a:r>
                  <a:rPr lang="en-US" sz="2500" b="0" i="1" baseline="-25000" dirty="0"/>
                  <a:t>k1</a:t>
                </a:r>
                <a:r>
                  <a:rPr lang="en-US" sz="2500" b="0" i="1" dirty="0"/>
                  <a:t> ) </a:t>
                </a:r>
              </a:p>
              <a:p>
                <a:pPr>
                  <a:buFont typeface="Wingdings" pitchFamily="2" charset="2"/>
                  <a:buChar char="v"/>
                </a:pPr>
                <a:endParaRPr lang="en-US" sz="2500" b="0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sz="2500" b="0" dirty="0"/>
                  <a:t>Conjunctive Horn clause: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500" b="0" i="1" dirty="0"/>
                  <a:t> = B⊓D  or  H = B⊓ ¬(D</a:t>
                </a:r>
                <a:r>
                  <a:rPr lang="en-US" sz="2500" b="0" i="1" baseline="-25000" dirty="0"/>
                  <a:t>1</a:t>
                </a:r>
                <a:r>
                  <a:rPr lang="en-US" sz="2500" b="0" i="1" dirty="0"/>
                  <a:t> ⊔ · · · ⊔ D</a:t>
                </a:r>
                <a:r>
                  <a:rPr lang="en-US" sz="2500" b="0" i="1" baseline="-25000" dirty="0"/>
                  <a:t>k1</a:t>
                </a:r>
                <a:r>
                  <a:rPr lang="en-US" sz="2500" b="0" i="1" dirty="0"/>
                  <a:t>) </a:t>
                </a:r>
              </a:p>
              <a:p>
                <a:pPr>
                  <a:buFont typeface="Wingdings" pitchFamily="2" charset="2"/>
                  <a:buChar char="v"/>
                </a:pPr>
                <a:endParaRPr lang="en-US" sz="2500" b="0" i="1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sz="2500" b="0" dirty="0"/>
                  <a:t>Candidate Class: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baseline="-250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∐"/>
                        <m:limLoc m:val="subSup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2500" b="0" i="1" dirty="0"/>
              </a:p>
              <a:p>
                <a:pPr>
                  <a:buFont typeface="Wingdings" pitchFamily="2" charset="2"/>
                  <a:buChar char="v"/>
                </a:pPr>
                <a:endParaRPr lang="en-US" sz="2500" b="0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sz="2500" b="0" dirty="0"/>
                  <a:t>Candidate solution 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500" b="0" i="1" dirty="0"/>
                      <m:t>⊓</m:t>
                    </m:r>
                    <m:nary>
                      <m:naryPr>
                        <m:chr m:val="∏"/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</m:t>
                        </m:r>
                      </m:e>
                    </m:nary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𝐶𝑖</m:t>
                    </m:r>
                  </m:oMath>
                </a14:m>
                <a:r>
                  <a:rPr lang="en-US" sz="2500" b="0" i="1" dirty="0"/>
                  <a:t>   </a:t>
                </a:r>
              </a:p>
              <a:p>
                <a:pPr marL="3657600" lvl="8" indent="0">
                  <a:buNone/>
                </a:pPr>
                <a:r>
                  <a:rPr lang="en-US" sz="2500" b="0" dirty="0"/>
                  <a:t>or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2500" b="0" i="1" dirty="0"/>
                        <m:t>⊓</m:t>
                      </m:r>
                      <m:nary>
                        <m:naryPr>
                          <m:chr m:val="∏"/>
                          <m:ctrlPr>
                            <a:rPr lang="en-US" sz="25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5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</m:t>
                          </m:r>
                        </m:e>
                      </m:nary>
                      <m:r>
                        <a:rPr lang="en-US" sz="2500" b="0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∐"/>
                              <m:limLoc m:val="subSup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500" b="0" i="1" baseline="-2500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  <m:r>
                                    <a:rPr lang="en-US" sz="25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dirty="0"/>
                                    <m:t>⊓ ¬(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dirty="0"/>
                                    <m:t>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baseline="-25000" dirty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dirty="0"/>
                                    <m:t> ⊔ · · · ⊔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dirty="0"/>
                                    <m:t>Dk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baseline="-25000" dirty="0" smtClean="0"/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0" i="1" baseline="-25000" dirty="0"/>
                                    <m:t> )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5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32684-3909-BA43-A3AE-D1496ECF7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5" t="-1256" b="-3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1173-D69E-1545-96EC-0280325D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5548B-BF66-4949-9582-390EBB94E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 lvl="1" indent="0">
                  <a:buNone/>
                </a:pPr>
                <a: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Coverage score: </a:t>
                </a:r>
                <a:endParaRPr lang="en-US" sz="3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US" sz="2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By reasoner: </a:t>
                </a:r>
                <a:r>
                  <a:rPr lang="el-GR" sz="2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α</a:t>
                </a:r>
                <a:r>
                  <a:rPr lang="el-GR" sz="2400" b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l-GR" sz="2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S) </a:t>
                </a:r>
                <a14:m>
                  <m:oMath xmlns:m="http://schemas.openxmlformats.org/officeDocument/2006/math">
                    <m:r>
                      <a:rPr lang="en-US" sz="2400" b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| + |</m:t>
                        </m:r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NS</m:t>
                        </m:r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∪ </m:t>
                        </m:r>
                        <m:r>
                          <m:rPr>
                            <m:nor/>
                          </m:rPr>
                          <a:rPr lang="en-US" sz="2400" b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P</m:t>
                    </m:r>
                    <m:r>
                      <m:rPr>
                        <m:nor/>
                      </m:rPr>
                      <a:rPr lang="en-US" b="0" baseline="-25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S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= {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∈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P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|</m:t>
                    </m:r>
                    <m:r>
                      <m:rPr>
                        <m:nor/>
                      </m:rPr>
                      <a:rPr lang="en-US" b="0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O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∪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⊨ 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S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)} </m:t>
                    </m:r>
                  </m:oMath>
                </a14:m>
                <a:endParaRPr lang="en-US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N</m:t>
                    </m:r>
                    <m:r>
                      <m:rPr>
                        <m:nor/>
                      </m:rPr>
                      <a:rPr lang="en-US" b="0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S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= {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∈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N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|</m:t>
                    </m:r>
                    <m:r>
                      <m:rPr>
                        <m:nor/>
                      </m:rPr>
                      <a:rPr lang="en-US" b="0" i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O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∪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 ⊭ 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S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)} </m:t>
                    </m:r>
                  </m:oMath>
                </a14:m>
                <a:endParaRPr lang="en-US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1371600" lvl="3" indent="0">
                  <a:buNone/>
                </a:pPr>
                <a:endParaRPr lang="en-US" sz="24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US" sz="2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Approximation: 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the ontology size is bigger calculating </a:t>
                </a:r>
                <a:r>
                  <a:rPr lang="el-GR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α</a:t>
                </a:r>
                <a:r>
                  <a:rPr lang="el-GR" sz="1800" b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sz="1800" b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complex class is </a:t>
                </a: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time consuming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Where as calculating </a:t>
                </a:r>
                <a:r>
                  <a:rPr lang="el-GR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α</a:t>
                </a:r>
                <a:r>
                  <a:rPr lang="en-US" sz="1800" b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 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after materialization is just </a:t>
                </a: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set theoretic calculation 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 </a:t>
                </a: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highly efficient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  <a:r>
                  <a:rPr lang="en-US" sz="1800" b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5548B-BF66-4949-9582-390EBB94E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0E6861-568E-F642-9046-000D7C5F15B9}"/>
                  </a:ext>
                </a:extLst>
              </p:cNvPr>
              <p:cNvSpPr txBox="1"/>
              <p:nvPr/>
            </p:nvSpPr>
            <p:spPr>
              <a:xfrm>
                <a:off x="3911600" y="3182815"/>
                <a:ext cx="5410905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l-GR" sz="2400" baseline="-25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l-GR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Ps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 ∩ ↓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| + |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Ns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 \ ↓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 ∪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0E6861-568E-F642-9046-000D7C5F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3182815"/>
                <a:ext cx="5410905" cy="1070101"/>
              </a:xfrm>
              <a:prstGeom prst="rect">
                <a:avLst/>
              </a:prstGeom>
              <a:blipFill>
                <a:blip r:embed="rId3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3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4CD0-FF3A-8440-87D0-1CACBE3B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1E5E-BB05-E04D-BAA2-5DEAF2DA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Input from the user: </a:t>
            </a:r>
          </a:p>
          <a:p>
            <a:pPr lvl="1"/>
            <a:r>
              <a:rPr lang="en-US" b="0" dirty="0"/>
              <a:t>Ontology</a:t>
            </a:r>
          </a:p>
          <a:p>
            <a:pPr lvl="1"/>
            <a:r>
              <a:rPr lang="en-US" b="0" dirty="0"/>
              <a:t>Positive individuals (P)</a:t>
            </a:r>
          </a:p>
          <a:p>
            <a:pPr lvl="1"/>
            <a:r>
              <a:rPr lang="en-US" b="0" dirty="0"/>
              <a:t>Negative individuals (N)</a:t>
            </a:r>
          </a:p>
          <a:p>
            <a:pPr lvl="1"/>
            <a:r>
              <a:rPr lang="en-US" b="0" dirty="0"/>
              <a:t>Configuration/Limiting parameters </a:t>
            </a:r>
          </a:p>
          <a:p>
            <a:pPr lvl="2"/>
            <a:r>
              <a:rPr lang="en-US" b="0" dirty="0"/>
              <a:t>K1 = max number of negative concepts in a conjunctive horn Clause (</a:t>
            </a:r>
            <a:r>
              <a:rPr lang="en-US" b="0" i="1" dirty="0"/>
              <a:t>D</a:t>
            </a:r>
            <a:r>
              <a:rPr lang="en-US" b="0" i="1" baseline="-25000" dirty="0"/>
              <a:t>i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k2 = max number of conjunctive horn Clause of a single object property (</a:t>
            </a:r>
            <a:r>
              <a:rPr lang="en-US" b="0" i="1" dirty="0"/>
              <a:t>H</a:t>
            </a:r>
            <a:r>
              <a:rPr lang="en-US" b="0" i="1" baseline="-25000" dirty="0"/>
              <a:t>i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k3 = max number of object properties in a candidate class </a:t>
            </a:r>
            <a:r>
              <a:rPr lang="en-US" b="0" i="1" dirty="0"/>
              <a:t>(R</a:t>
            </a:r>
            <a:r>
              <a:rPr lang="en-US" b="0" i="1" baseline="-25000" dirty="0"/>
              <a:t>i</a:t>
            </a:r>
            <a:r>
              <a:rPr lang="en-US" b="0" i="1" dirty="0"/>
              <a:t>)</a:t>
            </a:r>
          </a:p>
          <a:p>
            <a:pPr lvl="2"/>
            <a:r>
              <a:rPr lang="en-US" b="0" dirty="0"/>
              <a:t>k4 = max size of the conjunctive horn clauses list. (i.e. select top k4 conjunctive horn clauses to make the combination of conjunctive horn clauses)</a:t>
            </a:r>
          </a:p>
          <a:p>
            <a:pPr lvl="2"/>
            <a:r>
              <a:rPr lang="en-US" b="0" dirty="0"/>
              <a:t>k5 = max size of candidate classes list. (i.e. select top k5 candidate class to make the combination of candidate classes.)</a:t>
            </a:r>
          </a:p>
          <a:p>
            <a:pPr lvl="2"/>
            <a:r>
              <a:rPr lang="en-US" b="0" dirty="0" err="1"/>
              <a:t>removeCommonTypes</a:t>
            </a:r>
            <a:r>
              <a:rPr lang="en-US" b="0" dirty="0"/>
              <a:t> = true/false</a:t>
            </a:r>
          </a:p>
          <a:p>
            <a:pPr marL="0" indent="0">
              <a:buNone/>
            </a:pPr>
            <a:r>
              <a:rPr lang="en-US" b="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56F-5BAD-6B4B-BCCE-584EF69A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024B4-0A0C-5B40-864A-7608581BA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Steps: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Find positive and negative individuals type. (direct types, super types and r-filled types)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Create conjunctive horn clause (</a:t>
                </a:r>
                <a:r>
                  <a:rPr lang="en-US" sz="1800" b="0" i="1" dirty="0"/>
                  <a:t>H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) by combining types from step 1, up to limit K</a:t>
                </a:r>
                <a:r>
                  <a:rPr lang="en-US" sz="1800" b="0" baseline="-25000" dirty="0"/>
                  <a:t>1</a:t>
                </a:r>
                <a:r>
                  <a:rPr lang="en-US" sz="1800" b="0" dirty="0"/>
                  <a:t>, and calculate the accuracy of the all </a:t>
                </a:r>
                <a:r>
                  <a:rPr lang="en-US" sz="1800" b="0" i="1" dirty="0"/>
                  <a:t>H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 . Initially, each </a:t>
                </a:r>
                <a:r>
                  <a:rPr lang="en-US" sz="1800" b="0" i="1" dirty="0"/>
                  <a:t>H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 is a candidate class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/>
                  <a:t> and also is a candidate solution </a:t>
                </a:r>
                <a:r>
                  <a:rPr lang="en-US" sz="1800" b="0" i="1" dirty="0"/>
                  <a:t>(S</a:t>
                </a:r>
                <a:r>
                  <a:rPr lang="en-US" sz="1800" b="0" i="1" baseline="-25000" dirty="0"/>
                  <a:t>i</a:t>
                </a:r>
                <a:r>
                  <a:rPr lang="en-US" sz="1800" b="0" i="1" dirty="0"/>
                  <a:t>)</a:t>
                </a:r>
                <a:r>
                  <a:rPr lang="en-US" sz="1800" b="0" dirty="0"/>
                  <a:t>. 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Select best k</a:t>
                </a:r>
                <a:r>
                  <a:rPr lang="en-US" sz="1800" b="0" baseline="-25000" dirty="0"/>
                  <a:t>5</a:t>
                </a:r>
                <a:r>
                  <a:rPr lang="en-US" sz="1800" b="0" dirty="0"/>
                  <a:t> conjunctive horn clauses (</a:t>
                </a:r>
                <a:r>
                  <a:rPr lang="en-US" sz="1800" b="0" i="1" dirty="0"/>
                  <a:t>H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) to create a list of conjunctive horn clauses for the combination.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Combine the (</a:t>
                </a:r>
                <a:r>
                  <a:rPr lang="en-US" sz="1800" b="0" i="1" dirty="0"/>
                  <a:t>H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) found in step 4 up to limit k</a:t>
                </a:r>
                <a:r>
                  <a:rPr lang="en-US" sz="1800" b="0" baseline="-25000" dirty="0"/>
                  <a:t>2</a:t>
                </a:r>
                <a:r>
                  <a:rPr lang="en-US" sz="1800" b="0" dirty="0"/>
                  <a:t> to find more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dirty="0"/>
                  <a:t> and so as the </a:t>
                </a:r>
                <a:r>
                  <a:rPr lang="en-US" sz="1800" b="0" i="1" dirty="0"/>
                  <a:t>S</a:t>
                </a:r>
                <a:r>
                  <a:rPr lang="en-US" sz="1800" b="0" i="1" baseline="-25000" dirty="0"/>
                  <a:t>i</a:t>
                </a:r>
                <a:r>
                  <a:rPr lang="en-US" sz="1800" b="0" dirty="0"/>
                  <a:t>, and calculate the accuracy of all </a:t>
                </a:r>
                <a14:m>
                  <m:oMath xmlns:m="http://schemas.openxmlformats.org/officeDocument/2006/math">
                    <m:r>
                      <a:rPr lang="en-US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/>
                  <a:t> 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Select best k</a:t>
                </a:r>
                <a:r>
                  <a:rPr lang="en-US" sz="1800" b="0" baseline="-25000" dirty="0"/>
                  <a:t>6</a:t>
                </a:r>
                <a:r>
                  <a:rPr lang="en-US" sz="1800" b="0" dirty="0"/>
                  <a:t> candidate classes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dirty="0"/>
                  <a:t>) to create a list of candidate classes for the combination.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Combine the candidate classes found in step 5 to make combination up to limit K</a:t>
                </a:r>
                <a:r>
                  <a:rPr lang="en-US" sz="1800" b="0" baseline="-25000" dirty="0"/>
                  <a:t>3</a:t>
                </a:r>
                <a:r>
                  <a:rPr lang="en-US" sz="1800" b="0" dirty="0"/>
                  <a:t> to find more candidate solution 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sz="1800" b="0" dirty="0"/>
                  <a:t>Calculate the accuracy of all candidate solutions </a:t>
                </a:r>
                <a:r>
                  <a:rPr lang="en-US" sz="1800" b="0" i="1" dirty="0"/>
                  <a:t>(S</a:t>
                </a:r>
                <a:r>
                  <a:rPr lang="en-US" sz="1800" b="0" i="1" baseline="-25000" dirty="0"/>
                  <a:t>i</a:t>
                </a:r>
                <a:r>
                  <a:rPr lang="en-US" sz="1800" b="0" i="1" dirty="0"/>
                  <a:t>)</a:t>
                </a:r>
                <a:r>
                  <a:rPr lang="en-US" sz="1800" b="0" dirty="0"/>
                  <a:t> and sort it.</a:t>
                </a:r>
              </a:p>
              <a:p>
                <a:pPr marL="400050">
                  <a:buFont typeface="+mj-lt"/>
                  <a:buAutoNum type="arabicParenR"/>
                </a:pPr>
                <a:endParaRPr lang="en-US" sz="1800" b="0" dirty="0"/>
              </a:p>
              <a:p>
                <a:pPr marL="57150" indent="0">
                  <a:buNone/>
                </a:pPr>
                <a:r>
                  <a:rPr lang="en-US" sz="1800" b="0" dirty="0"/>
                  <a:t>N.B: Break tie of equal score by using number of atomic concept length in a solution.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024B4-0A0C-5B40-864A-7608581BA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8" t="-754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3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EFF7-7153-0A46-9E4B-4A9B17F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Experimental-Evaluation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4E26B3-29C2-B246-989B-C45FA206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55" y="1344770"/>
            <a:ext cx="10259033" cy="4080670"/>
          </a:xfrm>
        </p:spPr>
      </p:pic>
    </p:spTree>
    <p:extLst>
      <p:ext uri="{BB962C8B-B14F-4D97-AF65-F5344CB8AC3E}">
        <p14:creationId xmlns:p14="http://schemas.microsoft.com/office/powerpoint/2010/main" val="235588196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1112</Words>
  <Application>Microsoft Macintosh PowerPoint</Application>
  <PresentationFormat>Widescreen</PresentationFormat>
  <Paragraphs>202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Cambria Math</vt:lpstr>
      <vt:lpstr>CMMI10</vt:lpstr>
      <vt:lpstr>CMR10</vt:lpstr>
      <vt:lpstr>CMSY10</vt:lpstr>
      <vt:lpstr>Consolas</vt:lpstr>
      <vt:lpstr>Georgia</vt:lpstr>
      <vt:lpstr>NimbusRomNo9L</vt:lpstr>
      <vt:lpstr>Times New Roman</vt:lpstr>
      <vt:lpstr>Wingdings</vt:lpstr>
      <vt:lpstr>2_Default Design</vt:lpstr>
      <vt:lpstr>Efficient Concept Induction for Description Logics</vt:lpstr>
      <vt:lpstr>Problem</vt:lpstr>
      <vt:lpstr>Related work</vt:lpstr>
      <vt:lpstr>Our Approach</vt:lpstr>
      <vt:lpstr>Preliminary</vt:lpstr>
      <vt:lpstr>Score calculation</vt:lpstr>
      <vt:lpstr>Algorithm</vt:lpstr>
      <vt:lpstr>Algorithm Steps</vt:lpstr>
      <vt:lpstr>Experimental-Evaluation</vt:lpstr>
      <vt:lpstr>Dataset &amp; Result: Yinyang</vt:lpstr>
      <vt:lpstr>Dataset &amp; Result: Forte Family</vt:lpstr>
      <vt:lpstr>Dataset &amp; Result: Michalski train</vt:lpstr>
      <vt:lpstr>Dataset &amp; Result: Moral Reasoner</vt:lpstr>
      <vt:lpstr>Dataset &amp; Result: ADE20K</vt:lpstr>
      <vt:lpstr>Dataset &amp; Result: ADE20K I</vt:lpstr>
      <vt:lpstr>Dataset &amp; Result: ADE20K II</vt:lpstr>
      <vt:lpstr>Dataset &amp; Result: ADE20K III</vt:lpstr>
      <vt:lpstr>Runtime Comparison</vt:lpstr>
      <vt:lpstr>Accuracy Comparison (α3)</vt:lpstr>
      <vt:lpstr>Accuracy Comparison (α2)</vt:lpstr>
      <vt:lpstr>Question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Concept Induction from Instances</dc:title>
  <dc:creator>Sarker, Md Kamruzzaman</dc:creator>
  <cp:lastModifiedBy>Sarker, Md Kamruzzaman</cp:lastModifiedBy>
  <cp:revision>300</cp:revision>
  <dcterms:created xsi:type="dcterms:W3CDTF">2018-09-10T15:01:54Z</dcterms:created>
  <dcterms:modified xsi:type="dcterms:W3CDTF">2018-11-13T23:36:36Z</dcterms:modified>
</cp:coreProperties>
</file>