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EB23-8E9B-4956-9E06-FFB59453A26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154B553-77E3-4829-89A8-297777FA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957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EB23-8E9B-4956-9E06-FFB59453A26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54B553-77E3-4829-89A8-297777FA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3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EB23-8E9B-4956-9E06-FFB59453A26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54B553-77E3-4829-89A8-297777FAFF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9407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EB23-8E9B-4956-9E06-FFB59453A26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54B553-77E3-4829-89A8-297777FA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42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EB23-8E9B-4956-9E06-FFB59453A26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54B553-77E3-4829-89A8-297777FAFF2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2191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EB23-8E9B-4956-9E06-FFB59453A26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54B553-77E3-4829-89A8-297777FA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45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EB23-8E9B-4956-9E06-FFB59453A26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B553-77E3-4829-89A8-297777FA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256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EB23-8E9B-4956-9E06-FFB59453A26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B553-77E3-4829-89A8-297777FA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091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EB23-8E9B-4956-9E06-FFB59453A26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B553-77E3-4829-89A8-297777FA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35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EB23-8E9B-4956-9E06-FFB59453A26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54B553-77E3-4829-89A8-297777FA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7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EB23-8E9B-4956-9E06-FFB59453A26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54B553-77E3-4829-89A8-297777FA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653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EB23-8E9B-4956-9E06-FFB59453A26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54B553-77E3-4829-89A8-297777FA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16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EB23-8E9B-4956-9E06-FFB59453A26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B553-77E3-4829-89A8-297777FA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183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EB23-8E9B-4956-9E06-FFB59453A26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B553-77E3-4829-89A8-297777FA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508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EB23-8E9B-4956-9E06-FFB59453A26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B553-77E3-4829-89A8-297777FA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867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EB23-8E9B-4956-9E06-FFB59453A26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54B553-77E3-4829-89A8-297777FA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951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4EB23-8E9B-4956-9E06-FFB59453A26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54B553-77E3-4829-89A8-297777FA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6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  <p:sldLayoutId id="2147484075" r:id="rId12"/>
    <p:sldLayoutId id="2147484076" r:id="rId13"/>
    <p:sldLayoutId id="2147484077" r:id="rId14"/>
    <p:sldLayoutId id="2147484078" r:id="rId15"/>
    <p:sldLayoutId id="2147484079" r:id="rId16"/>
  </p:sldLayoutIdLst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CFEB-C487-4FB1-B5EF-FCF3CA559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4146" y="500848"/>
            <a:ext cx="9157854" cy="2080987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Capstone Project </a:t>
            </a:r>
            <a:b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Health Insurance Cross Sell Prediction </a:t>
            </a:r>
            <a:b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ML Supervised Classification</a:t>
            </a:r>
            <a:endParaRPr lang="en-US" sz="5200" b="1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8D69A-8A0A-41A4-93A5-1DB16EEC7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4429" y="2581835"/>
            <a:ext cx="6177957" cy="4195843"/>
          </a:xfrm>
        </p:spPr>
        <p:txBody>
          <a:bodyPr>
            <a:normAutofit lnSpcReduction="10000"/>
          </a:bodyPr>
          <a:lstStyle/>
          <a:p>
            <a:pPr algn="ctr"/>
            <a:endParaRPr lang="en-US" sz="32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3200" b="1" i="1" u="sng" dirty="0">
                <a:solidFill>
                  <a:schemeClr val="accent6">
                    <a:lumMod val="75000"/>
                  </a:schemeClr>
                </a:solidFill>
              </a:rPr>
              <a:t>Team members</a:t>
            </a:r>
          </a:p>
          <a:p>
            <a:pPr algn="ctr"/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</a:rPr>
              <a:t>Md Kamran</a:t>
            </a:r>
          </a:p>
          <a:p>
            <a:pPr algn="ctr"/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</a:rPr>
              <a:t>Reena Verma</a:t>
            </a:r>
          </a:p>
          <a:p>
            <a:pPr algn="ctr"/>
            <a:r>
              <a:rPr lang="en-US" sz="3200" b="1" i="1" dirty="0" err="1">
                <a:solidFill>
                  <a:schemeClr val="accent6">
                    <a:lumMod val="75000"/>
                  </a:schemeClr>
                </a:solidFill>
              </a:rPr>
              <a:t>Mithin</a:t>
            </a:r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</a:rPr>
              <a:t> Barde</a:t>
            </a:r>
          </a:p>
          <a:p>
            <a:pPr algn="ctr"/>
            <a:r>
              <a:rPr lang="en-US" sz="3200" b="1" i="1" dirty="0" err="1">
                <a:solidFill>
                  <a:schemeClr val="accent6">
                    <a:lumMod val="75000"/>
                  </a:schemeClr>
                </a:solidFill>
              </a:rPr>
              <a:t>Rishab</a:t>
            </a:r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</a:rPr>
              <a:t> Gupta</a:t>
            </a:r>
          </a:p>
          <a:p>
            <a:pPr algn="ctr"/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</a:rPr>
              <a:t>Krunal Sonare</a:t>
            </a:r>
          </a:p>
        </p:txBody>
      </p:sp>
    </p:spTree>
    <p:extLst>
      <p:ext uri="{BB962C8B-B14F-4D97-AF65-F5344CB8AC3E}">
        <p14:creationId xmlns:p14="http://schemas.microsoft.com/office/powerpoint/2010/main" val="11500150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26EA-71DE-4350-91CA-3E1C2F40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lgerian" panose="04020705040A02060702" pitchFamily="82" charset="0"/>
                <a:cs typeface="Arial"/>
              </a:rPr>
              <a:t>Data</a:t>
            </a:r>
            <a:r>
              <a:rPr lang="en-US" spc="-70" dirty="0">
                <a:latin typeface="Algerian" panose="04020705040A02060702" pitchFamily="82" charset="0"/>
                <a:cs typeface="Arial"/>
              </a:rPr>
              <a:t> </a:t>
            </a:r>
            <a:r>
              <a:rPr lang="en-US" spc="-15" dirty="0">
                <a:latin typeface="Algerian" panose="04020705040A02060702" pitchFamily="82" charset="0"/>
                <a:cs typeface="Arial"/>
              </a:rPr>
              <a:t>Visualization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9BE6B-5804-4600-993B-F75F86CD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582" y="4664330"/>
            <a:ext cx="3613150" cy="1808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pc="-55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We</a:t>
            </a:r>
            <a:r>
              <a:rPr lang="en-US" sz="2400" spc="-1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can</a:t>
            </a:r>
            <a:r>
              <a:rPr lang="en-US" sz="2400" spc="-1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conclude</a:t>
            </a:r>
            <a:r>
              <a:rPr lang="en-US" sz="2400" spc="-5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that</a:t>
            </a:r>
            <a:r>
              <a:rPr lang="en-US" sz="2400" spc="-1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those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who</a:t>
            </a:r>
            <a:r>
              <a:rPr lang="en-US" sz="2400" spc="-1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15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have</a:t>
            </a:r>
            <a:r>
              <a:rPr lang="en-US" sz="2400" spc="-1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not </a:t>
            </a:r>
            <a:r>
              <a:rPr lang="en-US" sz="2400" spc="5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insurance</a:t>
            </a:r>
            <a:r>
              <a:rPr lang="en-US" sz="2400" spc="-2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some</a:t>
            </a:r>
            <a:r>
              <a:rPr lang="en-US" sz="2400" spc="-15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of</a:t>
            </a:r>
            <a:r>
              <a:rPr lang="en-US" sz="2400" spc="-15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them</a:t>
            </a:r>
            <a:r>
              <a:rPr lang="en-US" sz="2400" spc="-15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are</a:t>
            </a:r>
            <a:r>
              <a:rPr lang="en-US" sz="2400" spc="-2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taking</a:t>
            </a:r>
            <a:r>
              <a:rPr lang="en-US" sz="2400" spc="-15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insurance</a:t>
            </a: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ACA662DF-2A7B-4C37-9ECA-97FE20DEB328}"/>
              </a:ext>
            </a:extLst>
          </p:cNvPr>
          <p:cNvGrpSpPr/>
          <p:nvPr/>
        </p:nvGrpSpPr>
        <p:grpSpPr>
          <a:xfrm>
            <a:off x="988541" y="1639778"/>
            <a:ext cx="3632200" cy="2598420"/>
            <a:chOff x="133350" y="993150"/>
            <a:chExt cx="3632200" cy="2598420"/>
          </a:xfrm>
        </p:grpSpPr>
        <p:pic>
          <p:nvPicPr>
            <p:cNvPr id="5" name="object 4">
              <a:extLst>
                <a:ext uri="{FF2B5EF4-FFF2-40B4-BE49-F238E27FC236}">
                  <a16:creationId xmlns:a16="http://schemas.microsoft.com/office/drawing/2014/main" id="{72B33673-45C1-4808-BDE5-0AC887149CD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1012200"/>
              <a:ext cx="3398241" cy="2506629"/>
            </a:xfrm>
            <a:prstGeom prst="rect">
              <a:avLst/>
            </a:prstGeom>
          </p:spPr>
        </p:pic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433CD57B-26F8-4880-BEE6-185FFCF17A77}"/>
                </a:ext>
              </a:extLst>
            </p:cNvPr>
            <p:cNvSpPr/>
            <p:nvPr/>
          </p:nvSpPr>
          <p:spPr>
            <a:xfrm>
              <a:off x="142875" y="1002675"/>
              <a:ext cx="3613150" cy="2579370"/>
            </a:xfrm>
            <a:custGeom>
              <a:avLst/>
              <a:gdLst/>
              <a:ahLst/>
              <a:cxnLst/>
              <a:rect l="l" t="t" r="r" b="b"/>
              <a:pathLst>
                <a:path w="3613150" h="2579370">
                  <a:moveTo>
                    <a:pt x="0" y="0"/>
                  </a:moveTo>
                  <a:lnTo>
                    <a:pt x="3612824" y="0"/>
                  </a:lnTo>
                  <a:lnTo>
                    <a:pt x="3612824" y="2579174"/>
                  </a:lnTo>
                  <a:lnTo>
                    <a:pt x="0" y="257917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3C7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6">
            <a:extLst>
              <a:ext uri="{FF2B5EF4-FFF2-40B4-BE49-F238E27FC236}">
                <a16:creationId xmlns:a16="http://schemas.microsoft.com/office/drawing/2014/main" id="{CE41DA8C-F950-4723-AB53-A62EEF425B02}"/>
              </a:ext>
            </a:extLst>
          </p:cNvPr>
          <p:cNvGrpSpPr/>
          <p:nvPr/>
        </p:nvGrpSpPr>
        <p:grpSpPr>
          <a:xfrm>
            <a:off x="5442365" y="1620728"/>
            <a:ext cx="4156710" cy="2598420"/>
            <a:chOff x="4644899" y="993150"/>
            <a:chExt cx="4156710" cy="2598420"/>
          </a:xfrm>
        </p:grpSpPr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BC7D17FB-696E-4679-8FF5-3006710F090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6583" y="1012200"/>
              <a:ext cx="3945882" cy="2560124"/>
            </a:xfrm>
            <a:prstGeom prst="rect">
              <a:avLst/>
            </a:prstGeom>
          </p:spPr>
        </p:pic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9566F0F9-32F2-480C-A5C0-EC1600E63B9D}"/>
                </a:ext>
              </a:extLst>
            </p:cNvPr>
            <p:cNvSpPr/>
            <p:nvPr/>
          </p:nvSpPr>
          <p:spPr>
            <a:xfrm>
              <a:off x="4654424" y="1002675"/>
              <a:ext cx="4137660" cy="2579370"/>
            </a:xfrm>
            <a:custGeom>
              <a:avLst/>
              <a:gdLst/>
              <a:ahLst/>
              <a:cxnLst/>
              <a:rect l="l" t="t" r="r" b="b"/>
              <a:pathLst>
                <a:path w="4137659" h="2579370">
                  <a:moveTo>
                    <a:pt x="0" y="0"/>
                  </a:moveTo>
                  <a:lnTo>
                    <a:pt x="4137174" y="0"/>
                  </a:lnTo>
                  <a:lnTo>
                    <a:pt x="4137174" y="2579174"/>
                  </a:lnTo>
                  <a:lnTo>
                    <a:pt x="0" y="257917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3C7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A74D4FD-321C-4842-AD7B-B78F30A6841A}"/>
              </a:ext>
            </a:extLst>
          </p:cNvPr>
          <p:cNvSpPr txBox="1"/>
          <p:nvPr/>
        </p:nvSpPr>
        <p:spPr>
          <a:xfrm rot="10800000" flipV="1">
            <a:off x="5332271" y="4664330"/>
            <a:ext cx="41376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From the </a:t>
            </a:r>
            <a:r>
              <a:rPr lang="en-US" sz="2400" spc="-1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above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graph, we can clearly say that </a:t>
            </a:r>
            <a:r>
              <a:rPr lang="en-US" sz="2400" spc="-15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if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the </a:t>
            </a:r>
            <a:r>
              <a:rPr lang="en-US" sz="2400" spc="-5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vehicle </a:t>
            </a:r>
            <a:r>
              <a:rPr lang="en-US" sz="2400" spc="-31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age</a:t>
            </a:r>
            <a:r>
              <a:rPr lang="en-US" sz="2400" spc="-1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is</a:t>
            </a:r>
            <a:r>
              <a:rPr lang="en-US" sz="2400" spc="-1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in</a:t>
            </a:r>
            <a:r>
              <a:rPr lang="en-US" sz="2400" spc="-5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between</a:t>
            </a:r>
            <a:r>
              <a:rPr lang="en-US" sz="2400" spc="-1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400" spc="-5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to</a:t>
            </a:r>
            <a:r>
              <a:rPr lang="en-US" sz="2400" spc="-1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400" spc="-1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year</a:t>
            </a:r>
            <a:r>
              <a:rPr lang="en-US" sz="2400" spc="-5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they</a:t>
            </a:r>
            <a:r>
              <a:rPr lang="en-US" sz="2400" spc="-1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are</a:t>
            </a:r>
            <a:r>
              <a:rPr lang="en-US" sz="2400" spc="-5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taking</a:t>
            </a:r>
            <a:r>
              <a:rPr lang="en-US" sz="2400" spc="-1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more</a:t>
            </a:r>
            <a:r>
              <a:rPr lang="en-US" sz="2400" spc="-1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insurance </a:t>
            </a:r>
            <a:r>
              <a:rPr lang="en-US" sz="2400" spc="-315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than</a:t>
            </a:r>
            <a:r>
              <a:rPr lang="en-US" sz="2400" spc="-5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others.</a:t>
            </a:r>
          </a:p>
        </p:txBody>
      </p:sp>
    </p:spTree>
    <p:extLst>
      <p:ext uri="{BB962C8B-B14F-4D97-AF65-F5344CB8AC3E}">
        <p14:creationId xmlns:p14="http://schemas.microsoft.com/office/powerpoint/2010/main" val="1861312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2377-F8CC-46A8-BE4D-DE433C6F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lgerian" panose="04020705040A02060702" pitchFamily="82" charset="0"/>
                <a:cs typeface="Tahoma"/>
              </a:rPr>
              <a:t>Correlation</a:t>
            </a:r>
            <a:r>
              <a:rPr lang="en-US" spc="-95" dirty="0">
                <a:latin typeface="Algerian" panose="04020705040A02060702" pitchFamily="82" charset="0"/>
                <a:cs typeface="Tahoma"/>
              </a:rPr>
              <a:t> </a:t>
            </a:r>
            <a:r>
              <a:rPr lang="en-US" spc="-5" dirty="0">
                <a:latin typeface="Algerian" panose="04020705040A02060702" pitchFamily="82" charset="0"/>
                <a:cs typeface="Tahoma"/>
              </a:rPr>
              <a:t>Matrix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EC40BF96-3736-40E8-8ABF-0D066D07CB1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6682" y="1443410"/>
            <a:ext cx="8280037" cy="41505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E4F7F3-D7E3-4ECF-ADCE-9A27DB577313}"/>
              </a:ext>
            </a:extLst>
          </p:cNvPr>
          <p:cNvSpPr txBox="1"/>
          <p:nvPr/>
        </p:nvSpPr>
        <p:spPr>
          <a:xfrm>
            <a:off x="2366682" y="5728446"/>
            <a:ext cx="7458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5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As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you can</a:t>
            </a:r>
            <a:r>
              <a:rPr lang="en-US" sz="2400" spc="5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see the</a:t>
            </a:r>
            <a:r>
              <a:rPr lang="en-US" sz="2400" spc="5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target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variable(Response)</a:t>
            </a:r>
            <a:r>
              <a:rPr lang="en-US" sz="2400" spc="5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is not</a:t>
            </a:r>
            <a:r>
              <a:rPr lang="en-US" sz="2400" spc="5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highly </a:t>
            </a:r>
            <a:r>
              <a:rPr lang="en-US" sz="2400" spc="-5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correlated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with</a:t>
            </a:r>
            <a:r>
              <a:rPr lang="en-US" sz="2400" spc="5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any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dependent</a:t>
            </a:r>
            <a:r>
              <a:rPr lang="en-US" sz="2400" spc="5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variable.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88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0BD0C-2A6F-47F7-BC0B-DF7C84A8A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lgerian" panose="04020705040A02060702" pitchFamily="82" charset="0"/>
                <a:cs typeface="Arial"/>
              </a:rPr>
              <a:t>Data</a:t>
            </a:r>
            <a:r>
              <a:rPr lang="en-US" spc="-35" dirty="0">
                <a:latin typeface="Algerian" panose="04020705040A02060702" pitchFamily="82" charset="0"/>
                <a:cs typeface="Arial"/>
              </a:rPr>
              <a:t> </a:t>
            </a:r>
            <a:r>
              <a:rPr lang="en-US" spc="-5" dirty="0">
                <a:latin typeface="Algerian" panose="04020705040A02060702" pitchFamily="82" charset="0"/>
                <a:cs typeface="Arial"/>
              </a:rPr>
              <a:t>Cleaning</a:t>
            </a:r>
            <a:r>
              <a:rPr lang="en-US" spc="-35" dirty="0">
                <a:latin typeface="Algerian" panose="04020705040A02060702" pitchFamily="82" charset="0"/>
                <a:cs typeface="Arial"/>
              </a:rPr>
              <a:t> </a:t>
            </a:r>
            <a:r>
              <a:rPr lang="en-US" dirty="0">
                <a:latin typeface="Algerian" panose="04020705040A02060702" pitchFamily="82" charset="0"/>
                <a:cs typeface="Arial"/>
              </a:rPr>
              <a:t>&amp;</a:t>
            </a:r>
            <a:r>
              <a:rPr lang="en-US" spc="-15" dirty="0">
                <a:latin typeface="Algerian" panose="04020705040A02060702" pitchFamily="82" charset="0"/>
                <a:cs typeface="Arial"/>
              </a:rPr>
              <a:t> </a:t>
            </a:r>
            <a:r>
              <a:rPr lang="en-US" sz="3200" spc="-5" dirty="0">
                <a:latin typeface="Algerian" panose="04020705040A02060702" pitchFamily="82" charset="0"/>
                <a:cs typeface="Arial"/>
              </a:rPr>
              <a:t>Preparation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EAC10759-CF56-402D-97DD-BD49E74A185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81378" y="1726454"/>
            <a:ext cx="3781425" cy="1657350"/>
          </a:xfrm>
          <a:prstGeom prst="rect">
            <a:avLst/>
          </a:prstGeom>
        </p:spPr>
      </p:pic>
      <p:grpSp>
        <p:nvGrpSpPr>
          <p:cNvPr id="5" name="object 6">
            <a:extLst>
              <a:ext uri="{FF2B5EF4-FFF2-40B4-BE49-F238E27FC236}">
                <a16:creationId xmlns:a16="http://schemas.microsoft.com/office/drawing/2014/main" id="{53F30217-1917-4D9F-91E7-72E0A62FB78A}"/>
              </a:ext>
            </a:extLst>
          </p:cNvPr>
          <p:cNvGrpSpPr/>
          <p:nvPr/>
        </p:nvGrpSpPr>
        <p:grpSpPr>
          <a:xfrm>
            <a:off x="5277485" y="2283950"/>
            <a:ext cx="1637030" cy="310515"/>
            <a:chOff x="3536674" y="1149774"/>
            <a:chExt cx="1637030" cy="310515"/>
          </a:xfrm>
        </p:grpSpPr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EA5ADCAB-CD6C-4E4E-A382-E18A4A0DA639}"/>
                </a:ext>
              </a:extLst>
            </p:cNvPr>
            <p:cNvSpPr/>
            <p:nvPr/>
          </p:nvSpPr>
          <p:spPr>
            <a:xfrm>
              <a:off x="3546199" y="1159299"/>
              <a:ext cx="1617980" cy="291465"/>
            </a:xfrm>
            <a:custGeom>
              <a:avLst/>
              <a:gdLst/>
              <a:ahLst/>
              <a:cxnLst/>
              <a:rect l="l" t="t" r="r" b="b"/>
              <a:pathLst>
                <a:path w="1617979" h="291465">
                  <a:moveTo>
                    <a:pt x="1471949" y="291299"/>
                  </a:moveTo>
                  <a:lnTo>
                    <a:pt x="1471949" y="218474"/>
                  </a:lnTo>
                  <a:lnTo>
                    <a:pt x="0" y="218474"/>
                  </a:lnTo>
                  <a:lnTo>
                    <a:pt x="0" y="72824"/>
                  </a:lnTo>
                  <a:lnTo>
                    <a:pt x="1471949" y="72824"/>
                  </a:lnTo>
                  <a:lnTo>
                    <a:pt x="1471949" y="0"/>
                  </a:lnTo>
                  <a:lnTo>
                    <a:pt x="1617599" y="145649"/>
                  </a:lnTo>
                  <a:lnTo>
                    <a:pt x="1471949" y="291299"/>
                  </a:lnTo>
                  <a:close/>
                </a:path>
              </a:pathLst>
            </a:custGeom>
            <a:solidFill>
              <a:srgbClr val="134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1C3314C1-CFD0-4880-8AF1-75D1BAF28208}"/>
                </a:ext>
              </a:extLst>
            </p:cNvPr>
            <p:cNvSpPr/>
            <p:nvPr/>
          </p:nvSpPr>
          <p:spPr>
            <a:xfrm>
              <a:off x="3546199" y="1159299"/>
              <a:ext cx="1617980" cy="291465"/>
            </a:xfrm>
            <a:custGeom>
              <a:avLst/>
              <a:gdLst/>
              <a:ahLst/>
              <a:cxnLst/>
              <a:rect l="l" t="t" r="r" b="b"/>
              <a:pathLst>
                <a:path w="1617979" h="291465">
                  <a:moveTo>
                    <a:pt x="0" y="72824"/>
                  </a:moveTo>
                  <a:lnTo>
                    <a:pt x="1471949" y="72824"/>
                  </a:lnTo>
                  <a:lnTo>
                    <a:pt x="1471949" y="0"/>
                  </a:lnTo>
                  <a:lnTo>
                    <a:pt x="1617599" y="145649"/>
                  </a:lnTo>
                  <a:lnTo>
                    <a:pt x="1471949" y="291299"/>
                  </a:lnTo>
                  <a:lnTo>
                    <a:pt x="1471949" y="218474"/>
                  </a:lnTo>
                  <a:lnTo>
                    <a:pt x="0" y="218474"/>
                  </a:lnTo>
                  <a:lnTo>
                    <a:pt x="0" y="72824"/>
                  </a:lnTo>
                  <a:close/>
                </a:path>
              </a:pathLst>
            </a:custGeom>
            <a:ln w="19049">
              <a:solidFill>
                <a:srgbClr val="F4F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4">
            <a:extLst>
              <a:ext uri="{FF2B5EF4-FFF2-40B4-BE49-F238E27FC236}">
                <a16:creationId xmlns:a16="http://schemas.microsoft.com/office/drawing/2014/main" id="{CBE1DAA1-807A-4251-A9EA-5DB70734029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0237" y="1674142"/>
            <a:ext cx="2999999" cy="16763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E46EBC-469F-4823-BA49-CA908E4CE049}"/>
              </a:ext>
            </a:extLst>
          </p:cNvPr>
          <p:cNvSpPr txBox="1"/>
          <p:nvPr/>
        </p:nvSpPr>
        <p:spPr>
          <a:xfrm>
            <a:off x="5342530" y="1768231"/>
            <a:ext cx="150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130721-BB94-4045-9898-ED043DBAD9F6}"/>
              </a:ext>
            </a:extLst>
          </p:cNvPr>
          <p:cNvSpPr txBox="1"/>
          <p:nvPr/>
        </p:nvSpPr>
        <p:spPr>
          <a:xfrm>
            <a:off x="5342530" y="2724487"/>
            <a:ext cx="1617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Categorical</a:t>
            </a:r>
          </a:p>
          <a:p>
            <a:r>
              <a:rPr lang="en-US" dirty="0"/>
              <a:t>Columns</a:t>
            </a:r>
          </a:p>
        </p:txBody>
      </p:sp>
      <p:pic>
        <p:nvPicPr>
          <p:cNvPr id="11" name="object 5">
            <a:extLst>
              <a:ext uri="{FF2B5EF4-FFF2-40B4-BE49-F238E27FC236}">
                <a16:creationId xmlns:a16="http://schemas.microsoft.com/office/drawing/2014/main" id="{271541FE-6E14-43C9-B703-9D2440B72BF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9838" y="3628017"/>
            <a:ext cx="9097380" cy="986763"/>
          </a:xfrm>
          <a:prstGeom prst="rect">
            <a:avLst/>
          </a:prstGeom>
        </p:spPr>
      </p:pic>
      <p:grpSp>
        <p:nvGrpSpPr>
          <p:cNvPr id="12" name="object 11">
            <a:extLst>
              <a:ext uri="{FF2B5EF4-FFF2-40B4-BE49-F238E27FC236}">
                <a16:creationId xmlns:a16="http://schemas.microsoft.com/office/drawing/2014/main" id="{4FB26BBD-37AF-44E4-A1A6-2F427CAD9061}"/>
              </a:ext>
            </a:extLst>
          </p:cNvPr>
          <p:cNvGrpSpPr/>
          <p:nvPr/>
        </p:nvGrpSpPr>
        <p:grpSpPr>
          <a:xfrm>
            <a:off x="1328659" y="4777197"/>
            <a:ext cx="9097379" cy="1676399"/>
            <a:chOff x="152400" y="3414862"/>
            <a:chExt cx="8680450" cy="1522095"/>
          </a:xfrm>
        </p:grpSpPr>
        <p:pic>
          <p:nvPicPr>
            <p:cNvPr id="13" name="object 12">
              <a:extLst>
                <a:ext uri="{FF2B5EF4-FFF2-40B4-BE49-F238E27FC236}">
                  <a16:creationId xmlns:a16="http://schemas.microsoft.com/office/drawing/2014/main" id="{9F34FE63-0143-4F5E-9948-2374998A65B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400" y="3884750"/>
              <a:ext cx="8679899" cy="1051799"/>
            </a:xfrm>
            <a:prstGeom prst="rect">
              <a:avLst/>
            </a:prstGeom>
          </p:spPr>
        </p:pic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CD7B92E3-EA3F-4EE3-82B9-6DBCACCBFE08}"/>
                </a:ext>
              </a:extLst>
            </p:cNvPr>
            <p:cNvSpPr/>
            <p:nvPr/>
          </p:nvSpPr>
          <p:spPr>
            <a:xfrm>
              <a:off x="4259450" y="3419624"/>
              <a:ext cx="313055" cy="465455"/>
            </a:xfrm>
            <a:custGeom>
              <a:avLst/>
              <a:gdLst/>
              <a:ahLst/>
              <a:cxnLst/>
              <a:rect l="l" t="t" r="r" b="b"/>
              <a:pathLst>
                <a:path w="313054" h="465454">
                  <a:moveTo>
                    <a:pt x="156299" y="464999"/>
                  </a:moveTo>
                  <a:lnTo>
                    <a:pt x="0" y="308699"/>
                  </a:lnTo>
                  <a:lnTo>
                    <a:pt x="78149" y="308699"/>
                  </a:lnTo>
                  <a:lnTo>
                    <a:pt x="78149" y="0"/>
                  </a:lnTo>
                  <a:lnTo>
                    <a:pt x="234449" y="0"/>
                  </a:lnTo>
                  <a:lnTo>
                    <a:pt x="234449" y="308699"/>
                  </a:lnTo>
                  <a:lnTo>
                    <a:pt x="312599" y="308699"/>
                  </a:lnTo>
                  <a:lnTo>
                    <a:pt x="156299" y="464999"/>
                  </a:lnTo>
                  <a:close/>
                </a:path>
              </a:pathLst>
            </a:custGeom>
            <a:solidFill>
              <a:srgbClr val="134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8B1C3E49-AB5F-4C8A-885D-25E9214FCC8E}"/>
                </a:ext>
              </a:extLst>
            </p:cNvPr>
            <p:cNvSpPr/>
            <p:nvPr/>
          </p:nvSpPr>
          <p:spPr>
            <a:xfrm>
              <a:off x="4259450" y="3419624"/>
              <a:ext cx="313055" cy="465455"/>
            </a:xfrm>
            <a:custGeom>
              <a:avLst/>
              <a:gdLst/>
              <a:ahLst/>
              <a:cxnLst/>
              <a:rect l="l" t="t" r="r" b="b"/>
              <a:pathLst>
                <a:path w="313054" h="465454">
                  <a:moveTo>
                    <a:pt x="0" y="308699"/>
                  </a:moveTo>
                  <a:lnTo>
                    <a:pt x="78149" y="308699"/>
                  </a:lnTo>
                  <a:lnTo>
                    <a:pt x="78149" y="0"/>
                  </a:lnTo>
                  <a:lnTo>
                    <a:pt x="234449" y="0"/>
                  </a:lnTo>
                  <a:lnTo>
                    <a:pt x="234449" y="308699"/>
                  </a:lnTo>
                  <a:lnTo>
                    <a:pt x="312599" y="308699"/>
                  </a:lnTo>
                  <a:lnTo>
                    <a:pt x="156299" y="464999"/>
                  </a:lnTo>
                  <a:lnTo>
                    <a:pt x="0" y="308699"/>
                  </a:lnTo>
                  <a:close/>
                </a:path>
              </a:pathLst>
            </a:custGeom>
            <a:ln w="9524">
              <a:solidFill>
                <a:srgbClr val="F4F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301444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967A-5544-4E80-88F5-ABC46EC7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>
                <a:latin typeface="Algerian" panose="04020705040A02060702" pitchFamily="82" charset="0"/>
                <a:cs typeface="Arial"/>
              </a:rPr>
              <a:t>Feature</a:t>
            </a:r>
            <a:r>
              <a:rPr lang="en-US" spc="-100" dirty="0">
                <a:latin typeface="Algerian" panose="04020705040A02060702" pitchFamily="82" charset="0"/>
                <a:cs typeface="Arial"/>
              </a:rPr>
              <a:t> </a:t>
            </a:r>
            <a:r>
              <a:rPr lang="en-US" spc="-5" dirty="0">
                <a:latin typeface="Algerian" panose="04020705040A02060702" pitchFamily="82" charset="0"/>
                <a:cs typeface="Arial"/>
              </a:rPr>
              <a:t>Selection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55D421-F951-4337-A30A-0FD382BB3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088" y="1264555"/>
            <a:ext cx="8370145" cy="33094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499A86-6824-44F9-B05E-4D3B445A261D}"/>
              </a:ext>
            </a:extLst>
          </p:cNvPr>
          <p:cNvSpPr txBox="1"/>
          <p:nvPr/>
        </p:nvSpPr>
        <p:spPr>
          <a:xfrm>
            <a:off x="1984088" y="4823155"/>
            <a:ext cx="7566210" cy="179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lang="en-US" spc="-5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As</a:t>
            </a:r>
            <a:r>
              <a:rPr lang="en-US" spc="-10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 </a:t>
            </a:r>
            <a:r>
              <a:rPr lang="en-US" spc="-5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you</a:t>
            </a:r>
            <a:r>
              <a:rPr lang="en-US" spc="-10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 </a:t>
            </a:r>
            <a:r>
              <a:rPr lang="en-US" spc="-5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can see </a:t>
            </a:r>
            <a:r>
              <a:rPr lang="en-US" b="1" spc="-5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previously</a:t>
            </a:r>
            <a:r>
              <a:rPr lang="en-US" b="1" spc="-10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 </a:t>
            </a:r>
            <a:r>
              <a:rPr lang="en-US" b="1" spc="-5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insured and</a:t>
            </a:r>
            <a:r>
              <a:rPr lang="en-US" b="1" spc="-10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 </a:t>
            </a:r>
            <a:r>
              <a:rPr lang="en-US" b="1" spc="-5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vehicle</a:t>
            </a:r>
            <a:r>
              <a:rPr lang="en-US" b="1" spc="-10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 </a:t>
            </a:r>
            <a:r>
              <a:rPr lang="en-US" b="1" spc="-5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damage</a:t>
            </a:r>
            <a:r>
              <a:rPr lang="en-US" b="1" spc="25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 </a:t>
            </a:r>
            <a:r>
              <a:rPr lang="en-US" spc="-5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is contributing</a:t>
            </a:r>
            <a:r>
              <a:rPr lang="en-US" spc="-10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 </a:t>
            </a:r>
            <a:r>
              <a:rPr lang="en-US" spc="-5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most</a:t>
            </a:r>
            <a:endParaRPr lang="en-US" dirty="0">
              <a:solidFill>
                <a:schemeClr val="accent5">
                  <a:lumMod val="50000"/>
                </a:schemeClr>
              </a:solidFill>
              <a:cs typeface="Georgia"/>
            </a:endParaRPr>
          </a:p>
          <a:p>
            <a:pPr marL="348615" indent="-336550">
              <a:lnSpc>
                <a:spcPct val="100000"/>
              </a:lnSpc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lang="en-US" spc="-5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But, </a:t>
            </a:r>
            <a:r>
              <a:rPr lang="en-US" b="1" spc="-5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Driving</a:t>
            </a:r>
            <a:r>
              <a:rPr lang="en-US" b="1" spc="-10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 </a:t>
            </a:r>
            <a:r>
              <a:rPr lang="en-US" b="1" spc="-5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license</a:t>
            </a:r>
            <a:r>
              <a:rPr lang="en-US" b="1" spc="-10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,</a:t>
            </a:r>
            <a:r>
              <a:rPr lang="en-US" b="1" spc="-10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 </a:t>
            </a:r>
            <a:r>
              <a:rPr lang="en-US" b="1" spc="-5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Annual</a:t>
            </a:r>
            <a:r>
              <a:rPr lang="en-US" b="1" spc="-10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 </a:t>
            </a:r>
            <a:r>
              <a:rPr lang="en-US" b="1" spc="-5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Premium</a:t>
            </a:r>
            <a:r>
              <a:rPr lang="en-US" b="1" spc="-10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,</a:t>
            </a:r>
            <a:r>
              <a:rPr lang="en-US" b="1" spc="-15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 </a:t>
            </a:r>
            <a:r>
              <a:rPr lang="en-US" b="1" spc="-5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Gender</a:t>
            </a:r>
            <a:r>
              <a:rPr lang="en-US" b="1" spc="5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 </a:t>
            </a:r>
            <a:r>
              <a:rPr lang="en-US" spc="-5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contributing</a:t>
            </a:r>
            <a:r>
              <a:rPr lang="en-US" spc="-10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 </a:t>
            </a:r>
            <a:r>
              <a:rPr lang="en-US" spc="-5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least</a:t>
            </a:r>
            <a:endParaRPr lang="en-US" dirty="0">
              <a:solidFill>
                <a:schemeClr val="accent5">
                  <a:lumMod val="50000"/>
                </a:schemeClr>
              </a:solidFill>
              <a:cs typeface="Georgia"/>
            </a:endParaRPr>
          </a:p>
          <a:p>
            <a:pPr marL="348615" indent="-336550">
              <a:lnSpc>
                <a:spcPct val="100000"/>
              </a:lnSpc>
              <a:spcBef>
                <a:spcPts val="285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lang="en-US" b="1" spc="-5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Dropping</a:t>
            </a:r>
            <a:r>
              <a:rPr lang="en-US" b="1" spc="5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 </a:t>
            </a:r>
            <a:r>
              <a:rPr lang="en-US" spc="-5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these</a:t>
            </a:r>
            <a:r>
              <a:rPr lang="en-US" spc="-10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 </a:t>
            </a:r>
            <a:r>
              <a:rPr lang="en-US" spc="-5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columns</a:t>
            </a:r>
            <a:r>
              <a:rPr lang="en-US" spc="-10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 </a:t>
            </a:r>
            <a:r>
              <a:rPr lang="en-US" spc="-5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:-</a:t>
            </a:r>
            <a:r>
              <a:rPr lang="en-US" spc="60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 </a:t>
            </a:r>
            <a:r>
              <a:rPr lang="en-US" spc="-5" dirty="0" err="1">
                <a:solidFill>
                  <a:schemeClr val="accent5">
                    <a:lumMod val="50000"/>
                  </a:schemeClr>
                </a:solidFill>
                <a:cs typeface="Georgia"/>
              </a:rPr>
              <a:t>Driving_License</a:t>
            </a:r>
            <a:r>
              <a:rPr lang="en-US" spc="-5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'</a:t>
            </a:r>
            <a:r>
              <a:rPr lang="en-US" spc="-10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,</a:t>
            </a:r>
            <a:r>
              <a:rPr lang="en-US" spc="-10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 </a:t>
            </a:r>
            <a:r>
              <a:rPr lang="en-US" spc="-5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'</a:t>
            </a:r>
            <a:r>
              <a:rPr lang="en-US" spc="-5" dirty="0" err="1">
                <a:solidFill>
                  <a:schemeClr val="accent5">
                    <a:lumMod val="50000"/>
                  </a:schemeClr>
                </a:solidFill>
                <a:cs typeface="Georgia"/>
              </a:rPr>
              <a:t>Vehicle_Age</a:t>
            </a:r>
            <a:r>
              <a:rPr lang="en-US" spc="-5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_&gt;</a:t>
            </a:r>
            <a:r>
              <a:rPr lang="en-US" spc="-15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2</a:t>
            </a:r>
            <a:r>
              <a:rPr lang="en-US" spc="-10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 </a:t>
            </a:r>
            <a:r>
              <a:rPr lang="en-US" spc="-5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Years',</a:t>
            </a:r>
            <a:r>
              <a:rPr lang="en-US" spc="-10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 </a:t>
            </a:r>
            <a:r>
              <a:rPr lang="en-US" spc="-5" dirty="0" err="1">
                <a:solidFill>
                  <a:schemeClr val="accent5">
                    <a:lumMod val="50000"/>
                  </a:schemeClr>
                </a:solidFill>
                <a:cs typeface="Georgia"/>
              </a:rPr>
              <a:t>Gender_Male</a:t>
            </a:r>
            <a:endParaRPr lang="en-US" dirty="0">
              <a:solidFill>
                <a:schemeClr val="accent5">
                  <a:lumMod val="50000"/>
                </a:schemeClr>
              </a:solidFill>
              <a:cs typeface="Georgia"/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3846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7DC62-C67A-4F47-BB27-DA29934E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lgerian" panose="04020705040A02060702" pitchFamily="82" charset="0"/>
                <a:cs typeface="Arial"/>
              </a:rPr>
              <a:t>Data</a:t>
            </a:r>
            <a:r>
              <a:rPr lang="en-US" spc="-25" dirty="0">
                <a:latin typeface="Algerian" panose="04020705040A02060702" pitchFamily="82" charset="0"/>
                <a:cs typeface="Arial"/>
              </a:rPr>
              <a:t> </a:t>
            </a:r>
            <a:r>
              <a:rPr lang="en-US" spc="-10" dirty="0">
                <a:latin typeface="Algerian" panose="04020705040A02060702" pitchFamily="82" charset="0"/>
                <a:cs typeface="Arial"/>
              </a:rPr>
              <a:t>Preparation</a:t>
            </a:r>
            <a:r>
              <a:rPr lang="en-US" spc="-35" dirty="0">
                <a:latin typeface="Algerian" panose="04020705040A02060702" pitchFamily="82" charset="0"/>
                <a:cs typeface="Arial"/>
              </a:rPr>
              <a:t> </a:t>
            </a:r>
            <a:r>
              <a:rPr lang="en-US" dirty="0">
                <a:latin typeface="Algerian" panose="04020705040A02060702" pitchFamily="82" charset="0"/>
                <a:cs typeface="Arial"/>
              </a:rPr>
              <a:t>(</a:t>
            </a:r>
            <a:r>
              <a:rPr lang="en-US" spc="-20" dirty="0">
                <a:latin typeface="Algerian" panose="04020705040A02060702" pitchFamily="82" charset="0"/>
                <a:cs typeface="Arial"/>
              </a:rPr>
              <a:t> </a:t>
            </a:r>
            <a:r>
              <a:rPr lang="en-US" spc="-10" dirty="0">
                <a:latin typeface="Algerian" panose="04020705040A02060702" pitchFamily="82" charset="0"/>
                <a:cs typeface="Arial"/>
              </a:rPr>
              <a:t>part1</a:t>
            </a:r>
            <a:r>
              <a:rPr lang="en-US" spc="-30" dirty="0">
                <a:latin typeface="Algerian" panose="04020705040A02060702" pitchFamily="82" charset="0"/>
                <a:cs typeface="Arial"/>
              </a:rPr>
              <a:t> </a:t>
            </a:r>
            <a:r>
              <a:rPr lang="en-US" dirty="0">
                <a:latin typeface="Algerian" panose="04020705040A02060702" pitchFamily="82" charset="0"/>
                <a:cs typeface="Arial"/>
              </a:rPr>
              <a:t>)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5C78-549C-4A76-9264-88F95A047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4753"/>
            <a:ext cx="8596668" cy="3880773"/>
          </a:xfrm>
        </p:spPr>
        <p:txBody>
          <a:bodyPr/>
          <a:lstStyle/>
          <a:p>
            <a:r>
              <a:rPr lang="en-US" spc="-5" dirty="0">
                <a:solidFill>
                  <a:schemeClr val="accent5">
                    <a:lumMod val="50000"/>
                  </a:schemeClr>
                </a:solidFill>
                <a:cs typeface="Comic Sans MS"/>
              </a:rPr>
              <a:t>Using</a:t>
            </a:r>
            <a:r>
              <a:rPr lang="en-US" spc="245" dirty="0">
                <a:solidFill>
                  <a:schemeClr val="accent5">
                    <a:lumMod val="50000"/>
                  </a:schemeClr>
                </a:solidFill>
                <a:cs typeface="Comic Sans MS"/>
              </a:rPr>
              <a:t> </a:t>
            </a:r>
            <a:r>
              <a:rPr lang="en-US" b="1" spc="-5" dirty="0" err="1">
                <a:solidFill>
                  <a:schemeClr val="accent5">
                    <a:lumMod val="50000"/>
                  </a:schemeClr>
                </a:solidFill>
                <a:cs typeface="Comic Sans MS"/>
              </a:rPr>
              <a:t>RandomOverSampler</a:t>
            </a:r>
            <a:r>
              <a:rPr lang="en-US" b="1" spc="-10" dirty="0">
                <a:solidFill>
                  <a:schemeClr val="accent5">
                    <a:lumMod val="50000"/>
                  </a:schemeClr>
                </a:solidFill>
                <a:cs typeface="Comic Sans MS"/>
              </a:rPr>
              <a:t> </a:t>
            </a:r>
            <a:r>
              <a:rPr lang="en-US" spc="-5" dirty="0">
                <a:solidFill>
                  <a:schemeClr val="accent5">
                    <a:lumMod val="50000"/>
                  </a:schemeClr>
                </a:solidFill>
                <a:cs typeface="Comic Sans MS"/>
              </a:rPr>
              <a:t>to</a:t>
            </a:r>
            <a:r>
              <a:rPr lang="en-US" spc="-15" dirty="0">
                <a:solidFill>
                  <a:schemeClr val="accent5">
                    <a:lumMod val="50000"/>
                  </a:schemeClr>
                </a:solidFill>
                <a:cs typeface="Comic Sans MS"/>
              </a:rPr>
              <a:t> </a:t>
            </a:r>
            <a:r>
              <a:rPr lang="en-US" spc="-5" dirty="0">
                <a:solidFill>
                  <a:schemeClr val="accent5">
                    <a:lumMod val="50000"/>
                  </a:schemeClr>
                </a:solidFill>
                <a:cs typeface="Comic Sans MS"/>
              </a:rPr>
              <a:t>resample</a:t>
            </a:r>
            <a:r>
              <a:rPr lang="en-US" spc="-10" dirty="0">
                <a:solidFill>
                  <a:schemeClr val="accent5">
                    <a:lumMod val="50000"/>
                  </a:schemeClr>
                </a:solidFill>
                <a:cs typeface="Comic Sans MS"/>
              </a:rPr>
              <a:t> </a:t>
            </a:r>
            <a:r>
              <a:rPr lang="en-US" spc="-5" dirty="0">
                <a:solidFill>
                  <a:schemeClr val="accent5">
                    <a:lumMod val="50000"/>
                  </a:schemeClr>
                </a:solidFill>
                <a:cs typeface="Comic Sans MS"/>
              </a:rPr>
              <a:t>because</a:t>
            </a:r>
            <a:r>
              <a:rPr lang="en-US" spc="-15" dirty="0">
                <a:solidFill>
                  <a:schemeClr val="accent5">
                    <a:lumMod val="50000"/>
                  </a:schemeClr>
                </a:solidFill>
                <a:cs typeface="Comic Sans MS"/>
              </a:rPr>
              <a:t> </a:t>
            </a:r>
            <a:r>
              <a:rPr lang="en-US" spc="-5" dirty="0">
                <a:solidFill>
                  <a:schemeClr val="accent5">
                    <a:lumMod val="50000"/>
                  </a:schemeClr>
                </a:solidFill>
                <a:cs typeface="Comic Sans MS"/>
              </a:rPr>
              <a:t>as</a:t>
            </a:r>
            <a:r>
              <a:rPr lang="en-US" spc="-10" dirty="0">
                <a:solidFill>
                  <a:schemeClr val="accent5">
                    <a:lumMod val="50000"/>
                  </a:schemeClr>
                </a:solidFill>
                <a:cs typeface="Comic Sans MS"/>
              </a:rPr>
              <a:t> </a:t>
            </a:r>
            <a:r>
              <a:rPr lang="en-US" spc="-5" dirty="0">
                <a:solidFill>
                  <a:schemeClr val="accent5">
                    <a:lumMod val="50000"/>
                  </a:schemeClr>
                </a:solidFill>
                <a:cs typeface="Comic Sans MS"/>
              </a:rPr>
              <a:t>you</a:t>
            </a:r>
            <a:r>
              <a:rPr lang="en-US" spc="-15" dirty="0">
                <a:solidFill>
                  <a:schemeClr val="accent5">
                    <a:lumMod val="50000"/>
                  </a:schemeClr>
                </a:solidFill>
                <a:cs typeface="Comic Sans MS"/>
              </a:rPr>
              <a:t> </a:t>
            </a:r>
            <a:r>
              <a:rPr lang="en-US" spc="-5" dirty="0">
                <a:solidFill>
                  <a:schemeClr val="accent5">
                    <a:lumMod val="50000"/>
                  </a:schemeClr>
                </a:solidFill>
                <a:cs typeface="Comic Sans MS"/>
              </a:rPr>
              <a:t>can </a:t>
            </a:r>
            <a:r>
              <a:rPr lang="en-US" spc="-555" dirty="0">
                <a:solidFill>
                  <a:schemeClr val="accent5">
                    <a:lumMod val="50000"/>
                  </a:schemeClr>
                </a:solidFill>
                <a:cs typeface="Comic Sans MS"/>
              </a:rPr>
              <a:t> </a:t>
            </a:r>
            <a:r>
              <a:rPr lang="en-US" spc="-5" dirty="0">
                <a:solidFill>
                  <a:schemeClr val="accent5">
                    <a:lumMod val="50000"/>
                  </a:schemeClr>
                </a:solidFill>
                <a:cs typeface="Comic Sans MS"/>
              </a:rPr>
              <a:t>see</a:t>
            </a:r>
            <a:r>
              <a:rPr lang="en-US" spc="-10" dirty="0">
                <a:solidFill>
                  <a:schemeClr val="accent5">
                    <a:lumMod val="50000"/>
                  </a:schemeClr>
                </a:solidFill>
                <a:cs typeface="Comic Sans MS"/>
              </a:rPr>
              <a:t> </a:t>
            </a:r>
            <a:r>
              <a:rPr lang="en-US" spc="-5" dirty="0">
                <a:solidFill>
                  <a:schemeClr val="accent5">
                    <a:lumMod val="50000"/>
                  </a:schemeClr>
                </a:solidFill>
                <a:cs typeface="Comic Sans MS"/>
              </a:rPr>
              <a:t>the data is</a:t>
            </a:r>
            <a:r>
              <a:rPr lang="en-US" spc="-10" dirty="0">
                <a:solidFill>
                  <a:schemeClr val="accent5">
                    <a:lumMod val="50000"/>
                  </a:schemeClr>
                </a:solidFill>
                <a:cs typeface="Comic Sans MS"/>
              </a:rPr>
              <a:t> </a:t>
            </a:r>
            <a:r>
              <a:rPr lang="en-US" spc="-5" dirty="0">
                <a:solidFill>
                  <a:schemeClr val="accent5">
                    <a:lumMod val="50000"/>
                  </a:schemeClr>
                </a:solidFill>
                <a:cs typeface="Comic Sans MS"/>
              </a:rPr>
              <a:t>highly imbalanced</a:t>
            </a:r>
            <a:endParaRPr lang="en-US" dirty="0">
              <a:solidFill>
                <a:schemeClr val="accent5">
                  <a:lumMod val="50000"/>
                </a:schemeClr>
              </a:solidFill>
              <a:cs typeface="Comic Sans MS"/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02E81EEE-20EB-47B4-8974-3C22EDA41F32}"/>
              </a:ext>
            </a:extLst>
          </p:cNvPr>
          <p:cNvGrpSpPr/>
          <p:nvPr/>
        </p:nvGrpSpPr>
        <p:grpSpPr>
          <a:xfrm>
            <a:off x="1553527" y="2772207"/>
            <a:ext cx="9084945" cy="3578225"/>
            <a:chOff x="0" y="1506800"/>
            <a:chExt cx="9084945" cy="3578225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6956FBDE-01B2-4B45-962E-DDF516189F7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54075"/>
              <a:ext cx="3931274" cy="3379926"/>
            </a:xfrm>
            <a:prstGeom prst="rect">
              <a:avLst/>
            </a:prstGeom>
          </p:spPr>
        </p:pic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4D76EF7D-28C4-4B5B-AE75-1086E149DB8D}"/>
                </a:ext>
              </a:extLst>
            </p:cNvPr>
            <p:cNvSpPr/>
            <p:nvPr/>
          </p:nvSpPr>
          <p:spPr>
            <a:xfrm>
              <a:off x="3931275" y="2934300"/>
              <a:ext cx="1311910" cy="430530"/>
            </a:xfrm>
            <a:custGeom>
              <a:avLst/>
              <a:gdLst/>
              <a:ahLst/>
              <a:cxnLst/>
              <a:rect l="l" t="t" r="r" b="b"/>
              <a:pathLst>
                <a:path w="1311910" h="430529">
                  <a:moveTo>
                    <a:pt x="1096649" y="430499"/>
                  </a:moveTo>
                  <a:lnTo>
                    <a:pt x="1096649" y="322874"/>
                  </a:lnTo>
                  <a:lnTo>
                    <a:pt x="0" y="322874"/>
                  </a:lnTo>
                  <a:lnTo>
                    <a:pt x="0" y="107624"/>
                  </a:lnTo>
                  <a:lnTo>
                    <a:pt x="1096649" y="107624"/>
                  </a:lnTo>
                  <a:lnTo>
                    <a:pt x="1096649" y="0"/>
                  </a:lnTo>
                  <a:lnTo>
                    <a:pt x="1311899" y="215249"/>
                  </a:lnTo>
                  <a:lnTo>
                    <a:pt x="1096649" y="430499"/>
                  </a:lnTo>
                  <a:close/>
                </a:path>
              </a:pathLst>
            </a:custGeom>
            <a:solidFill>
              <a:srgbClr val="134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0C76FF01-61FF-4378-9491-55CBD62F5074}"/>
                </a:ext>
              </a:extLst>
            </p:cNvPr>
            <p:cNvSpPr/>
            <p:nvPr/>
          </p:nvSpPr>
          <p:spPr>
            <a:xfrm>
              <a:off x="3931275" y="2934300"/>
              <a:ext cx="1311910" cy="430530"/>
            </a:xfrm>
            <a:custGeom>
              <a:avLst/>
              <a:gdLst/>
              <a:ahLst/>
              <a:cxnLst/>
              <a:rect l="l" t="t" r="r" b="b"/>
              <a:pathLst>
                <a:path w="1311910" h="430529">
                  <a:moveTo>
                    <a:pt x="0" y="107624"/>
                  </a:moveTo>
                  <a:lnTo>
                    <a:pt x="1096649" y="107624"/>
                  </a:lnTo>
                  <a:lnTo>
                    <a:pt x="1096649" y="0"/>
                  </a:lnTo>
                  <a:lnTo>
                    <a:pt x="1311899" y="215249"/>
                  </a:lnTo>
                  <a:lnTo>
                    <a:pt x="1096649" y="430499"/>
                  </a:lnTo>
                  <a:lnTo>
                    <a:pt x="1096649" y="322874"/>
                  </a:lnTo>
                  <a:lnTo>
                    <a:pt x="0" y="322874"/>
                  </a:lnTo>
                  <a:lnTo>
                    <a:pt x="0" y="107624"/>
                  </a:lnTo>
                  <a:close/>
                </a:path>
              </a:pathLst>
            </a:custGeom>
            <a:ln w="9524">
              <a:solidFill>
                <a:srgbClr val="F4F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9">
              <a:extLst>
                <a:ext uri="{FF2B5EF4-FFF2-40B4-BE49-F238E27FC236}">
                  <a16:creationId xmlns:a16="http://schemas.microsoft.com/office/drawing/2014/main" id="{C6EB76CD-7F0C-49DC-8ED8-A7DE3D24EDB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0775" y="1506800"/>
              <a:ext cx="3793899" cy="35778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9829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C4CA-320C-4452-8674-26C86B2F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lgerian" panose="04020705040A02060702" pitchFamily="82" charset="0"/>
                <a:cs typeface="Arial"/>
              </a:rPr>
              <a:t>Data</a:t>
            </a:r>
            <a:r>
              <a:rPr lang="en-US" spc="-45" dirty="0">
                <a:latin typeface="Algerian" panose="04020705040A02060702" pitchFamily="82" charset="0"/>
                <a:cs typeface="Arial"/>
              </a:rPr>
              <a:t> </a:t>
            </a:r>
            <a:r>
              <a:rPr lang="en-US" spc="-10" dirty="0">
                <a:latin typeface="Algerian" panose="04020705040A02060702" pitchFamily="82" charset="0"/>
                <a:cs typeface="Arial"/>
              </a:rPr>
              <a:t>Preparation</a:t>
            </a:r>
            <a:r>
              <a:rPr lang="en-US" spc="-55" dirty="0">
                <a:latin typeface="Algerian" panose="04020705040A02060702" pitchFamily="82" charset="0"/>
                <a:cs typeface="Arial"/>
              </a:rPr>
              <a:t> </a:t>
            </a:r>
            <a:r>
              <a:rPr lang="en-US" dirty="0">
                <a:latin typeface="Algerian" panose="04020705040A02060702" pitchFamily="82" charset="0"/>
                <a:cs typeface="Arial"/>
              </a:rPr>
              <a:t>(part2)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DB420-E4DE-45F6-AC48-6DBFBAF65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059" y="1542935"/>
            <a:ext cx="8596668" cy="3880773"/>
          </a:xfrm>
        </p:spPr>
        <p:txBody>
          <a:bodyPr>
            <a:normAutofit/>
          </a:bodyPr>
          <a:lstStyle/>
          <a:p>
            <a:pPr marL="239395" indent="-227329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240029" algn="l"/>
              </a:tabLst>
            </a:pPr>
            <a:r>
              <a:rPr lang="en-US" sz="2000" b="1" spc="-5" dirty="0">
                <a:solidFill>
                  <a:schemeClr val="accent5">
                    <a:lumMod val="50000"/>
                  </a:schemeClr>
                </a:solidFill>
                <a:cs typeface="Tahoma"/>
              </a:rPr>
              <a:t>Label</a:t>
            </a:r>
            <a:r>
              <a:rPr lang="en-US" sz="2000" b="1" spc="-50" dirty="0">
                <a:solidFill>
                  <a:schemeClr val="accent5">
                    <a:lumMod val="50000"/>
                  </a:schemeClr>
                </a:solidFill>
                <a:cs typeface="Tahoma"/>
              </a:rPr>
              <a:t> </a:t>
            </a:r>
            <a:r>
              <a:rPr lang="en-US" sz="2000" b="1" spc="-5" dirty="0">
                <a:solidFill>
                  <a:schemeClr val="accent5">
                    <a:lumMod val="50000"/>
                  </a:schemeClr>
                </a:solidFill>
                <a:cs typeface="Tahoma"/>
              </a:rPr>
              <a:t>Encoding</a:t>
            </a:r>
            <a:endParaRPr lang="en-US" sz="2000" dirty="0">
              <a:solidFill>
                <a:schemeClr val="accent5">
                  <a:lumMod val="50000"/>
                </a:schemeClr>
              </a:solidFill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24F5C"/>
              </a:buClr>
              <a:buFont typeface="Arial"/>
              <a:buChar char="●"/>
            </a:pPr>
            <a:endParaRPr lang="en-US" sz="2000" dirty="0">
              <a:solidFill>
                <a:schemeClr val="accent5">
                  <a:lumMod val="50000"/>
                </a:schemeClr>
              </a:solidFill>
              <a:cs typeface="Tahoma"/>
            </a:endParaRPr>
          </a:p>
          <a:p>
            <a:pPr marL="239395" indent="-227329">
              <a:lnSpc>
                <a:spcPct val="100000"/>
              </a:lnSpc>
              <a:buFont typeface="Arial"/>
              <a:buChar char="●"/>
              <a:tabLst>
                <a:tab pos="240029" algn="l"/>
              </a:tabLst>
            </a:pPr>
            <a:r>
              <a:rPr lang="en-US" sz="2000" b="1" spc="-5" dirty="0">
                <a:solidFill>
                  <a:schemeClr val="accent5">
                    <a:lumMod val="50000"/>
                  </a:schemeClr>
                </a:solidFill>
                <a:cs typeface="Tahoma"/>
              </a:rPr>
              <a:t>Train</a:t>
            </a:r>
            <a:r>
              <a:rPr lang="en-US" sz="2000" b="1" spc="-15" dirty="0">
                <a:solidFill>
                  <a:schemeClr val="accent5">
                    <a:lumMod val="50000"/>
                  </a:schemeClr>
                </a:solidFill>
                <a:cs typeface="Tahoma"/>
              </a:rPr>
              <a:t> </a:t>
            </a:r>
            <a:r>
              <a:rPr lang="en-US" sz="2000" b="1" spc="-5" dirty="0">
                <a:solidFill>
                  <a:schemeClr val="accent5">
                    <a:lumMod val="50000"/>
                  </a:schemeClr>
                </a:solidFill>
                <a:cs typeface="Tahoma"/>
              </a:rPr>
              <a:t>Test</a:t>
            </a:r>
            <a:r>
              <a:rPr lang="en-US" sz="2000" b="1" spc="-10" dirty="0">
                <a:solidFill>
                  <a:schemeClr val="accent5">
                    <a:lumMod val="50000"/>
                  </a:schemeClr>
                </a:solidFill>
                <a:cs typeface="Tahoma"/>
              </a:rPr>
              <a:t> </a:t>
            </a:r>
            <a:r>
              <a:rPr lang="en-US" sz="2000" b="1" spc="-5" dirty="0">
                <a:solidFill>
                  <a:schemeClr val="accent5">
                    <a:lumMod val="50000"/>
                  </a:schemeClr>
                </a:solidFill>
                <a:cs typeface="Tahoma"/>
              </a:rPr>
              <a:t>Split</a:t>
            </a:r>
            <a:r>
              <a:rPr lang="en-US" sz="2000" b="1" spc="-15" dirty="0">
                <a:solidFill>
                  <a:schemeClr val="accent5">
                    <a:lumMod val="50000"/>
                  </a:schemeClr>
                </a:solidFill>
                <a:cs typeface="Tahoma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cs typeface="Tahoma"/>
              </a:rPr>
              <a:t>(</a:t>
            </a:r>
            <a:r>
              <a:rPr lang="en-US" sz="2000" b="1" spc="15" dirty="0">
                <a:solidFill>
                  <a:schemeClr val="accent5">
                    <a:lumMod val="50000"/>
                  </a:schemeClr>
                </a:solidFill>
                <a:cs typeface="Tahoma"/>
              </a:rPr>
              <a:t> </a:t>
            </a:r>
            <a:r>
              <a:rPr lang="en-US" sz="2000" spc="-5" dirty="0" err="1">
                <a:solidFill>
                  <a:schemeClr val="accent5">
                    <a:lumMod val="50000"/>
                  </a:schemeClr>
                </a:solidFill>
                <a:cs typeface="Arial MT"/>
              </a:rPr>
              <a:t>test_size</a:t>
            </a:r>
            <a:r>
              <a:rPr lang="en-US" sz="2000" spc="-10" dirty="0">
                <a:solidFill>
                  <a:schemeClr val="accent5">
                    <a:lumMod val="50000"/>
                  </a:schemeClr>
                </a:solidFill>
                <a:cs typeface="Arial MT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cs typeface="Arial MT"/>
              </a:rPr>
              <a:t>=</a:t>
            </a:r>
            <a:r>
              <a:rPr lang="en-US" sz="2000" spc="-15" dirty="0">
                <a:solidFill>
                  <a:schemeClr val="accent5">
                    <a:lumMod val="50000"/>
                  </a:schemeClr>
                </a:solidFill>
                <a:cs typeface="Arial MT"/>
              </a:rPr>
              <a:t> </a:t>
            </a:r>
            <a:r>
              <a:rPr lang="en-US" sz="2000" spc="-5" dirty="0">
                <a:solidFill>
                  <a:schemeClr val="accent5">
                    <a:lumMod val="50000"/>
                  </a:schemeClr>
                </a:solidFill>
                <a:cs typeface="Arial MT"/>
              </a:rPr>
              <a:t>0.2</a:t>
            </a:r>
            <a:r>
              <a:rPr lang="en-US" sz="2000" spc="-10" dirty="0">
                <a:solidFill>
                  <a:schemeClr val="accent5">
                    <a:lumMod val="50000"/>
                  </a:schemeClr>
                </a:solidFill>
                <a:cs typeface="Arial MT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cs typeface="Arial MT"/>
              </a:rPr>
              <a:t>,</a:t>
            </a:r>
            <a:r>
              <a:rPr lang="en-US" sz="2000" spc="-10" dirty="0">
                <a:solidFill>
                  <a:schemeClr val="accent5">
                    <a:lumMod val="50000"/>
                  </a:schemeClr>
                </a:solidFill>
                <a:cs typeface="Arial MT"/>
              </a:rPr>
              <a:t>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cs typeface="Arial MT"/>
              </a:rPr>
              <a:t>random_state</a:t>
            </a:r>
            <a:r>
              <a:rPr lang="en-US" sz="2000" spc="-15" dirty="0">
                <a:solidFill>
                  <a:schemeClr val="accent5">
                    <a:lumMod val="50000"/>
                  </a:schemeClr>
                </a:solidFill>
                <a:cs typeface="Arial MT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cs typeface="Arial MT"/>
              </a:rPr>
              <a:t>=</a:t>
            </a:r>
            <a:r>
              <a:rPr lang="en-US" sz="2000" spc="-10" dirty="0">
                <a:solidFill>
                  <a:schemeClr val="accent5">
                    <a:lumMod val="50000"/>
                  </a:schemeClr>
                </a:solidFill>
                <a:cs typeface="Arial MT"/>
              </a:rPr>
              <a:t> </a:t>
            </a:r>
            <a:r>
              <a:rPr lang="en-US" sz="2000" spc="20" dirty="0">
                <a:solidFill>
                  <a:schemeClr val="accent5">
                    <a:lumMod val="50000"/>
                  </a:schemeClr>
                </a:solidFill>
                <a:cs typeface="Arial MT"/>
              </a:rPr>
              <a:t>1</a:t>
            </a:r>
            <a:r>
              <a:rPr lang="en-US" sz="2000" b="1" spc="20" dirty="0">
                <a:solidFill>
                  <a:schemeClr val="accent5">
                    <a:lumMod val="50000"/>
                  </a:schemeClr>
                </a:solidFill>
                <a:cs typeface="Tahoma"/>
              </a:rPr>
              <a:t>)</a:t>
            </a:r>
            <a:endParaRPr lang="en-US" sz="2000" dirty="0">
              <a:solidFill>
                <a:schemeClr val="accent5">
                  <a:lumMod val="50000"/>
                </a:schemeClr>
              </a:solidFill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24F5C"/>
              </a:buClr>
              <a:buFont typeface="Arial"/>
              <a:buChar char="●"/>
            </a:pPr>
            <a:endParaRPr lang="en-US" sz="2000" dirty="0">
              <a:solidFill>
                <a:schemeClr val="accent5">
                  <a:lumMod val="50000"/>
                </a:schemeClr>
              </a:solidFill>
              <a:cs typeface="Tahoma"/>
            </a:endParaRPr>
          </a:p>
          <a:p>
            <a:pPr marL="239395" indent="-227329">
              <a:lnSpc>
                <a:spcPct val="100000"/>
              </a:lnSpc>
              <a:buFont typeface="Arial"/>
              <a:buChar char="●"/>
              <a:tabLst>
                <a:tab pos="240029" algn="l"/>
              </a:tabLst>
            </a:pPr>
            <a:r>
              <a:rPr lang="en-US" sz="2000" b="1" spc="-5" dirty="0" err="1">
                <a:solidFill>
                  <a:schemeClr val="accent5">
                    <a:lumMod val="50000"/>
                  </a:schemeClr>
                </a:solidFill>
                <a:cs typeface="Tahoma"/>
              </a:rPr>
              <a:t>StandardScaler</a:t>
            </a:r>
            <a:endParaRPr lang="en-US" sz="2000" dirty="0">
              <a:solidFill>
                <a:schemeClr val="accent5">
                  <a:lumMod val="50000"/>
                </a:schemeClr>
              </a:solidFill>
              <a:cs typeface="Tahoma"/>
            </a:endParaRPr>
          </a:p>
          <a:p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E3FE5631-BFE2-472F-AD3F-E886A262933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5471" y="3760316"/>
            <a:ext cx="7520063" cy="264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73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EB0A-D5E4-4008-8858-F5615086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lgerian" panose="04020705040A02060702" pitchFamily="82" charset="0"/>
                <a:cs typeface="Tahoma"/>
              </a:rPr>
              <a:t>Model</a:t>
            </a:r>
            <a:r>
              <a:rPr lang="en-US" spc="-90" dirty="0">
                <a:latin typeface="Algerian" panose="04020705040A02060702" pitchFamily="82" charset="0"/>
                <a:cs typeface="Tahoma"/>
              </a:rPr>
              <a:t> </a:t>
            </a:r>
            <a:r>
              <a:rPr lang="en-US" spc="-5" dirty="0">
                <a:latin typeface="Algerian" panose="04020705040A02060702" pitchFamily="82" charset="0"/>
                <a:cs typeface="Tahoma"/>
              </a:rPr>
              <a:t>Selection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7F0F8-FF86-4660-96F3-7BEA4CDF0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4805" marR="5080" indent="-33274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4170" algn="l"/>
                <a:tab pos="345440" algn="l"/>
              </a:tabLst>
            </a:pPr>
            <a:r>
              <a:rPr lang="en-US" sz="2400" b="1" spc="5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This </a:t>
            </a:r>
            <a:r>
              <a:rPr lang="en-US" sz="2400" b="1" spc="-5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problem can </a:t>
            </a:r>
            <a:r>
              <a:rPr lang="en-US" sz="2400" b="1" spc="5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be </a:t>
            </a:r>
            <a:r>
              <a:rPr lang="en-US" sz="2400" b="1" spc="-5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identiﬁed as Binary Classiﬁcation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(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wheather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 </a:t>
            </a:r>
            <a:r>
              <a:rPr lang="en-US" sz="2400" b="1" spc="-5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customer </a:t>
            </a:r>
            <a:r>
              <a:rPr lang="en-US" sz="2400" b="1" spc="-10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opts </a:t>
            </a:r>
            <a:r>
              <a:rPr lang="en-US" sz="2400" b="1" spc="5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for </a:t>
            </a:r>
            <a:r>
              <a:rPr lang="en-US" sz="2400" b="1" spc="-325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vehicle</a:t>
            </a:r>
            <a:r>
              <a:rPr lang="en-US" sz="2400" b="1" spc="-10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 </a:t>
            </a:r>
            <a:r>
              <a:rPr lang="en-US" sz="2400" b="1" spc="-5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insurance </a:t>
            </a:r>
            <a:r>
              <a:rPr lang="en-US" sz="2400" b="1" spc="5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or</a:t>
            </a:r>
            <a:r>
              <a:rPr lang="en-US" sz="2400" b="1" spc="-5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 </a:t>
            </a:r>
            <a:r>
              <a:rPr lang="en-US" sz="2400" b="1" spc="-10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not)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Roboto"/>
              <a:cs typeface="Roboto"/>
            </a:endParaRPr>
          </a:p>
          <a:p>
            <a:pPr marL="344805" indent="-332740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4170" algn="l"/>
                <a:tab pos="345440" algn="l"/>
              </a:tabLst>
            </a:pPr>
            <a:r>
              <a:rPr lang="en-US" sz="2400" b="1" spc="-10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Dataset has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more</a:t>
            </a:r>
            <a:r>
              <a:rPr lang="en-US" sz="2400" b="1" spc="-10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 </a:t>
            </a:r>
            <a:r>
              <a:rPr lang="en-US" sz="2400" b="1" spc="-15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than</a:t>
            </a:r>
            <a:r>
              <a:rPr lang="en-US" sz="2400" b="1" spc="-10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 </a:t>
            </a:r>
            <a:r>
              <a:rPr lang="en-US" sz="2400" b="1" spc="-5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300k</a:t>
            </a:r>
            <a:r>
              <a:rPr lang="en-US" sz="2400" b="1" spc="-10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records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Roboto"/>
              <a:cs typeface="Roboto"/>
            </a:endParaRPr>
          </a:p>
          <a:p>
            <a:pPr marL="344805" indent="-332740">
              <a:lnSpc>
                <a:spcPct val="100000"/>
              </a:lnSpc>
              <a:spcBef>
                <a:spcPts val="245"/>
              </a:spcBef>
              <a:buFont typeface="Arial"/>
              <a:buChar char="●"/>
              <a:tabLst>
                <a:tab pos="344170" algn="l"/>
                <a:tab pos="345440" algn="l"/>
              </a:tabLst>
            </a:pPr>
            <a:r>
              <a:rPr lang="en-US" sz="2400" b="1" spc="-5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Cannot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go</a:t>
            </a:r>
            <a:r>
              <a:rPr lang="en-US" sz="2400" b="1" spc="-5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 </a:t>
            </a:r>
            <a:r>
              <a:rPr lang="en-US" sz="2400" b="1" spc="-10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with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 </a:t>
            </a:r>
            <a:r>
              <a:rPr lang="en-US" sz="2400" b="1" spc="5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SVM</a:t>
            </a:r>
            <a:r>
              <a:rPr lang="en-US" sz="2400" b="1" spc="-5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Classiﬁer </a:t>
            </a:r>
            <a:r>
              <a:rPr lang="en-US" sz="2400" b="1" spc="-5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as </a:t>
            </a:r>
            <a:r>
              <a:rPr lang="en-US" sz="2400" b="1" spc="-15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it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 </a:t>
            </a:r>
            <a:r>
              <a:rPr lang="en-US" sz="2400" b="1" spc="-10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takes</a:t>
            </a:r>
            <a:r>
              <a:rPr lang="en-US" sz="2400" b="1" spc="-5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more </a:t>
            </a:r>
            <a:r>
              <a:rPr lang="en-US" sz="2400" b="1" spc="-5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time </a:t>
            </a:r>
            <a:r>
              <a:rPr lang="en-US" sz="2400" b="1" spc="-20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to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 </a:t>
            </a:r>
            <a:r>
              <a:rPr lang="en-US" sz="2400" b="1" spc="-10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train</a:t>
            </a:r>
            <a:r>
              <a:rPr lang="en-US" sz="2400" b="1" spc="-5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 as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 </a:t>
            </a:r>
            <a:r>
              <a:rPr lang="en-US" sz="2400" b="1" spc="-10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dataset</a:t>
            </a:r>
            <a:r>
              <a:rPr lang="en-US" sz="2400" b="1" spc="-5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increase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Roboto"/>
              <a:cs typeface="Roboto"/>
            </a:endParaRPr>
          </a:p>
          <a:p>
            <a:pPr marL="370205" algn="ctr">
              <a:lnSpc>
                <a:spcPct val="100000"/>
              </a:lnSpc>
              <a:spcBef>
                <a:spcPts val="800"/>
              </a:spcBef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Models</a:t>
            </a:r>
            <a:r>
              <a:rPr lang="en-US" sz="2400" b="1" spc="-10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 </a:t>
            </a:r>
            <a:r>
              <a:rPr lang="en-US" sz="2400" b="1" spc="15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we</a:t>
            </a:r>
            <a:r>
              <a:rPr lang="en-US" sz="2400" b="1" spc="-10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 will </a:t>
            </a:r>
            <a:r>
              <a:rPr lang="en-US" sz="2400" b="1" spc="15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be</a:t>
            </a:r>
            <a:r>
              <a:rPr lang="en-US" sz="2400" b="1" spc="-10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 using </a:t>
            </a:r>
            <a:r>
              <a:rPr lang="en-US" sz="2400" b="1" spc="15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here</a:t>
            </a:r>
            <a:r>
              <a:rPr lang="en-US" sz="2400" b="1" spc="-10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 </a:t>
            </a:r>
            <a:r>
              <a:rPr lang="en-US" sz="2400" b="1" spc="5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are: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Roboto"/>
              <a:cs typeface="Roboto"/>
            </a:endParaRPr>
          </a:p>
          <a:p>
            <a:pPr marL="2837180" lvl="1" indent="-212090">
              <a:lnSpc>
                <a:spcPct val="100000"/>
              </a:lnSpc>
              <a:spcBef>
                <a:spcPts val="1160"/>
              </a:spcBef>
              <a:buAutoNum type="arabicPeriod"/>
              <a:tabLst>
                <a:tab pos="2837815" algn="l"/>
              </a:tabLst>
            </a:pPr>
            <a:r>
              <a:rPr lang="en-US" sz="2400" b="1" spc="-10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Logistic</a:t>
            </a:r>
            <a:r>
              <a:rPr lang="en-US" sz="2400" b="1" spc="-35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Regression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Roboto"/>
              <a:cs typeface="Roboto"/>
            </a:endParaRPr>
          </a:p>
          <a:p>
            <a:pPr marL="3034030" lvl="1" indent="-212090">
              <a:lnSpc>
                <a:spcPct val="100000"/>
              </a:lnSpc>
              <a:spcBef>
                <a:spcPts val="969"/>
              </a:spcBef>
              <a:buAutoNum type="arabicPeriod"/>
              <a:tabLst>
                <a:tab pos="3034665" algn="l"/>
              </a:tabLst>
            </a:pPr>
            <a:r>
              <a:rPr lang="en-US" sz="2400" b="1" spc="-10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Random</a:t>
            </a:r>
            <a:r>
              <a:rPr lang="en-US" sz="2400" b="1" spc="-30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 </a:t>
            </a:r>
            <a:r>
              <a:rPr lang="en-US" sz="2400" b="1" spc="-10" dirty="0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Forest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Roboto"/>
              <a:cs typeface="Roboto"/>
            </a:endParaRPr>
          </a:p>
          <a:p>
            <a:pPr marL="3093085" lvl="1" indent="-212090">
              <a:lnSpc>
                <a:spcPct val="100000"/>
              </a:lnSpc>
              <a:spcBef>
                <a:spcPts val="969"/>
              </a:spcBef>
              <a:buAutoNum type="arabicPeriod"/>
              <a:tabLst>
                <a:tab pos="3093720" algn="l"/>
              </a:tabLst>
            </a:pP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Roboto"/>
                <a:cs typeface="Roboto"/>
              </a:rPr>
              <a:t>XGBClassiﬁer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Roboto"/>
              <a:cs typeface="Roboto"/>
            </a:endParaRP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1625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6831-F67D-492C-AB82-CB05F2B8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542" y="554197"/>
            <a:ext cx="8596668" cy="1320800"/>
          </a:xfrm>
        </p:spPr>
        <p:txBody>
          <a:bodyPr>
            <a:normAutofit/>
          </a:bodyPr>
          <a:lstStyle/>
          <a:p>
            <a:r>
              <a:rPr lang="en-US" spc="-5" dirty="0">
                <a:latin typeface="Algerian" panose="04020705040A02060702" pitchFamily="82" charset="0"/>
                <a:cs typeface="Arial"/>
              </a:rPr>
              <a:t>1.Logistic</a:t>
            </a:r>
            <a:r>
              <a:rPr lang="en-US" spc="-90" dirty="0">
                <a:latin typeface="Algerian" panose="04020705040A02060702" pitchFamily="82" charset="0"/>
                <a:cs typeface="Arial"/>
              </a:rPr>
              <a:t> </a:t>
            </a:r>
            <a:r>
              <a:rPr lang="en-US" spc="-5" dirty="0">
                <a:latin typeface="Algerian" panose="04020705040A02060702" pitchFamily="82" charset="0"/>
                <a:cs typeface="Arial"/>
              </a:rPr>
              <a:t>Regression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5D6E2BDF-B398-4431-BFEA-C18C8B3436C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63545" y="1823451"/>
            <a:ext cx="5029200" cy="1666875"/>
          </a:xfrm>
          <a:prstGeom prst="rect">
            <a:avLst/>
          </a:prstGeom>
        </p:spPr>
      </p:pic>
      <p:pic>
        <p:nvPicPr>
          <p:cNvPr id="5" name="object 6">
            <a:extLst>
              <a:ext uri="{FF2B5EF4-FFF2-40B4-BE49-F238E27FC236}">
                <a16:creationId xmlns:a16="http://schemas.microsoft.com/office/drawing/2014/main" id="{B8E80751-DA25-4A3B-A519-D74D14F14BC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5453" y="1377414"/>
            <a:ext cx="2558299" cy="2607349"/>
          </a:xfrm>
          <a:prstGeom prst="rect">
            <a:avLst/>
          </a:prstGeom>
        </p:spPr>
      </p:pic>
      <p:pic>
        <p:nvPicPr>
          <p:cNvPr id="6" name="object 9">
            <a:extLst>
              <a:ext uri="{FF2B5EF4-FFF2-40B4-BE49-F238E27FC236}">
                <a16:creationId xmlns:a16="http://schemas.microsoft.com/office/drawing/2014/main" id="{18B173AC-BFE5-4439-9138-57A7FAF78D9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13499" y="4839446"/>
            <a:ext cx="2558299" cy="15138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E2F84C-F236-4846-BCEB-8C41020FDF1F}"/>
              </a:ext>
            </a:extLst>
          </p:cNvPr>
          <p:cNvSpPr/>
          <p:nvPr/>
        </p:nvSpPr>
        <p:spPr>
          <a:xfrm>
            <a:off x="1545033" y="1390581"/>
            <a:ext cx="2469266" cy="29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625"/>
              </a:lnSpc>
            </a:pPr>
            <a:r>
              <a:rPr lang="en-US" b="1" spc="-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Classification</a:t>
            </a:r>
            <a:r>
              <a:rPr lang="en-US" b="1" spc="-8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 spc="-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Report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79A328-7B0E-479F-AF2D-657BE7C50E13}"/>
              </a:ext>
            </a:extLst>
          </p:cNvPr>
          <p:cNvSpPr/>
          <p:nvPr/>
        </p:nvSpPr>
        <p:spPr>
          <a:xfrm>
            <a:off x="8792456" y="870944"/>
            <a:ext cx="1400383" cy="29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625"/>
              </a:lnSpc>
            </a:pPr>
            <a:r>
              <a:rPr lang="en-US" b="1" spc="-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ROC</a:t>
            </a:r>
            <a:r>
              <a:rPr lang="en-US" b="1" spc="-80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 spc="-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Curve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047C41-C2EC-4604-827E-795BD86CA49E}"/>
              </a:ext>
            </a:extLst>
          </p:cNvPr>
          <p:cNvSpPr/>
          <p:nvPr/>
        </p:nvSpPr>
        <p:spPr>
          <a:xfrm>
            <a:off x="8342877" y="4459964"/>
            <a:ext cx="2299540" cy="29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625"/>
              </a:lnSpc>
            </a:pPr>
            <a:r>
              <a:rPr lang="en-US" b="1" spc="-30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Test</a:t>
            </a:r>
            <a:r>
              <a:rPr lang="en-US" b="1" spc="-4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 spc="-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Dataset</a:t>
            </a:r>
            <a:r>
              <a:rPr lang="en-US" b="1" spc="-40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 spc="-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details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4E6B6F-8045-456D-B70C-348132A263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545" y="4161291"/>
            <a:ext cx="4738179" cy="261225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2A43CC6-B605-4C67-B677-50B4D97A8536}"/>
              </a:ext>
            </a:extLst>
          </p:cNvPr>
          <p:cNvSpPr/>
          <p:nvPr/>
        </p:nvSpPr>
        <p:spPr>
          <a:xfrm>
            <a:off x="2987415" y="3835363"/>
            <a:ext cx="2053767" cy="29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625"/>
              </a:lnSpc>
            </a:pPr>
            <a:r>
              <a:rPr lang="en-US" b="1" spc="-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Confusion</a:t>
            </a:r>
            <a:r>
              <a:rPr lang="en-US" b="1" spc="-80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Matrix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79025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C33E-C795-4535-9E9D-562137508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487" y="541027"/>
            <a:ext cx="8596668" cy="1320800"/>
          </a:xfrm>
        </p:spPr>
        <p:txBody>
          <a:bodyPr>
            <a:normAutofit/>
          </a:bodyPr>
          <a:lstStyle/>
          <a:p>
            <a:r>
              <a:rPr lang="en-US" spc="-5" dirty="0">
                <a:latin typeface="Algerian" panose="04020705040A02060702" pitchFamily="82" charset="0"/>
                <a:cs typeface="Arial"/>
              </a:rPr>
              <a:t>2.</a:t>
            </a:r>
            <a:r>
              <a:rPr lang="en-US" spc="-85" dirty="0">
                <a:latin typeface="Algerian" panose="04020705040A02060702" pitchFamily="82" charset="0"/>
                <a:cs typeface="Arial"/>
              </a:rPr>
              <a:t> </a:t>
            </a:r>
            <a:r>
              <a:rPr lang="en-US" spc="-5" dirty="0" err="1">
                <a:latin typeface="Algerian" panose="04020705040A02060702" pitchFamily="82" charset="0"/>
                <a:cs typeface="Arial"/>
              </a:rPr>
              <a:t>RandomForestClassifier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4" name="object 7">
            <a:extLst>
              <a:ext uri="{FF2B5EF4-FFF2-40B4-BE49-F238E27FC236}">
                <a16:creationId xmlns:a16="http://schemas.microsoft.com/office/drawing/2014/main" id="{DA47B3E7-61BB-4A29-B830-FD24C7F0B4E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4934" y="1733550"/>
            <a:ext cx="4962525" cy="1695450"/>
          </a:xfrm>
          <a:prstGeom prst="rect">
            <a:avLst/>
          </a:prstGeom>
        </p:spPr>
      </p:pic>
      <p:pic>
        <p:nvPicPr>
          <p:cNvPr id="5" name="object 9">
            <a:extLst>
              <a:ext uri="{FF2B5EF4-FFF2-40B4-BE49-F238E27FC236}">
                <a16:creationId xmlns:a16="http://schemas.microsoft.com/office/drawing/2014/main" id="{6A8D1A86-D12E-4504-A2E2-7829E107D0C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04543" y="1362337"/>
            <a:ext cx="2685496" cy="2730249"/>
          </a:xfrm>
          <a:prstGeom prst="rect">
            <a:avLst/>
          </a:prstGeom>
        </p:spPr>
      </p:pic>
      <p:pic>
        <p:nvPicPr>
          <p:cNvPr id="6" name="object 10">
            <a:extLst>
              <a:ext uri="{FF2B5EF4-FFF2-40B4-BE49-F238E27FC236}">
                <a16:creationId xmlns:a16="http://schemas.microsoft.com/office/drawing/2014/main" id="{AA5ACA33-4CB3-4EE5-9AE0-56C6575CC3C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30700" y="4493246"/>
            <a:ext cx="2427799" cy="2171553"/>
          </a:xfrm>
          <a:prstGeom prst="rect">
            <a:avLst/>
          </a:prstGeom>
        </p:spPr>
      </p:pic>
      <p:pic>
        <p:nvPicPr>
          <p:cNvPr id="7" name="object 8">
            <a:extLst>
              <a:ext uri="{FF2B5EF4-FFF2-40B4-BE49-F238E27FC236}">
                <a16:creationId xmlns:a16="http://schemas.microsoft.com/office/drawing/2014/main" id="{D6D101CE-3797-475E-872D-6AD90B67D736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87459" y="5054972"/>
            <a:ext cx="2558299" cy="13932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413FC99-0E92-4783-9B40-7928B1951BD7}"/>
              </a:ext>
            </a:extLst>
          </p:cNvPr>
          <p:cNvSpPr/>
          <p:nvPr/>
        </p:nvSpPr>
        <p:spPr>
          <a:xfrm>
            <a:off x="1867155" y="1278977"/>
            <a:ext cx="2469266" cy="29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625"/>
              </a:lnSpc>
            </a:pPr>
            <a:r>
              <a:rPr lang="en-US" b="1" spc="-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Classification</a:t>
            </a:r>
            <a:r>
              <a:rPr lang="en-US" b="1" spc="-8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 spc="-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Report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4AF2BF-8DD2-4087-8D25-E235A02E0A10}"/>
              </a:ext>
            </a:extLst>
          </p:cNvPr>
          <p:cNvSpPr/>
          <p:nvPr/>
        </p:nvSpPr>
        <p:spPr>
          <a:xfrm>
            <a:off x="7431324" y="1054877"/>
            <a:ext cx="1400383" cy="29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625"/>
              </a:lnSpc>
            </a:pPr>
            <a:r>
              <a:rPr lang="en-US" b="1" spc="-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ROC</a:t>
            </a:r>
            <a:r>
              <a:rPr lang="en-US" b="1" spc="-80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 spc="-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Curve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E73500-1247-4D3C-A714-C49BFD50A744}"/>
              </a:ext>
            </a:extLst>
          </p:cNvPr>
          <p:cNvSpPr/>
          <p:nvPr/>
        </p:nvSpPr>
        <p:spPr>
          <a:xfrm>
            <a:off x="2074904" y="4092586"/>
            <a:ext cx="2053767" cy="29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625"/>
              </a:lnSpc>
            </a:pPr>
            <a:r>
              <a:rPr lang="en-US" b="1" spc="-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Confusion</a:t>
            </a:r>
            <a:r>
              <a:rPr lang="en-US" b="1" spc="-80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Matrix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3091FC-74A1-454F-B337-6C61A83ABEBE}"/>
              </a:ext>
            </a:extLst>
          </p:cNvPr>
          <p:cNvSpPr/>
          <p:nvPr/>
        </p:nvSpPr>
        <p:spPr>
          <a:xfrm>
            <a:off x="5616838" y="4686972"/>
            <a:ext cx="2299540" cy="29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625"/>
              </a:lnSpc>
            </a:pPr>
            <a:r>
              <a:rPr lang="en-US" b="1" spc="-30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Test</a:t>
            </a:r>
            <a:r>
              <a:rPr lang="en-US" b="1" spc="-4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 spc="-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Dataset</a:t>
            </a:r>
            <a:r>
              <a:rPr lang="en-US" b="1" spc="-40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 spc="-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details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90766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756" y="434541"/>
            <a:ext cx="5475338" cy="776217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sz="4933" spc="-7" dirty="0">
                <a:latin typeface="Algerian" panose="04020705040A02060702" pitchFamily="82" charset="0"/>
                <a:cs typeface="Arial"/>
              </a:rPr>
              <a:t>3.XGBClassifier</a:t>
            </a:r>
            <a:endParaRPr sz="4933" dirty="0">
              <a:latin typeface="Algerian" panose="04020705040A02060702" pitchFamily="82" charset="0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2860" y="4765474"/>
            <a:ext cx="3343632" cy="18521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5333" y="1631780"/>
            <a:ext cx="5247615" cy="18520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42860" y="1253228"/>
            <a:ext cx="3343632" cy="27518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E847C68-7D14-48FB-B422-39B76CD51693}"/>
              </a:ext>
            </a:extLst>
          </p:cNvPr>
          <p:cNvSpPr/>
          <p:nvPr/>
        </p:nvSpPr>
        <p:spPr>
          <a:xfrm>
            <a:off x="2998980" y="1271869"/>
            <a:ext cx="2469266" cy="29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625"/>
              </a:lnSpc>
            </a:pPr>
            <a:r>
              <a:rPr lang="en-US" b="1" spc="-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Classification</a:t>
            </a:r>
            <a:r>
              <a:rPr lang="en-US" b="1" spc="-8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 spc="-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Report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BE8AE0-C725-4B72-BB4D-E5D1665D5E15}"/>
              </a:ext>
            </a:extLst>
          </p:cNvPr>
          <p:cNvSpPr/>
          <p:nvPr/>
        </p:nvSpPr>
        <p:spPr>
          <a:xfrm>
            <a:off x="8671049" y="954428"/>
            <a:ext cx="1400383" cy="29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625"/>
              </a:lnSpc>
            </a:pPr>
            <a:r>
              <a:rPr lang="en-US" b="1" spc="-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ROC</a:t>
            </a:r>
            <a:r>
              <a:rPr lang="en-US" b="1" spc="-80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 spc="-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Curve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93CDB5-793B-49DF-B3C9-33B53161D9BB}"/>
              </a:ext>
            </a:extLst>
          </p:cNvPr>
          <p:cNvSpPr/>
          <p:nvPr/>
        </p:nvSpPr>
        <p:spPr>
          <a:xfrm>
            <a:off x="2998980" y="3806489"/>
            <a:ext cx="2053767" cy="29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625"/>
              </a:lnSpc>
            </a:pPr>
            <a:r>
              <a:rPr lang="en-US" b="1" spc="-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Confusion</a:t>
            </a:r>
            <a:r>
              <a:rPr lang="en-US" b="1" spc="-80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Matrix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23F811-93FC-44EF-87C8-EE10D50321A2}"/>
              </a:ext>
            </a:extLst>
          </p:cNvPr>
          <p:cNvSpPr/>
          <p:nvPr/>
        </p:nvSpPr>
        <p:spPr>
          <a:xfrm>
            <a:off x="8077090" y="4466674"/>
            <a:ext cx="2299540" cy="298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625"/>
              </a:lnSpc>
            </a:pPr>
            <a:r>
              <a:rPr lang="en-US" b="1" spc="-30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Test</a:t>
            </a:r>
            <a:r>
              <a:rPr lang="en-US" b="1" spc="-4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 spc="-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Dataset</a:t>
            </a:r>
            <a:r>
              <a:rPr lang="en-US" b="1" spc="-40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 spc="-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details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A5B72A3-006E-40DA-814D-84CC4B17C6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284" y="4105289"/>
            <a:ext cx="3967439" cy="2705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11AC-9724-400D-89A4-3668AA2A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Algerian" panose="04020705040A02060702" pitchFamily="82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34427-BFFC-4ED6-95A8-F8963A05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Problem Statement 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Data Summary 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Data Cleaning 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Data Visualization 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Feature Selection 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Model Selection( Implemented Various Classification Algorithms ) 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Hyperparameter tuning 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18434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5965" y="614809"/>
            <a:ext cx="10516445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53" dirty="0">
                <a:latin typeface="Algerian" panose="04020705040A02060702" pitchFamily="82" charset="0"/>
                <a:cs typeface="Arial"/>
              </a:rPr>
              <a:t>Let’s </a:t>
            </a:r>
            <a:r>
              <a:rPr spc="-7" dirty="0">
                <a:latin typeface="Algerian" panose="04020705040A02060702" pitchFamily="82" charset="0"/>
                <a:cs typeface="Arial"/>
              </a:rPr>
              <a:t>compare</a:t>
            </a:r>
            <a:r>
              <a:rPr spc="-47" dirty="0">
                <a:latin typeface="Algerian" panose="04020705040A02060702" pitchFamily="82" charset="0"/>
                <a:cs typeface="Arial"/>
              </a:rPr>
              <a:t> </a:t>
            </a:r>
            <a:r>
              <a:rPr spc="-7" dirty="0">
                <a:latin typeface="Algerian" panose="04020705040A02060702" pitchFamily="82" charset="0"/>
                <a:cs typeface="Arial"/>
              </a:rPr>
              <a:t>those</a:t>
            </a:r>
            <a:r>
              <a:rPr spc="-40" dirty="0">
                <a:latin typeface="Algerian" panose="04020705040A02060702" pitchFamily="82" charset="0"/>
                <a:cs typeface="Arial"/>
              </a:rPr>
              <a:t> </a:t>
            </a:r>
            <a:r>
              <a:rPr spc="-7" dirty="0">
                <a:latin typeface="Algerian" panose="04020705040A02060702" pitchFamily="82" charset="0"/>
                <a:cs typeface="Arial"/>
              </a:rPr>
              <a:t>models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34" y="1902233"/>
            <a:ext cx="11624965" cy="26920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23209" y="4916745"/>
            <a:ext cx="727456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latin typeface="Arial MT"/>
                <a:cs typeface="Arial MT"/>
              </a:rPr>
              <a:t>Will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select</a:t>
            </a:r>
            <a:r>
              <a:rPr sz="3200" spc="-2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RandomForest</a:t>
            </a:r>
            <a:r>
              <a:rPr sz="3200" spc="-2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as</a:t>
            </a:r>
            <a:r>
              <a:rPr sz="3200" spc="-2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final</a:t>
            </a:r>
            <a:r>
              <a:rPr sz="3200" spc="-33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model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1983" y="631674"/>
            <a:ext cx="11462224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8626">
              <a:spcBef>
                <a:spcPts val="133"/>
              </a:spcBef>
            </a:pPr>
            <a:r>
              <a:rPr spc="-640" dirty="0">
                <a:latin typeface="Algerian" panose="04020705040A02060702" pitchFamily="82" charset="0"/>
              </a:rPr>
              <a:t>H</a:t>
            </a:r>
            <a:r>
              <a:rPr lang="en-US" spc="-640" dirty="0">
                <a:latin typeface="Algerian" panose="04020705040A02060702" pitchFamily="82" charset="0"/>
              </a:rPr>
              <a:t> </a:t>
            </a:r>
            <a:r>
              <a:rPr spc="-640" dirty="0">
                <a:latin typeface="Algerian" panose="04020705040A02060702" pitchFamily="82" charset="0"/>
              </a:rPr>
              <a:t>y</a:t>
            </a:r>
            <a:r>
              <a:rPr lang="en-US" spc="-640" dirty="0">
                <a:latin typeface="Algerian" panose="04020705040A02060702" pitchFamily="82" charset="0"/>
              </a:rPr>
              <a:t> </a:t>
            </a:r>
            <a:r>
              <a:rPr spc="-640" dirty="0">
                <a:latin typeface="Algerian" panose="04020705040A02060702" pitchFamily="82" charset="0"/>
              </a:rPr>
              <a:t>p</a:t>
            </a:r>
            <a:r>
              <a:rPr lang="en-US" spc="-640" dirty="0">
                <a:latin typeface="Algerian" panose="04020705040A02060702" pitchFamily="82" charset="0"/>
              </a:rPr>
              <a:t> </a:t>
            </a:r>
            <a:r>
              <a:rPr spc="-640" dirty="0">
                <a:latin typeface="Algerian" panose="04020705040A02060702" pitchFamily="82" charset="0"/>
              </a:rPr>
              <a:t>e</a:t>
            </a:r>
            <a:r>
              <a:rPr lang="en-US" spc="-640" dirty="0">
                <a:latin typeface="Algerian" panose="04020705040A02060702" pitchFamily="82" charset="0"/>
              </a:rPr>
              <a:t> </a:t>
            </a:r>
            <a:r>
              <a:rPr spc="-640" dirty="0">
                <a:latin typeface="Algerian" panose="04020705040A02060702" pitchFamily="82" charset="0"/>
              </a:rPr>
              <a:t>r</a:t>
            </a:r>
            <a:r>
              <a:rPr lang="en-US" spc="-640" dirty="0">
                <a:latin typeface="Algerian" panose="04020705040A02060702" pitchFamily="82" charset="0"/>
              </a:rPr>
              <a:t> </a:t>
            </a:r>
            <a:r>
              <a:rPr spc="-640" dirty="0">
                <a:latin typeface="Algerian" panose="04020705040A02060702" pitchFamily="82" charset="0"/>
              </a:rPr>
              <a:t>p</a:t>
            </a:r>
            <a:r>
              <a:rPr lang="en-US" spc="-640" dirty="0">
                <a:latin typeface="Algerian" panose="04020705040A02060702" pitchFamily="82" charset="0"/>
              </a:rPr>
              <a:t> </a:t>
            </a:r>
            <a:r>
              <a:rPr spc="-640" dirty="0">
                <a:latin typeface="Algerian" panose="04020705040A02060702" pitchFamily="82" charset="0"/>
              </a:rPr>
              <a:t>a</a:t>
            </a:r>
            <a:r>
              <a:rPr lang="en-US" spc="-640" dirty="0">
                <a:latin typeface="Algerian" panose="04020705040A02060702" pitchFamily="82" charset="0"/>
              </a:rPr>
              <a:t> </a:t>
            </a:r>
            <a:r>
              <a:rPr spc="-640" dirty="0">
                <a:latin typeface="Algerian" panose="04020705040A02060702" pitchFamily="82" charset="0"/>
              </a:rPr>
              <a:t>r</a:t>
            </a:r>
            <a:r>
              <a:rPr lang="en-US" spc="-640" dirty="0">
                <a:latin typeface="Algerian" panose="04020705040A02060702" pitchFamily="82" charset="0"/>
              </a:rPr>
              <a:t> </a:t>
            </a:r>
            <a:r>
              <a:rPr spc="-640" dirty="0">
                <a:latin typeface="Algerian" panose="04020705040A02060702" pitchFamily="82" charset="0"/>
              </a:rPr>
              <a:t>a</a:t>
            </a:r>
            <a:r>
              <a:rPr lang="en-US" spc="-640" dirty="0">
                <a:latin typeface="Algerian" panose="04020705040A02060702" pitchFamily="82" charset="0"/>
              </a:rPr>
              <a:t> </a:t>
            </a:r>
            <a:r>
              <a:rPr spc="-640" dirty="0">
                <a:latin typeface="Algerian" panose="04020705040A02060702" pitchFamily="82" charset="0"/>
              </a:rPr>
              <a:t>m</a:t>
            </a:r>
            <a:r>
              <a:rPr lang="en-US" spc="-640" dirty="0">
                <a:latin typeface="Algerian" panose="04020705040A02060702" pitchFamily="82" charset="0"/>
              </a:rPr>
              <a:t>   </a:t>
            </a:r>
            <a:r>
              <a:rPr spc="-640" dirty="0">
                <a:latin typeface="Algerian" panose="04020705040A02060702" pitchFamily="82" charset="0"/>
              </a:rPr>
              <a:t>e</a:t>
            </a:r>
            <a:r>
              <a:rPr lang="en-US" spc="-640" dirty="0">
                <a:latin typeface="Algerian" panose="04020705040A02060702" pitchFamily="82" charset="0"/>
              </a:rPr>
              <a:t> </a:t>
            </a:r>
            <a:r>
              <a:rPr spc="-640" dirty="0">
                <a:latin typeface="Algerian" panose="04020705040A02060702" pitchFamily="82" charset="0"/>
              </a:rPr>
              <a:t>t</a:t>
            </a:r>
            <a:r>
              <a:rPr lang="en-US" spc="-640" dirty="0">
                <a:latin typeface="Algerian" panose="04020705040A02060702" pitchFamily="82" charset="0"/>
              </a:rPr>
              <a:t> </a:t>
            </a:r>
            <a:r>
              <a:rPr spc="-640" dirty="0">
                <a:latin typeface="Algerian" panose="04020705040A02060702" pitchFamily="82" charset="0"/>
              </a:rPr>
              <a:t>e</a:t>
            </a:r>
            <a:r>
              <a:rPr lang="en-US" spc="-640" dirty="0">
                <a:latin typeface="Algerian" panose="04020705040A02060702" pitchFamily="82" charset="0"/>
              </a:rPr>
              <a:t>  </a:t>
            </a:r>
            <a:r>
              <a:rPr spc="-640" dirty="0">
                <a:latin typeface="Algerian" panose="04020705040A02060702" pitchFamily="82" charset="0"/>
              </a:rPr>
              <a:t>r</a:t>
            </a:r>
            <a:r>
              <a:rPr lang="en-US" spc="-640" dirty="0">
                <a:latin typeface="Algerian" panose="04020705040A02060702" pitchFamily="82" charset="0"/>
              </a:rPr>
              <a:t> </a:t>
            </a:r>
            <a:r>
              <a:rPr spc="-645" dirty="0">
                <a:latin typeface="Algerian" panose="04020705040A02060702" pitchFamily="82" charset="0"/>
              </a:rPr>
              <a:t> </a:t>
            </a:r>
            <a:r>
              <a:rPr lang="en-US" spc="-645" dirty="0">
                <a:latin typeface="Algerian" panose="04020705040A02060702" pitchFamily="82" charset="0"/>
              </a:rPr>
              <a:t>    </a:t>
            </a:r>
            <a:r>
              <a:rPr spc="-293" dirty="0">
                <a:latin typeface="Algerian" panose="04020705040A02060702" pitchFamily="82" charset="0"/>
              </a:rPr>
              <a:t>T</a:t>
            </a:r>
            <a:r>
              <a:rPr lang="en-US" spc="-293" dirty="0">
                <a:latin typeface="Algerian" panose="04020705040A02060702" pitchFamily="82" charset="0"/>
              </a:rPr>
              <a:t> </a:t>
            </a:r>
            <a:r>
              <a:rPr spc="-493" dirty="0">
                <a:latin typeface="Algerian" panose="04020705040A02060702" pitchFamily="82" charset="0"/>
              </a:rPr>
              <a:t>u</a:t>
            </a:r>
            <a:r>
              <a:rPr lang="en-US" spc="-493" dirty="0">
                <a:latin typeface="Algerian" panose="04020705040A02060702" pitchFamily="82" charset="0"/>
              </a:rPr>
              <a:t> </a:t>
            </a:r>
            <a:r>
              <a:rPr spc="-493" dirty="0">
                <a:latin typeface="Algerian" panose="04020705040A02060702" pitchFamily="82" charset="0"/>
              </a:rPr>
              <a:t>n</a:t>
            </a:r>
            <a:r>
              <a:rPr lang="en-US" spc="-493" dirty="0">
                <a:latin typeface="Algerian" panose="04020705040A02060702" pitchFamily="82" charset="0"/>
              </a:rPr>
              <a:t> I </a:t>
            </a:r>
            <a:r>
              <a:rPr spc="-493" dirty="0">
                <a:latin typeface="Algerian" panose="04020705040A02060702" pitchFamily="82" charset="0"/>
              </a:rPr>
              <a:t>n</a:t>
            </a:r>
            <a:r>
              <a:rPr lang="en-US" spc="-493" dirty="0">
                <a:latin typeface="Algerian" panose="04020705040A02060702" pitchFamily="82" charset="0"/>
              </a:rPr>
              <a:t> </a:t>
            </a:r>
            <a:r>
              <a:rPr spc="-493" dirty="0">
                <a:latin typeface="Algerian" panose="04020705040A02060702" pitchFamily="82" charset="0"/>
              </a:rPr>
              <a:t>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073" y="1517026"/>
            <a:ext cx="10190933" cy="25658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86692" y="4291050"/>
            <a:ext cx="4236720" cy="209984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95288" indent="-479201">
              <a:spcBef>
                <a:spcPts val="133"/>
              </a:spcBef>
              <a:buChar char="●"/>
              <a:tabLst>
                <a:tab pos="495288" algn="l"/>
                <a:tab pos="496134" algn="l"/>
              </a:tabLst>
            </a:pPr>
            <a:r>
              <a:rPr sz="2267" spc="-7" dirty="0">
                <a:solidFill>
                  <a:schemeClr val="accent5">
                    <a:lumMod val="50000"/>
                  </a:schemeClr>
                </a:solidFill>
                <a:latin typeface="Arial MT"/>
                <a:cs typeface="Arial MT"/>
              </a:rPr>
              <a:t>Used</a:t>
            </a:r>
            <a:r>
              <a:rPr sz="2267" spc="-67" dirty="0">
                <a:solidFill>
                  <a:schemeClr val="accent5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2267" b="1" spc="-7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GirdSearchCV</a:t>
            </a:r>
            <a:endParaRPr sz="2267" dirty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  <a:p>
            <a:pPr marL="495288" indent="-479201">
              <a:buChar char="●"/>
              <a:tabLst>
                <a:tab pos="495288" algn="l"/>
                <a:tab pos="496134" algn="l"/>
              </a:tabLst>
            </a:pPr>
            <a:r>
              <a:rPr sz="2267" spc="-7" dirty="0">
                <a:solidFill>
                  <a:schemeClr val="accent5">
                    <a:lumMod val="50000"/>
                  </a:schemeClr>
                </a:solidFill>
                <a:latin typeface="Arial MT"/>
                <a:cs typeface="Arial MT"/>
              </a:rPr>
              <a:t>Best</a:t>
            </a:r>
            <a:r>
              <a:rPr sz="2267" spc="-60" dirty="0">
                <a:solidFill>
                  <a:schemeClr val="accent5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lang="en-US" sz="2267" spc="-7" dirty="0">
                <a:solidFill>
                  <a:schemeClr val="accent5">
                    <a:lumMod val="50000"/>
                  </a:schemeClr>
                </a:solidFill>
                <a:latin typeface="Arial MT"/>
                <a:cs typeface="Arial MT"/>
              </a:rPr>
              <a:t>hyperparameter</a:t>
            </a:r>
            <a:r>
              <a:rPr sz="2267" spc="-60" dirty="0">
                <a:solidFill>
                  <a:schemeClr val="accent5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2267" dirty="0">
                <a:solidFill>
                  <a:schemeClr val="accent5">
                    <a:lumMod val="50000"/>
                  </a:schemeClr>
                </a:solidFill>
                <a:latin typeface="Arial MT"/>
                <a:cs typeface="Arial MT"/>
              </a:rPr>
              <a:t>values:</a:t>
            </a:r>
          </a:p>
          <a:p>
            <a:pPr marL="1104872" lvl="1" indent="-479201">
              <a:spcBef>
                <a:spcPts val="267"/>
              </a:spcBef>
              <a:buSzPct val="113333"/>
              <a:buFont typeface="Arial MT"/>
              <a:buChar char="○"/>
              <a:tabLst>
                <a:tab pos="1104872" algn="l"/>
                <a:tab pos="1105719" algn="l"/>
              </a:tabLst>
            </a:pPr>
            <a:r>
              <a:rPr sz="20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criterion:</a:t>
            </a:r>
            <a:r>
              <a:rPr sz="2000" spc="-6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gini</a:t>
            </a:r>
          </a:p>
          <a:p>
            <a:pPr marL="1104872" lvl="1" indent="-479201">
              <a:spcBef>
                <a:spcPts val="320"/>
              </a:spcBef>
              <a:buSzPct val="113333"/>
              <a:buFont typeface="Arial MT"/>
              <a:buChar char="○"/>
              <a:tabLst>
                <a:tab pos="1104872" algn="l"/>
                <a:tab pos="1105719" algn="l"/>
              </a:tabLst>
            </a:pPr>
            <a:r>
              <a:rPr sz="20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max_depth:</a:t>
            </a:r>
            <a:r>
              <a:rPr sz="2000" spc="-6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50</a:t>
            </a:r>
          </a:p>
          <a:p>
            <a:pPr marL="1168371" lvl="1" indent="-542698">
              <a:spcBef>
                <a:spcPts val="320"/>
              </a:spcBef>
              <a:buSzPct val="113333"/>
              <a:buFont typeface="Arial MT"/>
              <a:buChar char="○"/>
              <a:tabLst>
                <a:tab pos="1168371" algn="l"/>
                <a:tab pos="1169217" algn="l"/>
              </a:tabLst>
            </a:pPr>
            <a:r>
              <a:rPr sz="2000" spc="-7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min_samples_split</a:t>
            </a:r>
            <a:r>
              <a:rPr sz="2000" spc="-2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:</a:t>
            </a:r>
            <a:r>
              <a:rPr sz="2000" spc="-2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2</a:t>
            </a:r>
          </a:p>
          <a:p>
            <a:pPr marL="1104872" lvl="1" indent="-479201">
              <a:spcBef>
                <a:spcPts val="320"/>
              </a:spcBef>
              <a:buSzPct val="113333"/>
              <a:buFont typeface="Arial MT"/>
              <a:buChar char="○"/>
              <a:tabLst>
                <a:tab pos="1104872" algn="l"/>
                <a:tab pos="1105719" algn="l"/>
              </a:tabLst>
            </a:pPr>
            <a:r>
              <a:rPr sz="20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n_estimators:</a:t>
            </a:r>
            <a:r>
              <a:rPr sz="2000" spc="-6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10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6046" y="572112"/>
            <a:ext cx="7115467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spc="260" dirty="0">
                <a:uFill>
                  <a:solidFill>
                    <a:srgbClr val="CC0000"/>
                  </a:solidFill>
                </a:uFill>
                <a:latin typeface="Algerian" panose="04020705040A02060702" pitchFamily="82" charset="0"/>
                <a:cs typeface="Roboto Cn"/>
              </a:rPr>
              <a:t>Conclusion</a:t>
            </a:r>
            <a:endParaRPr dirty="0">
              <a:latin typeface="Algerian" panose="04020705040A02060702" pitchFamily="82" charset="0"/>
              <a:cs typeface="Roboto C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830" y="1299392"/>
            <a:ext cx="11613727" cy="132027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086" marR="6773" indent="-847" algn="ctr">
              <a:spcBef>
                <a:spcPts val="133"/>
              </a:spcBef>
            </a:pPr>
            <a:r>
              <a:rPr sz="1867" spc="16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The </a:t>
            </a:r>
            <a:r>
              <a:rPr sz="1867" spc="25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ML </a:t>
            </a:r>
            <a:r>
              <a:rPr sz="1867" spc="152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model </a:t>
            </a:r>
            <a:r>
              <a:rPr sz="1867" spc="1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for </a:t>
            </a:r>
            <a:r>
              <a:rPr sz="1867" spc="14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the problem </a:t>
            </a:r>
            <a:r>
              <a:rPr sz="1867" spc="14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statement </a:t>
            </a:r>
            <a:r>
              <a:rPr sz="1867" spc="1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was </a:t>
            </a:r>
            <a:r>
              <a:rPr sz="1867" spc="11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created </a:t>
            </a:r>
            <a:r>
              <a:rPr sz="1867" spc="16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using </a:t>
            </a:r>
            <a:r>
              <a:rPr sz="1867" spc="152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python </a:t>
            </a:r>
            <a:r>
              <a:rPr sz="1867" spc="1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with </a:t>
            </a:r>
            <a:r>
              <a:rPr sz="1867" spc="14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the </a:t>
            </a:r>
            <a:r>
              <a:rPr sz="1867" spc="1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help </a:t>
            </a:r>
            <a:r>
              <a:rPr sz="1867" spc="16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of </a:t>
            </a:r>
            <a:r>
              <a:rPr sz="1867" spc="14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the </a:t>
            </a:r>
            <a:r>
              <a:rPr sz="1867" spc="14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867" spc="1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dataset(contains</a:t>
            </a:r>
            <a:r>
              <a:rPr sz="1867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867" spc="152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more</a:t>
            </a:r>
            <a:r>
              <a:rPr sz="1867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867" spc="16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than</a:t>
            </a:r>
            <a:r>
              <a:rPr sz="1867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867" spc="12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300k</a:t>
            </a:r>
            <a:r>
              <a:rPr sz="1867" spc="4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867" spc="1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observations)and</a:t>
            </a:r>
            <a:r>
              <a:rPr sz="1867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867" spc="14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RandomForestClassiﬁer</a:t>
            </a:r>
            <a:r>
              <a:rPr sz="1867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867" spc="14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performed</a:t>
            </a:r>
            <a:r>
              <a:rPr sz="1867" spc="4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867" spc="12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best</a:t>
            </a:r>
            <a:r>
              <a:rPr sz="1867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867" spc="19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among </a:t>
            </a:r>
            <a:r>
              <a:rPr sz="1867" spc="-39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867" spc="14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those</a:t>
            </a:r>
            <a:r>
              <a:rPr sz="1867" spc="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867" spc="12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three</a:t>
            </a:r>
            <a:r>
              <a:rPr sz="1867" spc="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867" spc="152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models</a:t>
            </a:r>
            <a:r>
              <a:rPr sz="1867" spc="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867" spc="1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(Logistic</a:t>
            </a:r>
            <a:r>
              <a:rPr sz="1867" spc="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867" spc="14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Reg.</a:t>
            </a:r>
            <a:r>
              <a:rPr sz="1867" spc="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867" spc="24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,</a:t>
            </a:r>
            <a:r>
              <a:rPr sz="1867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867" spc="152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XGBClassiﬁer</a:t>
            </a:r>
            <a:r>
              <a:rPr sz="1867" spc="47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867" spc="24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,</a:t>
            </a:r>
            <a:r>
              <a:rPr sz="1867" spc="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867" spc="14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RandomForestClassiﬁer</a:t>
            </a:r>
            <a:r>
              <a:rPr sz="1867" spc="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867" spc="10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).</a:t>
            </a:r>
            <a:endParaRPr sz="1867" dirty="0">
              <a:solidFill>
                <a:schemeClr val="accent5">
                  <a:lumMod val="50000"/>
                </a:schemeClr>
              </a:solidFill>
              <a:latin typeface="Cambria"/>
              <a:cs typeface="Cambria"/>
            </a:endParaRPr>
          </a:p>
          <a:p>
            <a:pPr algn="ctr">
              <a:spcBef>
                <a:spcPts val="1200"/>
              </a:spcBef>
            </a:pPr>
            <a:r>
              <a:rPr sz="1867" spc="18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Thus,</a:t>
            </a:r>
            <a:r>
              <a:rPr sz="1867" spc="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867" spc="1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for</a:t>
            </a:r>
            <a:r>
              <a:rPr sz="1867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867" spc="14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the</a:t>
            </a:r>
            <a:r>
              <a:rPr sz="1867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867" spc="14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given</a:t>
            </a:r>
            <a:r>
              <a:rPr sz="1867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867" spc="152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problem,</a:t>
            </a:r>
            <a:r>
              <a:rPr sz="1867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867" spc="14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the</a:t>
            </a:r>
            <a:r>
              <a:rPr sz="1867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867" spc="152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models</a:t>
            </a:r>
            <a:r>
              <a:rPr sz="1867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867" spc="11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created</a:t>
            </a:r>
            <a:r>
              <a:rPr sz="1867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867" spc="11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by</a:t>
            </a:r>
            <a:r>
              <a:rPr sz="1867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867" spc="17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Random</a:t>
            </a:r>
            <a:r>
              <a:rPr sz="1867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867" spc="12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Forest</a:t>
            </a:r>
            <a:r>
              <a:rPr sz="1867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867" spc="12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is</a:t>
            </a:r>
            <a:r>
              <a:rPr sz="1867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867" spc="10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preferred.</a:t>
            </a:r>
            <a:endParaRPr sz="1867" dirty="0">
              <a:solidFill>
                <a:schemeClr val="accent5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1871" y="3429000"/>
            <a:ext cx="11563773" cy="2753275"/>
          </a:xfrm>
          <a:prstGeom prst="rect">
            <a:avLst/>
          </a:prstGeom>
        </p:spPr>
        <p:txBody>
          <a:bodyPr vert="horz" wrap="square" lIns="0" tIns="158327" rIns="0" bIns="0" rtlCol="0">
            <a:spAutoFit/>
          </a:bodyPr>
          <a:lstStyle/>
          <a:p>
            <a:pPr marL="223514" indent="-207428">
              <a:spcBef>
                <a:spcPts val="1247"/>
              </a:spcBef>
              <a:buAutoNum type="arabicPeriod"/>
              <a:tabLst>
                <a:tab pos="224361" algn="l"/>
              </a:tabLst>
            </a:pPr>
            <a:r>
              <a:rPr sz="1733" spc="14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Customers</a:t>
            </a:r>
            <a:r>
              <a:rPr sz="1733" spc="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4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of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age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1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between</a:t>
            </a:r>
            <a:r>
              <a:rPr sz="1733" spc="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8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30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2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to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6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60</a:t>
            </a:r>
            <a:r>
              <a:rPr sz="1733" spc="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0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are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4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more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0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likely</a:t>
            </a:r>
            <a:r>
              <a:rPr sz="1733" spc="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2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to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1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buy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2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insurance.</a:t>
            </a:r>
            <a:endParaRPr sz="1733" dirty="0">
              <a:solidFill>
                <a:schemeClr val="accent5">
                  <a:lumMod val="50000"/>
                </a:schemeClr>
              </a:solidFill>
              <a:latin typeface="Cambria"/>
              <a:cs typeface="Cambria"/>
            </a:endParaRPr>
          </a:p>
          <a:p>
            <a:pPr marL="259074" indent="-242141">
              <a:spcBef>
                <a:spcPts val="1107"/>
              </a:spcBef>
              <a:buAutoNum type="arabicPeriod"/>
              <a:tabLst>
                <a:tab pos="259074" algn="l"/>
              </a:tabLst>
            </a:pPr>
            <a:r>
              <a:rPr sz="1733" spc="14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Customers</a:t>
            </a:r>
            <a:r>
              <a:rPr sz="1733" spc="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with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Driving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License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have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higher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4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chance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4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of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buying</a:t>
            </a:r>
            <a:r>
              <a:rPr sz="1733" spc="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Insurance.</a:t>
            </a:r>
            <a:endParaRPr sz="1733" dirty="0">
              <a:solidFill>
                <a:schemeClr val="accent5">
                  <a:lumMod val="50000"/>
                </a:schemeClr>
              </a:solidFill>
              <a:latin typeface="Cambria"/>
              <a:cs typeface="Cambria"/>
            </a:endParaRPr>
          </a:p>
          <a:p>
            <a:pPr marL="250607" indent="-234521">
              <a:spcBef>
                <a:spcPts val="1113"/>
              </a:spcBef>
              <a:buAutoNum type="arabicPeriod"/>
              <a:tabLst>
                <a:tab pos="251454" algn="l"/>
              </a:tabLst>
            </a:pPr>
            <a:r>
              <a:rPr sz="1733" spc="14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Customers</a:t>
            </a:r>
            <a:r>
              <a:rPr sz="1733" spc="2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with</a:t>
            </a:r>
            <a:r>
              <a:rPr sz="1733" spc="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8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Vehicle_Damage</a:t>
            </a:r>
            <a:r>
              <a:rPr sz="1733" spc="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0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are</a:t>
            </a:r>
            <a:r>
              <a:rPr sz="1733" spc="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0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likely</a:t>
            </a:r>
            <a:r>
              <a:rPr sz="1733" spc="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2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to</a:t>
            </a:r>
            <a:r>
              <a:rPr sz="1733" spc="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1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buy</a:t>
            </a:r>
            <a:r>
              <a:rPr sz="1733" spc="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2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insurance.</a:t>
            </a:r>
            <a:endParaRPr sz="1733" dirty="0">
              <a:solidFill>
                <a:schemeClr val="accent5">
                  <a:lumMod val="50000"/>
                </a:schemeClr>
              </a:solidFill>
              <a:latin typeface="Cambria"/>
              <a:cs typeface="Cambria"/>
            </a:endParaRPr>
          </a:p>
          <a:p>
            <a:pPr marL="16933" marR="698483">
              <a:lnSpc>
                <a:spcPct val="153500"/>
              </a:lnSpc>
              <a:buAutoNum type="arabicPeriod"/>
              <a:tabLst>
                <a:tab pos="269233" algn="l"/>
              </a:tabLst>
            </a:pPr>
            <a:r>
              <a:rPr sz="1733" spc="14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The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0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variable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4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such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as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52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Previously_insured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22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,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8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Vehcile_Damage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0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are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4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more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4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affecting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the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2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target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0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variable. </a:t>
            </a:r>
            <a:r>
              <a:rPr sz="1733" spc="-36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6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5</a:t>
            </a:r>
            <a:r>
              <a:rPr sz="1733" spc="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4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The</a:t>
            </a:r>
            <a:r>
              <a:rPr sz="1733" spc="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0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variable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4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such</a:t>
            </a:r>
            <a:r>
              <a:rPr sz="1733" spc="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as</a:t>
            </a:r>
            <a:r>
              <a:rPr sz="1733" spc="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7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Driving_License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22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,</a:t>
            </a:r>
            <a:r>
              <a:rPr sz="1733" spc="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Gender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0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are</a:t>
            </a:r>
            <a:r>
              <a:rPr sz="1733" spc="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4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not</a:t>
            </a:r>
            <a:r>
              <a:rPr sz="1733" spc="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4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affecting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the</a:t>
            </a:r>
            <a:r>
              <a:rPr sz="1733" spc="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2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target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0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variable.</a:t>
            </a:r>
            <a:endParaRPr sz="1733" dirty="0">
              <a:solidFill>
                <a:schemeClr val="accent5">
                  <a:lumMod val="50000"/>
                </a:schemeClr>
              </a:solidFill>
              <a:latin typeface="Cambria"/>
              <a:cs typeface="Cambria"/>
            </a:endParaRPr>
          </a:p>
          <a:p>
            <a:pPr marL="16933" marR="6773">
              <a:lnSpc>
                <a:spcPct val="114999"/>
              </a:lnSpc>
              <a:spcBef>
                <a:spcPts val="800"/>
              </a:spcBef>
            </a:pPr>
            <a:r>
              <a:rPr sz="1733" spc="14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6.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4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comparing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ROC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0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curve</a:t>
            </a:r>
            <a:r>
              <a:rPr sz="1733" spc="4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0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we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4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can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0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see</a:t>
            </a:r>
            <a:r>
              <a:rPr sz="1733" spc="4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that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6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Random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1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Forest</a:t>
            </a:r>
            <a:r>
              <a:rPr sz="1733" spc="4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4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model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perform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0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better.</a:t>
            </a:r>
            <a:r>
              <a:rPr sz="1733" spc="4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2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Because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0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curves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0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closer</a:t>
            </a:r>
            <a:r>
              <a:rPr sz="1733" spc="4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2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to</a:t>
            </a:r>
            <a:r>
              <a:rPr sz="1733" spc="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3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the </a:t>
            </a:r>
            <a:r>
              <a:rPr sz="1733" spc="-36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6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top-left</a:t>
            </a:r>
            <a:r>
              <a:rPr sz="1733" spc="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corner,</a:t>
            </a:r>
            <a:r>
              <a:rPr sz="1733" spc="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0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it</a:t>
            </a:r>
            <a:r>
              <a:rPr sz="1733" spc="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13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indicate</a:t>
            </a:r>
            <a:r>
              <a:rPr sz="1733" spc="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2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a</a:t>
            </a:r>
            <a:r>
              <a:rPr sz="1733" spc="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00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better</a:t>
            </a:r>
            <a:r>
              <a:rPr sz="1733" spc="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sz="1733" spc="127" dirty="0">
                <a:solidFill>
                  <a:schemeClr val="accent5">
                    <a:lumMod val="50000"/>
                  </a:schemeClr>
                </a:solidFill>
                <a:latin typeface="Cambria"/>
                <a:cs typeface="Cambria"/>
              </a:rPr>
              <a:t>performance.</a:t>
            </a:r>
            <a:endParaRPr sz="1733" dirty="0">
              <a:solidFill>
                <a:schemeClr val="accent5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2DBFE-8792-4C6B-9F27-B8E587E67E20}"/>
              </a:ext>
            </a:extLst>
          </p:cNvPr>
          <p:cNvSpPr txBox="1"/>
          <p:nvPr/>
        </p:nvSpPr>
        <p:spPr>
          <a:xfrm>
            <a:off x="1421871" y="2932036"/>
            <a:ext cx="222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Notes:-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0BF6CC-8522-4A52-A168-7C08292BC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323" y="2485744"/>
            <a:ext cx="7725896" cy="437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363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6793-6667-49A4-9BE2-3A68243A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Understanding Insurance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C84CA-5314-4DBC-B0A0-716E9B0A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What is an insurance policy ? 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How it works ? </a:t>
            </a: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C05B7CBA-7B8C-44BC-B6EB-79FD42F97A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2037" y="3343046"/>
            <a:ext cx="5167925" cy="279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874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C62A8-53FF-460C-BF77-AEE5094C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5" dirty="0">
                <a:latin typeface="Algerian" panose="04020705040A02060702" pitchFamily="82" charset="0"/>
              </a:rPr>
              <a:t>Problem</a:t>
            </a:r>
            <a:r>
              <a:rPr lang="en-US" spc="-95" dirty="0">
                <a:latin typeface="Algerian" panose="04020705040A02060702" pitchFamily="82" charset="0"/>
              </a:rPr>
              <a:t> </a:t>
            </a:r>
            <a:r>
              <a:rPr lang="en-US" spc="-5" dirty="0">
                <a:latin typeface="Algerian" panose="04020705040A02060702" pitchFamily="82" charset="0"/>
              </a:rPr>
              <a:t>Statements</a:t>
            </a:r>
            <a:br>
              <a:rPr lang="en-US" spc="-5" dirty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45A8-FCD6-4E08-AC21-21783A97A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1577"/>
            <a:ext cx="8596668" cy="4409786"/>
          </a:xfrm>
        </p:spPr>
        <p:txBody>
          <a:bodyPr>
            <a:normAutofit/>
          </a:bodyPr>
          <a:lstStyle/>
          <a:p>
            <a:r>
              <a:rPr lang="en-US" sz="2400" spc="-80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To</a:t>
            </a:r>
            <a:r>
              <a:rPr lang="en-US" sz="2400" spc="-10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Prediction whether</a:t>
            </a:r>
            <a:r>
              <a:rPr lang="en-US" sz="2400" spc="-10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a </a:t>
            </a:r>
            <a:r>
              <a:rPr lang="en-US" sz="2400" spc="-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customer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will</a:t>
            </a:r>
            <a:r>
              <a:rPr lang="en-US" sz="2400" spc="-10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buy insurance(vehicle) or</a:t>
            </a:r>
            <a:r>
              <a:rPr lang="en-US" sz="2400" spc="-90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not.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1777A5AF-1ABD-4FC7-9A3D-923CC36310D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3447" y="2912467"/>
            <a:ext cx="7179599" cy="349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203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1A3C2-936A-467B-9A21-933877BB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488576"/>
            <a:ext cx="8596668" cy="1389530"/>
          </a:xfrm>
        </p:spPr>
        <p:txBody>
          <a:bodyPr/>
          <a:lstStyle/>
          <a:p>
            <a:r>
              <a:rPr lang="en-US" spc="-10" dirty="0">
                <a:uFill>
                  <a:solidFill>
                    <a:srgbClr val="CC0000"/>
                  </a:solidFill>
                </a:uFill>
                <a:latin typeface="Algerian" panose="04020705040A02060702" pitchFamily="82" charset="0"/>
                <a:cs typeface="Georgia"/>
              </a:rPr>
              <a:t>Data</a:t>
            </a:r>
            <a:r>
              <a:rPr lang="en-US" spc="-95" dirty="0">
                <a:uFill>
                  <a:solidFill>
                    <a:srgbClr val="CC0000"/>
                  </a:solidFill>
                </a:uFill>
                <a:latin typeface="Algerian" panose="04020705040A02060702" pitchFamily="82" charset="0"/>
                <a:cs typeface="Georgia"/>
              </a:rPr>
              <a:t> </a:t>
            </a:r>
            <a:r>
              <a:rPr lang="en-US" spc="-5" dirty="0">
                <a:uFill>
                  <a:solidFill>
                    <a:srgbClr val="CC0000"/>
                  </a:solidFill>
                </a:uFill>
                <a:latin typeface="Algerian" panose="04020705040A02060702" pitchFamily="82" charset="0"/>
                <a:cs typeface="Georgia"/>
              </a:rPr>
              <a:t>Summary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C2B29-B831-447B-B995-B7F026A2F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1183341"/>
            <a:ext cx="8596668" cy="5396753"/>
          </a:xfrm>
        </p:spPr>
        <p:txBody>
          <a:bodyPr>
            <a:normAutofit lnSpcReduction="10000"/>
          </a:bodyPr>
          <a:lstStyle/>
          <a:p>
            <a:pPr marL="158750" indent="-146685">
              <a:lnSpc>
                <a:spcPct val="100000"/>
              </a:lnSpc>
              <a:spcBef>
                <a:spcPts val="100"/>
              </a:spcBef>
              <a:buSzPct val="94736"/>
              <a:buFont typeface="Arial MT"/>
              <a:buChar char="●"/>
              <a:tabLst>
                <a:tab pos="159385" algn="l"/>
              </a:tabLst>
            </a:pPr>
            <a:r>
              <a:rPr lang="en-US" sz="1300" b="1" i="1" spc="-5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id</a:t>
            </a:r>
            <a:r>
              <a:rPr lang="en-US" sz="1300" b="1" i="1" spc="-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:</a:t>
            </a:r>
            <a:r>
              <a:rPr lang="en-US" sz="1300" b="1" i="1" spc="-2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8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Unique</a:t>
            </a:r>
            <a:r>
              <a:rPr lang="en-US" sz="1300" spc="1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9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ID</a:t>
            </a:r>
            <a:r>
              <a:rPr lang="en-US" sz="1300" spc="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8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for</a:t>
            </a:r>
            <a:r>
              <a:rPr lang="en-US" sz="1300" spc="1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8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the</a:t>
            </a:r>
            <a:r>
              <a:rPr lang="en-US" sz="1300" spc="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8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customer</a:t>
            </a:r>
          </a:p>
          <a:p>
            <a:pPr marL="158750" indent="-146685">
              <a:lnSpc>
                <a:spcPct val="100000"/>
              </a:lnSpc>
              <a:spcBef>
                <a:spcPts val="100"/>
              </a:spcBef>
              <a:buSzPct val="94736"/>
              <a:buFont typeface="Arial MT"/>
              <a:buChar char="●"/>
              <a:tabLst>
                <a:tab pos="159385" algn="l"/>
              </a:tabLst>
            </a:pPr>
            <a:endParaRPr lang="en-US" sz="1300" spc="85" dirty="0">
              <a:solidFill>
                <a:schemeClr val="accent5">
                  <a:lumMod val="50000"/>
                </a:schemeClr>
              </a:solidFill>
              <a:cs typeface="Cambria"/>
            </a:endParaRPr>
          </a:p>
          <a:p>
            <a:pPr marL="158750" indent="-146685">
              <a:lnSpc>
                <a:spcPct val="100000"/>
              </a:lnSpc>
              <a:spcBef>
                <a:spcPts val="100"/>
              </a:spcBef>
              <a:buSzPct val="94736"/>
              <a:buFont typeface="Arial MT"/>
              <a:buChar char="●"/>
              <a:tabLst>
                <a:tab pos="159385" algn="l"/>
              </a:tabLst>
            </a:pPr>
            <a:r>
              <a:rPr lang="en-US" sz="1300" b="1" i="1" spc="-7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Gender</a:t>
            </a:r>
            <a:r>
              <a:rPr lang="en-US" sz="1300" b="1" i="1" spc="-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:</a:t>
            </a:r>
            <a:r>
              <a:rPr lang="en-US" sz="1300" b="1" i="1" spc="-1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10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customers’</a:t>
            </a:r>
            <a:r>
              <a:rPr lang="en-US" sz="1300" spc="1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8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gender</a:t>
            </a:r>
          </a:p>
          <a:p>
            <a:pPr marL="158750" indent="-146685">
              <a:lnSpc>
                <a:spcPct val="100000"/>
              </a:lnSpc>
              <a:spcBef>
                <a:spcPts val="100"/>
              </a:spcBef>
              <a:buSzPct val="94736"/>
              <a:buFont typeface="Arial MT"/>
              <a:buChar char="●"/>
              <a:tabLst>
                <a:tab pos="159385" algn="l"/>
              </a:tabLst>
            </a:pPr>
            <a:endParaRPr lang="en-US" sz="1300" dirty="0">
              <a:solidFill>
                <a:schemeClr val="accent5">
                  <a:lumMod val="50000"/>
                </a:schemeClr>
              </a:solidFill>
              <a:cs typeface="Cambria"/>
            </a:endParaRPr>
          </a:p>
          <a:p>
            <a:pPr marL="158750" indent="-146685">
              <a:lnSpc>
                <a:spcPct val="100000"/>
              </a:lnSpc>
              <a:spcBef>
                <a:spcPts val="340"/>
              </a:spcBef>
              <a:buSzPct val="94736"/>
              <a:buFont typeface="Arial MT"/>
              <a:buChar char="●"/>
              <a:tabLst>
                <a:tab pos="159385" algn="l"/>
              </a:tabLst>
            </a:pPr>
            <a:r>
              <a:rPr lang="en-US" sz="1300" b="1" i="1" spc="-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Age: </a:t>
            </a:r>
            <a:r>
              <a:rPr lang="en-US" sz="1300" spc="9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The age</a:t>
            </a:r>
            <a:r>
              <a:rPr lang="en-US" sz="1300" spc="1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10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of</a:t>
            </a:r>
            <a:r>
              <a:rPr lang="en-US" sz="1300" spc="1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9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the</a:t>
            </a:r>
            <a:r>
              <a:rPr lang="en-US" sz="1300" spc="1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9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customer</a:t>
            </a:r>
          </a:p>
          <a:p>
            <a:pPr marL="158750" indent="-146685">
              <a:lnSpc>
                <a:spcPct val="100000"/>
              </a:lnSpc>
              <a:spcBef>
                <a:spcPts val="340"/>
              </a:spcBef>
              <a:buSzPct val="94736"/>
              <a:buFont typeface="Arial MT"/>
              <a:buChar char="●"/>
              <a:tabLst>
                <a:tab pos="159385" algn="l"/>
              </a:tabLst>
            </a:pPr>
            <a:endParaRPr lang="en-US" sz="1300" dirty="0">
              <a:solidFill>
                <a:schemeClr val="accent5">
                  <a:lumMod val="50000"/>
                </a:schemeClr>
              </a:solidFill>
              <a:cs typeface="Cambria"/>
            </a:endParaRPr>
          </a:p>
          <a:p>
            <a:pPr marL="158750" indent="-146685">
              <a:lnSpc>
                <a:spcPct val="100000"/>
              </a:lnSpc>
              <a:spcBef>
                <a:spcPts val="345"/>
              </a:spcBef>
              <a:buSzPct val="94736"/>
              <a:buFont typeface="Arial MT"/>
              <a:buChar char="●"/>
              <a:tabLst>
                <a:tab pos="159385" algn="l"/>
              </a:tabLst>
            </a:pPr>
            <a:r>
              <a:rPr lang="en-US" sz="1300" b="1" i="1" spc="-60" dirty="0" err="1">
                <a:solidFill>
                  <a:schemeClr val="accent5">
                    <a:lumMod val="50000"/>
                  </a:schemeClr>
                </a:solidFill>
                <a:cs typeface="Cambria"/>
              </a:rPr>
              <a:t>Driving_License</a:t>
            </a:r>
            <a:r>
              <a:rPr lang="en-US" sz="1300" b="1" i="1" spc="-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:</a:t>
            </a:r>
            <a:r>
              <a:rPr lang="en-US" sz="1300" b="1" i="1" spc="-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9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Customer</a:t>
            </a:r>
            <a:r>
              <a:rPr lang="en-US" sz="1300" spc="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7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is</a:t>
            </a:r>
            <a:r>
              <a:rPr lang="en-US" sz="1300" spc="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10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having</a:t>
            </a:r>
            <a:r>
              <a:rPr lang="en-US" sz="1300" spc="2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a </a:t>
            </a:r>
            <a:r>
              <a:rPr lang="en-US" sz="1300" spc="8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driving</a:t>
            </a:r>
            <a:r>
              <a:rPr lang="en-US" sz="1300" spc="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8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license</a:t>
            </a:r>
            <a:r>
              <a:rPr lang="en-US" sz="1300" spc="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7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or</a:t>
            </a:r>
            <a:r>
              <a:rPr lang="en-US" sz="1300" spc="2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10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not</a:t>
            </a:r>
          </a:p>
          <a:p>
            <a:pPr marL="158750" indent="-146685">
              <a:lnSpc>
                <a:spcPct val="100000"/>
              </a:lnSpc>
              <a:spcBef>
                <a:spcPts val="345"/>
              </a:spcBef>
              <a:buSzPct val="94736"/>
              <a:buFont typeface="Arial MT"/>
              <a:buChar char="●"/>
              <a:tabLst>
                <a:tab pos="159385" algn="l"/>
              </a:tabLst>
            </a:pPr>
            <a:endParaRPr lang="en-US" sz="1300" dirty="0">
              <a:solidFill>
                <a:schemeClr val="accent5">
                  <a:lumMod val="50000"/>
                </a:schemeClr>
              </a:solidFill>
              <a:cs typeface="Cambria"/>
            </a:endParaRPr>
          </a:p>
          <a:p>
            <a:pPr marL="158750" indent="-146685">
              <a:lnSpc>
                <a:spcPct val="100000"/>
              </a:lnSpc>
              <a:spcBef>
                <a:spcPts val="340"/>
              </a:spcBef>
              <a:buSzPct val="94736"/>
              <a:buFont typeface="Arial MT"/>
              <a:buChar char="●"/>
              <a:tabLst>
                <a:tab pos="159385" algn="l"/>
              </a:tabLst>
            </a:pPr>
            <a:r>
              <a:rPr lang="en-US" sz="1300" b="1" i="1" spc="-65" dirty="0" err="1">
                <a:solidFill>
                  <a:schemeClr val="accent5">
                    <a:lumMod val="50000"/>
                  </a:schemeClr>
                </a:solidFill>
                <a:cs typeface="Cambria"/>
              </a:rPr>
              <a:t>Region_Code</a:t>
            </a:r>
            <a:r>
              <a:rPr lang="en-US" sz="1300" b="1" i="1" spc="-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: </a:t>
            </a:r>
            <a:r>
              <a:rPr lang="en-US" sz="1300" spc="9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Unique</a:t>
            </a:r>
            <a:r>
              <a:rPr lang="en-US" sz="1300" spc="1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8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code</a:t>
            </a:r>
            <a:r>
              <a:rPr lang="en-US" sz="1300" spc="1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8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for</a:t>
            </a:r>
            <a:r>
              <a:rPr lang="en-US" sz="1300" spc="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9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the</a:t>
            </a:r>
            <a:r>
              <a:rPr lang="en-US" sz="1300" spc="1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9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region</a:t>
            </a:r>
          </a:p>
          <a:p>
            <a:pPr marL="158750" indent="-146685">
              <a:lnSpc>
                <a:spcPct val="100000"/>
              </a:lnSpc>
              <a:spcBef>
                <a:spcPts val="340"/>
              </a:spcBef>
              <a:buSzPct val="94736"/>
              <a:buFont typeface="Arial MT"/>
              <a:buChar char="●"/>
              <a:tabLst>
                <a:tab pos="159385" algn="l"/>
              </a:tabLst>
            </a:pPr>
            <a:endParaRPr lang="en-US" sz="1300" dirty="0">
              <a:solidFill>
                <a:schemeClr val="accent5">
                  <a:lumMod val="50000"/>
                </a:schemeClr>
              </a:solidFill>
              <a:cs typeface="Cambria"/>
            </a:endParaRPr>
          </a:p>
          <a:p>
            <a:pPr marL="158750" indent="-146685">
              <a:lnSpc>
                <a:spcPct val="100000"/>
              </a:lnSpc>
              <a:spcBef>
                <a:spcPts val="340"/>
              </a:spcBef>
              <a:buSzPct val="94736"/>
              <a:buFont typeface="Arial MT"/>
              <a:buChar char="●"/>
              <a:tabLst>
                <a:tab pos="159385" algn="l"/>
              </a:tabLst>
            </a:pPr>
            <a:r>
              <a:rPr lang="en-US" sz="1300" b="1" i="1" spc="-35" dirty="0" err="1">
                <a:solidFill>
                  <a:schemeClr val="accent5">
                    <a:lumMod val="50000"/>
                  </a:schemeClr>
                </a:solidFill>
                <a:cs typeface="Cambria"/>
              </a:rPr>
              <a:t>Previously_Insured</a:t>
            </a:r>
            <a:r>
              <a:rPr lang="en-US" sz="1300" b="1" i="1" spc="-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:</a:t>
            </a:r>
            <a:r>
              <a:rPr lang="en-US" sz="1300" i="1" spc="-1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8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Whether</a:t>
            </a:r>
            <a:r>
              <a:rPr lang="en-US" sz="1300" spc="1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8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the</a:t>
            </a:r>
            <a:r>
              <a:rPr lang="en-US" sz="1300" spc="1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8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customer</a:t>
            </a:r>
            <a:r>
              <a:rPr lang="en-US" sz="1300" spc="1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9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has</a:t>
            </a:r>
            <a:r>
              <a:rPr lang="en-US" sz="1300" spc="1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been </a:t>
            </a:r>
            <a:r>
              <a:rPr lang="en-US" sz="1300" spc="7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insured</a:t>
            </a:r>
            <a:r>
              <a:rPr lang="en-US" sz="1300" spc="1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7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previously</a:t>
            </a:r>
            <a:r>
              <a:rPr lang="en-US" sz="1300" spc="1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6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or</a:t>
            </a:r>
            <a:r>
              <a:rPr lang="en-US" sz="1300" spc="1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9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not</a:t>
            </a:r>
          </a:p>
          <a:p>
            <a:pPr marL="158750" indent="-146685">
              <a:lnSpc>
                <a:spcPct val="100000"/>
              </a:lnSpc>
              <a:spcBef>
                <a:spcPts val="340"/>
              </a:spcBef>
              <a:buSzPct val="94736"/>
              <a:buFont typeface="Arial MT"/>
              <a:buChar char="●"/>
              <a:tabLst>
                <a:tab pos="159385" algn="l"/>
              </a:tabLst>
            </a:pPr>
            <a:endParaRPr lang="en-US" sz="1300" dirty="0">
              <a:solidFill>
                <a:schemeClr val="accent5">
                  <a:lumMod val="50000"/>
                </a:schemeClr>
              </a:solidFill>
              <a:cs typeface="Cambria"/>
            </a:endParaRPr>
          </a:p>
          <a:p>
            <a:pPr marL="158750" indent="-146685">
              <a:lnSpc>
                <a:spcPct val="100000"/>
              </a:lnSpc>
              <a:spcBef>
                <a:spcPts val="345"/>
              </a:spcBef>
              <a:buSzPct val="94736"/>
              <a:buFont typeface="Arial MT"/>
              <a:buChar char="●"/>
              <a:tabLst>
                <a:tab pos="159385" algn="l"/>
              </a:tabLst>
            </a:pPr>
            <a:r>
              <a:rPr lang="en-US" sz="1300" b="1" i="1" spc="-30" dirty="0" err="1">
                <a:solidFill>
                  <a:schemeClr val="accent5">
                    <a:lumMod val="50000"/>
                  </a:schemeClr>
                </a:solidFill>
                <a:cs typeface="Cambria"/>
              </a:rPr>
              <a:t>Vehicle_Age</a:t>
            </a:r>
            <a:r>
              <a:rPr lang="en-US" sz="1300" b="1" i="1" spc="-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:</a:t>
            </a:r>
            <a:r>
              <a:rPr lang="en-US" sz="1300" b="1" i="1" spc="-1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8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Age</a:t>
            </a:r>
            <a:r>
              <a:rPr lang="en-US" sz="1300" spc="1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9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of</a:t>
            </a:r>
            <a:r>
              <a:rPr lang="en-US" sz="1300" spc="1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8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the</a:t>
            </a:r>
            <a:r>
              <a:rPr lang="en-US" sz="1300" spc="1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7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Vehicle</a:t>
            </a:r>
          </a:p>
          <a:p>
            <a:pPr marL="158750" indent="-146685">
              <a:lnSpc>
                <a:spcPct val="100000"/>
              </a:lnSpc>
              <a:spcBef>
                <a:spcPts val="345"/>
              </a:spcBef>
              <a:buSzPct val="94736"/>
              <a:buFont typeface="Arial MT"/>
              <a:buChar char="●"/>
              <a:tabLst>
                <a:tab pos="159385" algn="l"/>
              </a:tabLst>
            </a:pPr>
            <a:endParaRPr lang="en-US" sz="1300" dirty="0">
              <a:solidFill>
                <a:schemeClr val="accent5">
                  <a:lumMod val="50000"/>
                </a:schemeClr>
              </a:solidFill>
              <a:cs typeface="Cambria"/>
            </a:endParaRPr>
          </a:p>
          <a:p>
            <a:pPr marL="158750" indent="-146685">
              <a:lnSpc>
                <a:spcPct val="100000"/>
              </a:lnSpc>
              <a:spcBef>
                <a:spcPts val="340"/>
              </a:spcBef>
              <a:buSzPct val="94736"/>
              <a:buFont typeface="Arial MT"/>
              <a:buChar char="●"/>
              <a:tabLst>
                <a:tab pos="159385" algn="l"/>
              </a:tabLst>
            </a:pPr>
            <a:r>
              <a:rPr lang="en-US" sz="1300" b="1" i="1" spc="-40" dirty="0" err="1">
                <a:solidFill>
                  <a:schemeClr val="accent5">
                    <a:lumMod val="50000"/>
                  </a:schemeClr>
                </a:solidFill>
                <a:cs typeface="Cambria"/>
              </a:rPr>
              <a:t>Vehicle_Damage</a:t>
            </a:r>
            <a:r>
              <a:rPr lang="en-US" sz="1300" b="1" i="1" spc="-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:</a:t>
            </a:r>
            <a:r>
              <a:rPr lang="en-US" sz="1300" b="1" i="1" spc="-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8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Is</a:t>
            </a:r>
            <a:r>
              <a:rPr lang="en-US" sz="1300" spc="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8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the</a:t>
            </a:r>
            <a:r>
              <a:rPr lang="en-US" sz="1300" spc="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8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customer</a:t>
            </a:r>
            <a:r>
              <a:rPr lang="en-US" sz="1300" spc="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9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got</a:t>
            </a:r>
            <a:r>
              <a:rPr lang="en-US" sz="1300" spc="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6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his/her</a:t>
            </a:r>
            <a:r>
              <a:rPr lang="en-US" sz="1300" spc="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7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vehicle</a:t>
            </a:r>
            <a:r>
              <a:rPr lang="en-US" sz="1300" spc="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9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damaged</a:t>
            </a:r>
            <a:r>
              <a:rPr lang="en-US" sz="1300" spc="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8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in</a:t>
            </a:r>
            <a:r>
              <a:rPr lang="en-US" sz="1300" spc="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8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the</a:t>
            </a:r>
            <a:r>
              <a:rPr lang="en-US" sz="1300" spc="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7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past</a:t>
            </a:r>
          </a:p>
          <a:p>
            <a:pPr marL="158750" indent="-146685">
              <a:lnSpc>
                <a:spcPct val="100000"/>
              </a:lnSpc>
              <a:spcBef>
                <a:spcPts val="340"/>
              </a:spcBef>
              <a:buSzPct val="94736"/>
              <a:buFont typeface="Arial MT"/>
              <a:buChar char="●"/>
              <a:tabLst>
                <a:tab pos="159385" algn="l"/>
              </a:tabLst>
            </a:pPr>
            <a:endParaRPr lang="en-US" sz="1300" dirty="0">
              <a:solidFill>
                <a:schemeClr val="accent5">
                  <a:lumMod val="50000"/>
                </a:schemeClr>
              </a:solidFill>
              <a:cs typeface="Cambria"/>
            </a:endParaRPr>
          </a:p>
          <a:p>
            <a:pPr marL="158750" indent="-146685">
              <a:lnSpc>
                <a:spcPct val="100000"/>
              </a:lnSpc>
              <a:spcBef>
                <a:spcPts val="345"/>
              </a:spcBef>
              <a:buSzPct val="94736"/>
              <a:buFont typeface="Arial MT"/>
              <a:buChar char="●"/>
              <a:tabLst>
                <a:tab pos="159385" algn="l"/>
              </a:tabLst>
            </a:pPr>
            <a:r>
              <a:rPr lang="en-US" sz="1300" b="1" i="1" spc="-40" dirty="0" err="1">
                <a:solidFill>
                  <a:schemeClr val="accent5">
                    <a:lumMod val="50000"/>
                  </a:schemeClr>
                </a:solidFill>
                <a:cs typeface="Cambria"/>
              </a:rPr>
              <a:t>Annual_Premium</a:t>
            </a:r>
            <a:r>
              <a:rPr lang="en-US" sz="1300" b="1" i="1" spc="-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:</a:t>
            </a:r>
            <a:r>
              <a:rPr lang="en-US" sz="1300" b="1" i="1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9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The</a:t>
            </a:r>
            <a:r>
              <a:rPr lang="en-US" sz="1300" spc="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10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amount</a:t>
            </a:r>
            <a:r>
              <a:rPr lang="en-US" sz="1300" spc="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8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customer</a:t>
            </a:r>
            <a:r>
              <a:rPr lang="en-US" sz="1300" spc="2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7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needs</a:t>
            </a:r>
            <a:r>
              <a:rPr lang="en-US" sz="1300" spc="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8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to</a:t>
            </a:r>
            <a:r>
              <a:rPr lang="en-US" sz="1300" spc="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7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pay</a:t>
            </a:r>
            <a:r>
              <a:rPr lang="en-US" sz="1300" spc="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8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as</a:t>
            </a:r>
            <a:r>
              <a:rPr lang="en-US" sz="1300" spc="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a </a:t>
            </a:r>
            <a:r>
              <a:rPr lang="en-US" sz="1300" spc="9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premium</a:t>
            </a:r>
            <a:r>
              <a:rPr lang="en-US" sz="1300" spc="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8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in</a:t>
            </a:r>
            <a:r>
              <a:rPr lang="en-US" sz="1300" spc="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8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the</a:t>
            </a:r>
            <a:r>
              <a:rPr lang="en-US" sz="1300" spc="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6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year</a:t>
            </a:r>
          </a:p>
          <a:p>
            <a:pPr marL="158750" indent="-146685">
              <a:lnSpc>
                <a:spcPct val="100000"/>
              </a:lnSpc>
              <a:spcBef>
                <a:spcPts val="345"/>
              </a:spcBef>
              <a:buSzPct val="94736"/>
              <a:buFont typeface="Arial MT"/>
              <a:buChar char="●"/>
              <a:tabLst>
                <a:tab pos="159385" algn="l"/>
              </a:tabLst>
            </a:pPr>
            <a:endParaRPr lang="en-US" sz="1300" dirty="0">
              <a:solidFill>
                <a:schemeClr val="accent5">
                  <a:lumMod val="50000"/>
                </a:schemeClr>
              </a:solidFill>
              <a:cs typeface="Cambria"/>
            </a:endParaRPr>
          </a:p>
          <a:p>
            <a:pPr marL="158750" indent="-146685">
              <a:lnSpc>
                <a:spcPct val="100000"/>
              </a:lnSpc>
              <a:spcBef>
                <a:spcPts val="340"/>
              </a:spcBef>
              <a:buSzPct val="94736"/>
              <a:buFont typeface="Arial MT"/>
              <a:buChar char="●"/>
              <a:tabLst>
                <a:tab pos="159385" algn="l"/>
              </a:tabLst>
            </a:pPr>
            <a:r>
              <a:rPr lang="en-US" sz="1300" b="1" i="1" spc="-45" dirty="0" err="1">
                <a:solidFill>
                  <a:schemeClr val="accent5">
                    <a:lumMod val="50000"/>
                  </a:schemeClr>
                </a:solidFill>
                <a:cs typeface="Cambria"/>
              </a:rPr>
              <a:t>PolicySalesChannel</a:t>
            </a:r>
            <a:r>
              <a:rPr lang="en-US" sz="1300" i="1" spc="-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:</a:t>
            </a:r>
            <a:r>
              <a:rPr lang="en-US" sz="1300" i="1" spc="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8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Anonymized</a:t>
            </a:r>
            <a:r>
              <a:rPr lang="en-US" sz="1300" spc="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7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Code</a:t>
            </a:r>
            <a:r>
              <a:rPr lang="en-US" sz="1300" spc="2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7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for</a:t>
            </a:r>
            <a:r>
              <a:rPr lang="en-US" sz="1300" spc="2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7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the</a:t>
            </a:r>
            <a:r>
              <a:rPr lang="en-US" sz="1300" spc="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8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channel</a:t>
            </a:r>
            <a:r>
              <a:rPr lang="en-US" sz="1300" spc="2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8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of</a:t>
            </a:r>
            <a:r>
              <a:rPr lang="en-US" sz="1300" spc="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7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outreaching</a:t>
            </a:r>
            <a:r>
              <a:rPr lang="en-US" sz="1300" spc="2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7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the</a:t>
            </a:r>
            <a:r>
              <a:rPr lang="en-US" sz="1300" spc="2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7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customer</a:t>
            </a:r>
            <a:r>
              <a:rPr lang="en-US" sz="1300" spc="2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5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that is </a:t>
            </a:r>
            <a:r>
              <a:rPr lang="en-US" sz="1300" spc="7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Different</a:t>
            </a:r>
            <a:r>
              <a:rPr lang="en-US" sz="1300" spc="2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8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Agents,</a:t>
            </a:r>
            <a:r>
              <a:rPr lang="en-US" sz="1300" spc="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5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Over</a:t>
            </a:r>
            <a:r>
              <a:rPr lang="en-US" sz="1300" spc="2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9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Mail,</a:t>
            </a:r>
            <a:r>
              <a:rPr lang="en-US" sz="1300" spc="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5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Over</a:t>
            </a:r>
            <a:r>
              <a:rPr lang="en-US" sz="130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the </a:t>
            </a:r>
            <a:r>
              <a:rPr lang="en-US" sz="1300" spc="9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Phone,</a:t>
            </a:r>
            <a:r>
              <a:rPr lang="en-US" sz="130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9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In</a:t>
            </a:r>
            <a:r>
              <a:rPr lang="en-US" sz="1300" spc="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8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Person,</a:t>
            </a:r>
            <a:r>
              <a:rPr lang="en-US" sz="1300" spc="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6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etc.</a:t>
            </a:r>
          </a:p>
          <a:p>
            <a:pPr marL="158750" indent="-146685">
              <a:lnSpc>
                <a:spcPct val="100000"/>
              </a:lnSpc>
              <a:spcBef>
                <a:spcPts val="340"/>
              </a:spcBef>
              <a:buSzPct val="94736"/>
              <a:buFont typeface="Arial MT"/>
              <a:buChar char="●"/>
              <a:tabLst>
                <a:tab pos="159385" algn="l"/>
              </a:tabLst>
            </a:pPr>
            <a:endParaRPr lang="en-US" sz="1300" dirty="0">
              <a:solidFill>
                <a:schemeClr val="accent5">
                  <a:lumMod val="50000"/>
                </a:schemeClr>
              </a:solidFill>
              <a:cs typeface="Cambria"/>
            </a:endParaRPr>
          </a:p>
          <a:p>
            <a:pPr marL="158750" indent="-146685">
              <a:lnSpc>
                <a:spcPct val="100000"/>
              </a:lnSpc>
              <a:spcBef>
                <a:spcPts val="140"/>
              </a:spcBef>
              <a:buSzPct val="94736"/>
              <a:buFont typeface="Arial MT"/>
              <a:buChar char="●"/>
              <a:tabLst>
                <a:tab pos="159385" algn="l"/>
              </a:tabLst>
            </a:pPr>
            <a:r>
              <a:rPr lang="en-US" sz="1300" b="1" i="1" spc="-5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Vintage</a:t>
            </a:r>
            <a:r>
              <a:rPr lang="en-US" sz="1300" i="1" spc="-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:</a:t>
            </a:r>
            <a:r>
              <a:rPr lang="en-US" sz="1300" i="1" spc="-1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9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Number</a:t>
            </a:r>
            <a:r>
              <a:rPr lang="en-US" sz="1300" spc="1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9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of</a:t>
            </a:r>
            <a:r>
              <a:rPr lang="en-US" sz="1300" spc="1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9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Days,</a:t>
            </a:r>
            <a:r>
              <a:rPr lang="en-US" sz="1300" spc="1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9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Customer</a:t>
            </a:r>
            <a:r>
              <a:rPr lang="en-US" sz="1300" spc="1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9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has</a:t>
            </a:r>
            <a:r>
              <a:rPr lang="en-US" sz="1300" spc="1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7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been</a:t>
            </a:r>
            <a:r>
              <a:rPr lang="en-US" sz="1300" spc="1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7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associated</a:t>
            </a:r>
            <a:r>
              <a:rPr lang="en-US" sz="1300" spc="1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8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with</a:t>
            </a:r>
            <a:r>
              <a:rPr lang="en-US" sz="1300" spc="1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8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the</a:t>
            </a:r>
            <a:r>
              <a:rPr lang="en-US" sz="1300" spc="1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9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company</a:t>
            </a:r>
          </a:p>
          <a:p>
            <a:pPr marL="158750" indent="-146685">
              <a:lnSpc>
                <a:spcPct val="100000"/>
              </a:lnSpc>
              <a:spcBef>
                <a:spcPts val="140"/>
              </a:spcBef>
              <a:buSzPct val="94736"/>
              <a:buFont typeface="Arial MT"/>
              <a:buChar char="●"/>
              <a:tabLst>
                <a:tab pos="159385" algn="l"/>
              </a:tabLst>
            </a:pPr>
            <a:endParaRPr lang="en-US" sz="1300" dirty="0">
              <a:solidFill>
                <a:schemeClr val="accent5">
                  <a:lumMod val="50000"/>
                </a:schemeClr>
              </a:solidFill>
              <a:cs typeface="Cambria"/>
            </a:endParaRPr>
          </a:p>
          <a:p>
            <a:pPr marL="158750" indent="-146685">
              <a:lnSpc>
                <a:spcPct val="100000"/>
              </a:lnSpc>
              <a:spcBef>
                <a:spcPts val="345"/>
              </a:spcBef>
              <a:buSzPct val="94736"/>
              <a:buFont typeface="Arial"/>
              <a:buChar char="●"/>
              <a:tabLst>
                <a:tab pos="159385" algn="l"/>
              </a:tabLst>
            </a:pPr>
            <a:r>
              <a:rPr lang="en-US" sz="1300" b="1" i="1" spc="-165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Response</a:t>
            </a:r>
            <a:r>
              <a:rPr lang="en-US" sz="1300" i="1" spc="-195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:</a:t>
            </a:r>
            <a:r>
              <a:rPr lang="en-US" sz="1300" i="1" spc="-50" dirty="0">
                <a:solidFill>
                  <a:schemeClr val="accent5">
                    <a:lumMod val="50000"/>
                  </a:schemeClr>
                </a:solidFill>
                <a:cs typeface="Georgia"/>
              </a:rPr>
              <a:t> </a:t>
            </a:r>
            <a:r>
              <a:rPr lang="en-US" sz="1300" spc="10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The</a:t>
            </a:r>
            <a:r>
              <a:rPr lang="en-US" sz="1300" spc="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9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customer</a:t>
            </a:r>
            <a:r>
              <a:rPr lang="en-US" sz="1300" spc="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7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is</a:t>
            </a:r>
            <a:r>
              <a:rPr lang="en-US" sz="1300" spc="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75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interested</a:t>
            </a:r>
            <a:r>
              <a:rPr lang="en-US" sz="1300" spc="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7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or</a:t>
            </a:r>
            <a:r>
              <a:rPr lang="en-US" sz="1300" spc="2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 </a:t>
            </a:r>
            <a:r>
              <a:rPr lang="en-US" sz="1300" spc="100" dirty="0">
                <a:solidFill>
                  <a:schemeClr val="accent5">
                    <a:lumMod val="50000"/>
                  </a:schemeClr>
                </a:solidFill>
                <a:cs typeface="Cambria"/>
              </a:rPr>
              <a:t>not</a:t>
            </a:r>
            <a:endParaRPr lang="en-US" sz="1300" dirty="0">
              <a:solidFill>
                <a:schemeClr val="accent5">
                  <a:lumMod val="50000"/>
                </a:schemeClr>
              </a:solidFill>
              <a:cs typeface="Cambria"/>
            </a:endParaRPr>
          </a:p>
          <a:p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02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7419-A322-4761-9ACA-E39F4F400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513978"/>
            <a:ext cx="8596668" cy="1320800"/>
          </a:xfrm>
        </p:spPr>
        <p:txBody>
          <a:bodyPr>
            <a:normAutofit/>
          </a:bodyPr>
          <a:lstStyle/>
          <a:p>
            <a:r>
              <a:rPr lang="en-US" spc="-5" dirty="0">
                <a:latin typeface="Algerian" panose="04020705040A02060702" pitchFamily="82" charset="0"/>
                <a:cs typeface="Georgia"/>
              </a:rPr>
              <a:t>Basic</a:t>
            </a:r>
            <a:r>
              <a:rPr lang="en-US" spc="-45" dirty="0">
                <a:latin typeface="Algerian" panose="04020705040A02060702" pitchFamily="82" charset="0"/>
                <a:cs typeface="Georgia"/>
              </a:rPr>
              <a:t> </a:t>
            </a:r>
            <a:r>
              <a:rPr lang="en-US" spc="-10" dirty="0">
                <a:latin typeface="Algerian" panose="04020705040A02060702" pitchFamily="82" charset="0"/>
                <a:cs typeface="Georgia"/>
              </a:rPr>
              <a:t>Data</a:t>
            </a:r>
            <a:r>
              <a:rPr lang="en-US" spc="-50" dirty="0">
                <a:latin typeface="Algerian" panose="04020705040A02060702" pitchFamily="82" charset="0"/>
                <a:cs typeface="Georgia"/>
              </a:rPr>
              <a:t> </a:t>
            </a:r>
            <a:r>
              <a:rPr lang="en-US" spc="-5" dirty="0">
                <a:latin typeface="Algerian" panose="04020705040A02060702" pitchFamily="82" charset="0"/>
                <a:cs typeface="Georgia"/>
              </a:rPr>
              <a:t>Exploration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F32A1-29DA-48B1-8423-36A005755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240" y="1174378"/>
            <a:ext cx="8596668" cy="4141694"/>
          </a:xfrm>
        </p:spPr>
        <p:txBody>
          <a:bodyPr>
            <a:normAutofit/>
          </a:bodyPr>
          <a:lstStyle/>
          <a:p>
            <a:pPr marL="216535" indent="-204470">
              <a:lnSpc>
                <a:spcPct val="100000"/>
              </a:lnSpc>
              <a:spcBef>
                <a:spcPts val="370"/>
              </a:spcBef>
              <a:buFont typeface="Arial"/>
              <a:buChar char="●"/>
              <a:tabLst>
                <a:tab pos="217170" algn="l"/>
              </a:tabLst>
            </a:pPr>
            <a:r>
              <a:rPr lang="en-US" sz="2200" b="1" i="1" spc="-5" dirty="0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The</a:t>
            </a:r>
            <a:r>
              <a:rPr lang="en-US" sz="2200" b="1" i="1" spc="15" dirty="0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200" b="1" i="1" spc="-5" dirty="0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dataset</a:t>
            </a:r>
            <a:r>
              <a:rPr lang="en-US" sz="2200" b="1" i="1" spc="15" dirty="0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200" b="1" i="1" spc="-5" dirty="0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has</a:t>
            </a:r>
            <a:r>
              <a:rPr lang="en-US" sz="2200" b="1" i="1" spc="15" dirty="0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200" b="1" i="1" spc="-5" dirty="0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381109</a:t>
            </a:r>
            <a:r>
              <a:rPr lang="en-US" sz="2200" b="1" i="1" spc="20" dirty="0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200" b="1" i="1" spc="-5" dirty="0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observations</a:t>
            </a:r>
            <a:r>
              <a:rPr lang="en-US" sz="2200" b="1" i="1" spc="15" dirty="0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200" b="1" i="1" spc="-5" dirty="0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and</a:t>
            </a:r>
            <a:r>
              <a:rPr lang="en-US" sz="2200" b="1" i="1" spc="15" dirty="0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200" b="1" i="1" spc="-5" dirty="0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12</a:t>
            </a:r>
            <a:r>
              <a:rPr lang="en-US" sz="2200" b="1" i="1" spc="20" dirty="0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200" b="1" i="1" spc="-5" dirty="0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features(columns).</a:t>
            </a:r>
          </a:p>
          <a:p>
            <a:pPr marL="216535" indent="-204470">
              <a:lnSpc>
                <a:spcPct val="100000"/>
              </a:lnSpc>
              <a:spcBef>
                <a:spcPts val="370"/>
              </a:spcBef>
              <a:buFont typeface="Arial"/>
              <a:buChar char="●"/>
              <a:tabLst>
                <a:tab pos="217170" algn="l"/>
              </a:tabLst>
            </a:pPr>
            <a:endParaRPr lang="en-US" sz="2200" dirty="0">
              <a:solidFill>
                <a:schemeClr val="accent5">
                  <a:lumMod val="50000"/>
                </a:schemeClr>
              </a:solidFill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216535" indent="-20447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217170" algn="l"/>
              </a:tabLst>
            </a:pPr>
            <a:r>
              <a:rPr lang="en-US" sz="2200" b="1" i="1" spc="-5" dirty="0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Three</a:t>
            </a:r>
            <a:r>
              <a:rPr lang="en-US" sz="2200" b="1" i="1" spc="20" dirty="0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200" b="1" i="1" spc="-5" dirty="0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categorical</a:t>
            </a:r>
            <a:r>
              <a:rPr lang="en-US" sz="2200" b="1" i="1" spc="25" dirty="0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200" b="1" i="1" spc="-5" dirty="0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features</a:t>
            </a:r>
            <a:r>
              <a:rPr lang="en-US" sz="2200" b="1" i="1" spc="25" dirty="0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200" b="1" i="1" spc="-5" dirty="0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`Gender’</a:t>
            </a:r>
            <a:r>
              <a:rPr lang="en-US" sz="2200" b="1" i="1" spc="25" dirty="0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200" b="1" i="1" spc="-5" dirty="0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,</a:t>
            </a:r>
            <a:r>
              <a:rPr lang="en-US" sz="2200" b="1" i="1" spc="20" dirty="0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200" b="1" i="1" spc="-5" dirty="0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‘</a:t>
            </a:r>
            <a:r>
              <a:rPr lang="en-US" sz="2200" b="1" i="1" spc="-5" dirty="0" err="1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Vehicle_Age</a:t>
            </a:r>
            <a:r>
              <a:rPr lang="en-US" sz="2200" b="1" i="1" spc="-5" dirty="0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’</a:t>
            </a:r>
            <a:r>
              <a:rPr lang="en-US" sz="2200" b="1" i="1" spc="25" dirty="0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200" b="1" i="1" spc="-5" dirty="0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,</a:t>
            </a:r>
            <a:r>
              <a:rPr lang="en-US" sz="2200" b="1" i="1" spc="25" dirty="0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200" b="1" i="1" spc="-5" dirty="0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‘</a:t>
            </a:r>
            <a:r>
              <a:rPr lang="en-US" sz="2200" b="1" i="1" spc="-5" dirty="0" err="1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Vehicle_Damage</a:t>
            </a:r>
            <a:r>
              <a:rPr lang="en-US" sz="2200" b="1" i="1" spc="-5" dirty="0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’</a:t>
            </a:r>
          </a:p>
          <a:p>
            <a:pPr marL="216535" indent="-20447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217170" algn="l"/>
              </a:tabLst>
            </a:pPr>
            <a:endParaRPr lang="en-US" sz="2200" dirty="0">
              <a:solidFill>
                <a:schemeClr val="accent5">
                  <a:lumMod val="50000"/>
                </a:schemeClr>
              </a:solidFill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152400" indent="-140335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153035" algn="l"/>
              </a:tabLst>
            </a:pPr>
            <a:r>
              <a:rPr lang="en-US" sz="2200" b="1" i="1" spc="-5" dirty="0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No</a:t>
            </a:r>
            <a:r>
              <a:rPr lang="en-US" sz="2200" b="1" i="1" spc="-15" dirty="0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200" b="1" i="1" spc="-5" dirty="0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Missing</a:t>
            </a:r>
            <a:r>
              <a:rPr lang="en-US" sz="2200" b="1" i="1" spc="-15" dirty="0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200" b="1" i="1" spc="-5" dirty="0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Values.</a:t>
            </a:r>
          </a:p>
          <a:p>
            <a:pPr marL="152400" indent="-140335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153035" algn="l"/>
              </a:tabLst>
            </a:pPr>
            <a:endParaRPr lang="en-US" sz="2200" dirty="0">
              <a:solidFill>
                <a:schemeClr val="accent5">
                  <a:lumMod val="50000"/>
                </a:schemeClr>
              </a:solidFill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216535" indent="-20447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217170" algn="l"/>
              </a:tabLst>
            </a:pPr>
            <a:r>
              <a:rPr lang="en-US" sz="2200" b="1" i="1" spc="-5" dirty="0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No</a:t>
            </a:r>
            <a:r>
              <a:rPr lang="en-US" sz="2200" b="1" i="1" spc="-10" dirty="0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200" b="1" i="1" spc="-5" dirty="0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Duplicate</a:t>
            </a:r>
            <a:r>
              <a:rPr lang="en-US" sz="2200" b="1" i="1" spc="-10" dirty="0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200" b="1" i="1" spc="-5" dirty="0">
                <a:solidFill>
                  <a:schemeClr val="accent5">
                    <a:lumMod val="50000"/>
                  </a:schemeClr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values.</a:t>
            </a:r>
            <a:endParaRPr lang="en-US" sz="2200" dirty="0">
              <a:solidFill>
                <a:schemeClr val="accent5">
                  <a:lumMod val="50000"/>
                </a:schemeClr>
              </a:solidFill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E7F5BC9C-DB34-475B-95E7-5378CF21B5D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8645" y="2832847"/>
            <a:ext cx="3784159" cy="384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48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E6A3-B317-4BBC-9113-272AF527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50" dirty="0">
                <a:latin typeface="Algerian" panose="04020705040A02060702" pitchFamily="82" charset="0"/>
                <a:cs typeface="Arial"/>
              </a:rPr>
              <a:t>Target</a:t>
            </a:r>
            <a:r>
              <a:rPr lang="en-US" spc="-45" dirty="0">
                <a:latin typeface="Algerian" panose="04020705040A02060702" pitchFamily="82" charset="0"/>
                <a:cs typeface="Arial"/>
              </a:rPr>
              <a:t> </a:t>
            </a:r>
            <a:r>
              <a:rPr lang="en-US" spc="-5" dirty="0">
                <a:latin typeface="Algerian" panose="04020705040A02060702" pitchFamily="82" charset="0"/>
                <a:cs typeface="Arial"/>
              </a:rPr>
              <a:t>Column</a:t>
            </a:r>
            <a:r>
              <a:rPr lang="en-US" spc="-45" dirty="0">
                <a:latin typeface="Algerian" panose="04020705040A02060702" pitchFamily="82" charset="0"/>
                <a:cs typeface="Arial"/>
              </a:rPr>
              <a:t> </a:t>
            </a:r>
            <a:r>
              <a:rPr lang="en-US" spc="-5" dirty="0" err="1">
                <a:latin typeface="Algerian" panose="04020705040A02060702" pitchFamily="82" charset="0"/>
                <a:cs typeface="Arial"/>
              </a:rPr>
              <a:t>countplot</a:t>
            </a:r>
            <a:br>
              <a:rPr lang="en-US" spc="-5" dirty="0">
                <a:latin typeface="+mn-lt"/>
                <a:cs typeface="Arial"/>
              </a:rPr>
            </a:br>
            <a:br>
              <a:rPr lang="en-US" sz="2700" spc="-5" dirty="0">
                <a:solidFill>
                  <a:schemeClr val="accent5">
                    <a:lumMod val="50000"/>
                  </a:schemeClr>
                </a:solidFill>
                <a:latin typeface="+mn-lt"/>
                <a:cs typeface="Arial"/>
              </a:rPr>
            </a:br>
            <a:r>
              <a:rPr lang="en-US" sz="2700" spc="-5" dirty="0">
                <a:solidFill>
                  <a:schemeClr val="accent5">
                    <a:lumMod val="50000"/>
                  </a:schemeClr>
                </a:solidFill>
                <a:latin typeface="+mn-lt"/>
                <a:cs typeface="Arial"/>
              </a:rPr>
              <a:t>Data is highly imbalance</a:t>
            </a:r>
            <a:endParaRPr lang="en-US" sz="27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AAA0B52B-7122-4681-AFC1-9AE550B9E90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50777" y="2088777"/>
            <a:ext cx="5169599" cy="432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71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5EFD-4B66-44FC-85BA-EAFBC0DB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8612"/>
            <a:ext cx="8596668" cy="1272988"/>
          </a:xfrm>
        </p:spPr>
        <p:txBody>
          <a:bodyPr/>
          <a:lstStyle/>
          <a:p>
            <a:r>
              <a:rPr lang="en-US" spc="-5" dirty="0">
                <a:latin typeface="Algerian" panose="04020705040A02060702" pitchFamily="82" charset="0"/>
                <a:cs typeface="Arial"/>
              </a:rPr>
              <a:t>Gender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7F59DF62-A6CD-4410-9409-72F8D000FB3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03252" y="3535489"/>
            <a:ext cx="8596312" cy="32238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C6E0B5-EA4A-491C-997D-49CFDA294601}"/>
              </a:ext>
            </a:extLst>
          </p:cNvPr>
          <p:cNvSpPr/>
          <p:nvPr/>
        </p:nvSpPr>
        <p:spPr>
          <a:xfrm>
            <a:off x="1843275" y="735106"/>
            <a:ext cx="6096000" cy="27632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32740" marR="5080" indent="-320675" algn="just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33375" algn="l"/>
              </a:tabLst>
            </a:pPr>
            <a:r>
              <a:rPr lang="en-US" sz="1400" spc="-1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From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the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2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1st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2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graph,</a:t>
            </a:r>
            <a:r>
              <a:rPr lang="en-US" sz="1400" spc="-5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I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3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can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7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say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1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that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2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The</a:t>
            </a:r>
            <a:r>
              <a:rPr lang="en-US" sz="1400" spc="-5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3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gender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4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variable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1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ratio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in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the</a:t>
            </a:r>
            <a:r>
              <a:rPr lang="en-US" sz="1400" spc="-5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2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dataset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6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is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2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almost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2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equal,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the </a:t>
            </a:r>
            <a:r>
              <a:rPr lang="en-US" sz="1400" spc="-4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male</a:t>
            </a:r>
            <a:r>
              <a:rPr lang="en-US" sz="1400" spc="-5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4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category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6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is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4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slightly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2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more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1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than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the </a:t>
            </a:r>
            <a:r>
              <a:rPr lang="en-US" sz="1400" spc="-5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female </a:t>
            </a:r>
            <a:r>
              <a:rPr lang="en-US" sz="1400" spc="-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and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5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the chances of buying insurance is also a little higher </a:t>
            </a:r>
            <a:r>
              <a:rPr lang="en-US" sz="1400" spc="1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than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the </a:t>
            </a:r>
            <a:r>
              <a:rPr lang="en-US" sz="1400" spc="-4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female. The</a:t>
            </a:r>
            <a:r>
              <a:rPr lang="en-US" sz="1400" spc="-5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number</a:t>
            </a:r>
            <a:r>
              <a:rPr lang="en-US" sz="1400" spc="-5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1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of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4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males</a:t>
            </a:r>
            <a:r>
              <a:rPr lang="en-US" sz="1400" spc="-5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6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is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3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greater</a:t>
            </a:r>
            <a:r>
              <a:rPr lang="en-US" sz="1400" spc="-5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1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than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2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200000</a:t>
            </a:r>
            <a:r>
              <a:rPr lang="en-US" sz="1400" spc="-5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and</a:t>
            </a:r>
            <a:r>
              <a:rPr lang="en-US" sz="1400" spc="-5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The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number </a:t>
            </a:r>
            <a:r>
              <a:rPr lang="en-US" sz="1400" spc="-1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of</a:t>
            </a:r>
            <a:r>
              <a:rPr lang="en-US" sz="1400" spc="-6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5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females</a:t>
            </a:r>
            <a:r>
              <a:rPr lang="en-US" sz="1400" spc="-6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is </a:t>
            </a:r>
            <a:r>
              <a:rPr lang="en-US" sz="1400" spc="-5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close</a:t>
            </a:r>
            <a:r>
              <a:rPr lang="en-US" sz="1400" spc="-6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1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to</a:t>
            </a:r>
            <a:r>
              <a:rPr lang="en-US" sz="1400" spc="-6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2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175000.</a:t>
            </a:r>
            <a:endParaRPr lang="en-US" sz="1400" dirty="0">
              <a:solidFill>
                <a:schemeClr val="accent5">
                  <a:lumMod val="50000"/>
                </a:schemeClr>
              </a:solidFill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●"/>
            </a:pPr>
            <a:endParaRPr lang="en-US" sz="1400" dirty="0">
              <a:solidFill>
                <a:schemeClr val="accent5">
                  <a:lumMod val="50000"/>
                </a:schemeClr>
              </a:solidFill>
              <a:cs typeface="Times New Roman"/>
            </a:endParaRPr>
          </a:p>
          <a:p>
            <a:pPr marL="332740" marR="243204" indent="-320675" algn="just">
              <a:lnSpc>
                <a:spcPct val="114999"/>
              </a:lnSpc>
              <a:buFont typeface="Arial MT"/>
              <a:buChar char="●"/>
              <a:tabLst>
                <a:tab pos="333375" algn="l"/>
              </a:tabLst>
            </a:pPr>
            <a:r>
              <a:rPr lang="en-US" sz="1400" spc="-1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From the </a:t>
            </a:r>
            <a:r>
              <a:rPr lang="en-US" sz="1400" b="1" spc="1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2nd</a:t>
            </a:r>
            <a:r>
              <a:rPr lang="en-US" sz="1400" b="1" spc="-1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b="1" spc="-3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graph</a:t>
            </a:r>
            <a:r>
              <a:rPr lang="en-US" sz="1400" b="1" spc="-1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we</a:t>
            </a:r>
            <a:r>
              <a:rPr lang="en-US" sz="1400" b="1" spc="-1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b="1" spc="-4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can</a:t>
            </a:r>
            <a:r>
              <a:rPr lang="en-US" sz="1400" b="1" spc="-1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b="1" spc="-6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say</a:t>
            </a:r>
            <a:r>
              <a:rPr lang="en-US" sz="1400" b="1" spc="-1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b="1" spc="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that</a:t>
            </a:r>
            <a:r>
              <a:rPr lang="en-US" sz="1400" b="1" spc="-1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The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number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1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of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4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males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2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interested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6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is</a:t>
            </a:r>
            <a:r>
              <a:rPr lang="en-US" sz="1400" spc="-5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3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greater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1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than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2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25000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and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The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number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1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of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5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females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2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interested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6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is</a:t>
            </a:r>
            <a:r>
              <a:rPr lang="en-US" sz="1400" spc="-5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3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below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3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25000. The male</a:t>
            </a:r>
            <a:r>
              <a:rPr lang="en-US" sz="1400" spc="-5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4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category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6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is</a:t>
            </a:r>
            <a:r>
              <a:rPr lang="en-US" sz="1400" spc="-5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4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slightly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3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greater</a:t>
            </a:r>
            <a:r>
              <a:rPr lang="en-US" sz="1400" spc="-5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1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than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1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that</a:t>
            </a:r>
            <a:r>
              <a:rPr lang="en-US" sz="1400" spc="-5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1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of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5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female </a:t>
            </a:r>
            <a:r>
              <a:rPr lang="en-US" sz="1400" spc="-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and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the </a:t>
            </a:r>
            <a:r>
              <a:rPr lang="en-US" sz="1400" spc="-4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chances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1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of</a:t>
            </a:r>
            <a:r>
              <a:rPr lang="en-US" sz="1400" spc="-5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2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buying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the</a:t>
            </a:r>
            <a:r>
              <a:rPr lang="en-US" sz="1400" spc="-5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2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insurance</a:t>
            </a:r>
            <a:r>
              <a:rPr lang="en-US" sz="1400" spc="-5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6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is</a:t>
            </a:r>
            <a:r>
              <a:rPr lang="en-US" sz="1400" spc="-5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also a </a:t>
            </a:r>
            <a:r>
              <a:rPr lang="en-US" sz="1400" spc="-20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little</a:t>
            </a:r>
            <a:r>
              <a:rPr lang="en-US" sz="1400" spc="-6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 </a:t>
            </a:r>
            <a:r>
              <a:rPr lang="en-US" sz="1400" spc="-25" dirty="0">
                <a:solidFill>
                  <a:schemeClr val="accent5">
                    <a:lumMod val="50000"/>
                  </a:schemeClr>
                </a:solidFill>
                <a:cs typeface="Times New Roman"/>
              </a:rPr>
              <a:t>high</a:t>
            </a:r>
            <a:endParaRPr lang="en-US" sz="1400" dirty="0">
              <a:solidFill>
                <a:schemeClr val="accent5">
                  <a:lumMod val="50000"/>
                </a:schemeClr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9845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A014-774E-4D7B-A1B4-FAEC77C2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601" y="582706"/>
            <a:ext cx="8596668" cy="1320800"/>
          </a:xfrm>
        </p:spPr>
        <p:txBody>
          <a:bodyPr>
            <a:normAutofit/>
          </a:bodyPr>
          <a:lstStyle/>
          <a:p>
            <a:r>
              <a:rPr lang="en-US" i="1" spc="-625" dirty="0">
                <a:latin typeface="Algerian" panose="04020705040A02060702" pitchFamily="82" charset="0"/>
              </a:rPr>
              <a:t>A g e</a:t>
            </a:r>
            <a:r>
              <a:rPr lang="en-US" i="1" spc="-545" dirty="0">
                <a:latin typeface="Algerian" panose="04020705040A02060702" pitchFamily="82" charset="0"/>
              </a:rPr>
              <a:t>   </a:t>
            </a:r>
            <a:r>
              <a:rPr lang="en-US" i="1" spc="-459" dirty="0">
                <a:latin typeface="Algerian" panose="04020705040A02060702" pitchFamily="82" charset="0"/>
              </a:rPr>
              <a:t>c o u </a:t>
            </a:r>
            <a:r>
              <a:rPr lang="en-US" i="1" spc="-459" dirty="0" err="1">
                <a:latin typeface="Algerian" panose="04020705040A02060702" pitchFamily="82" charset="0"/>
              </a:rPr>
              <a:t>nt</a:t>
            </a:r>
            <a:r>
              <a:rPr lang="en-US" i="1" spc="-459" dirty="0">
                <a:latin typeface="Algerian" panose="04020705040A02060702" pitchFamily="82" charset="0"/>
              </a:rPr>
              <a:t> p l o t</a:t>
            </a:r>
            <a:endParaRPr lang="en-US" i="1" dirty="0">
              <a:latin typeface="Algerian" panose="04020705040A02060702" pitchFamily="82" charset="0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5ED226D8-2E82-497E-BF13-127A98B1564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46731" y="1476375"/>
            <a:ext cx="9206752" cy="462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046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184</TotalTime>
  <Words>862</Words>
  <Application>Microsoft Office PowerPoint</Application>
  <PresentationFormat>Widescreen</PresentationFormat>
  <Paragraphs>122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Algerian</vt:lpstr>
      <vt:lpstr>Arial</vt:lpstr>
      <vt:lpstr>Arial MT</vt:lpstr>
      <vt:lpstr>Cambria</vt:lpstr>
      <vt:lpstr>Century Gothic</vt:lpstr>
      <vt:lpstr>Roboto</vt:lpstr>
      <vt:lpstr>Times New Roman</vt:lpstr>
      <vt:lpstr>Wingdings 3</vt:lpstr>
      <vt:lpstr>Wisp</vt:lpstr>
      <vt:lpstr>Capstone Project  Health Insurance Cross Sell Prediction  ML Supervised Classification</vt:lpstr>
      <vt:lpstr>Table Of Contents</vt:lpstr>
      <vt:lpstr>Understanding Insurance</vt:lpstr>
      <vt:lpstr>Problem Statements </vt:lpstr>
      <vt:lpstr>Data Summary</vt:lpstr>
      <vt:lpstr>Basic Data Exploration</vt:lpstr>
      <vt:lpstr>Target Column countplot  Data is highly imbalance</vt:lpstr>
      <vt:lpstr>Gender</vt:lpstr>
      <vt:lpstr>A g e   c o u nt p l o t</vt:lpstr>
      <vt:lpstr>Data Visualization</vt:lpstr>
      <vt:lpstr>Correlation Matrix</vt:lpstr>
      <vt:lpstr>Data Cleaning &amp; Preparation</vt:lpstr>
      <vt:lpstr>Feature Selection</vt:lpstr>
      <vt:lpstr>Data Preparation ( part1 )</vt:lpstr>
      <vt:lpstr>Data Preparation (part2)</vt:lpstr>
      <vt:lpstr>Model Selection</vt:lpstr>
      <vt:lpstr>1.Logistic Regression</vt:lpstr>
      <vt:lpstr>2. RandomForestClassifier</vt:lpstr>
      <vt:lpstr>3.XGBClassifier</vt:lpstr>
      <vt:lpstr>Let’s compare those models</vt:lpstr>
      <vt:lpstr>H y p e r p a r a m   e t e  r      T u n I n g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Health Insurance Cross Sell Prediction  ML Supervised Classification</dc:title>
  <dc:creator>kunal sonare</dc:creator>
  <cp:lastModifiedBy>MD KAMRAN</cp:lastModifiedBy>
  <cp:revision>21</cp:revision>
  <dcterms:created xsi:type="dcterms:W3CDTF">2022-12-28T02:36:11Z</dcterms:created>
  <dcterms:modified xsi:type="dcterms:W3CDTF">2023-01-26T13:11:02Z</dcterms:modified>
</cp:coreProperties>
</file>