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77" r:id="rId5"/>
    <p:sldId id="278" r:id="rId6"/>
    <p:sldId id="283" r:id="rId7"/>
    <p:sldId id="279" r:id="rId8"/>
    <p:sldId id="258" r:id="rId9"/>
    <p:sldId id="259" r:id="rId10"/>
    <p:sldId id="260" r:id="rId11"/>
    <p:sldId id="261" r:id="rId12"/>
    <p:sldId id="262" r:id="rId13"/>
    <p:sldId id="263" r:id="rId14"/>
    <p:sldId id="264" r:id="rId15"/>
    <p:sldId id="280" r:id="rId16"/>
    <p:sldId id="285" r:id="rId17"/>
    <p:sldId id="286" r:id="rId18"/>
    <p:sldId id="287" r:id="rId19"/>
    <p:sldId id="281" r:id="rId20"/>
    <p:sldId id="284"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CD16F-A66F-4FD9-8CB2-05B81EBBDC85}"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CD16F-A66F-4FD9-8CB2-05B81EBBDC85}"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CD16F-A66F-4FD9-8CB2-05B81EBBDC85}"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CD16F-A66F-4FD9-8CB2-05B81EBBDC85}" type="datetimeFigureOut">
              <a:rPr lang="en-US" smtClean="0"/>
              <a:pPr/>
              <a:t>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38428-F17C-4939-BC18-02FBEB01C8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772400" cy="1470025"/>
          </a:xfrm>
        </p:spPr>
        <p:style>
          <a:lnRef idx="2">
            <a:schemeClr val="accent2"/>
          </a:lnRef>
          <a:fillRef idx="1">
            <a:schemeClr val="lt1"/>
          </a:fillRef>
          <a:effectRef idx="0">
            <a:schemeClr val="accent2"/>
          </a:effectRef>
          <a:fontRef idx="minor">
            <a:schemeClr val="dk1"/>
          </a:fontRef>
        </p:style>
        <p:txBody>
          <a:bodyPr>
            <a:noAutofit/>
          </a:bodyPr>
          <a:lstStyle/>
          <a:p>
            <a:pPr marL="288290">
              <a:lnSpc>
                <a:spcPct val="100000"/>
              </a:lnSpc>
              <a:spcBef>
                <a:spcPts val="100"/>
              </a:spcBef>
            </a:pPr>
            <a:r>
              <a:rPr lang="en-US" sz="5400" b="1" spc="-125" dirty="0">
                <a:solidFill>
                  <a:schemeClr val="accent6">
                    <a:lumMod val="75000"/>
                  </a:schemeClr>
                </a:solidFill>
              </a:rPr>
              <a:t>Cap</a:t>
            </a:r>
            <a:r>
              <a:rPr lang="en-US" sz="5400" b="1" spc="-100" dirty="0">
                <a:solidFill>
                  <a:schemeClr val="accent6">
                    <a:lumMod val="75000"/>
                  </a:schemeClr>
                </a:solidFill>
              </a:rPr>
              <a:t>s</a:t>
            </a:r>
            <a:r>
              <a:rPr lang="en-US" sz="5400" b="1" spc="-114" dirty="0">
                <a:solidFill>
                  <a:schemeClr val="accent6">
                    <a:lumMod val="75000"/>
                  </a:schemeClr>
                </a:solidFill>
              </a:rPr>
              <a:t>tone</a:t>
            </a:r>
            <a:r>
              <a:rPr lang="en-US" sz="5400" b="1" spc="-285" dirty="0">
                <a:solidFill>
                  <a:schemeClr val="accent6">
                    <a:lumMod val="75000"/>
                  </a:schemeClr>
                </a:solidFill>
              </a:rPr>
              <a:t> </a:t>
            </a:r>
            <a:r>
              <a:rPr lang="en-US" sz="5400" b="1" spc="-150" dirty="0">
                <a:solidFill>
                  <a:schemeClr val="accent6">
                    <a:lumMod val="75000"/>
                  </a:schemeClr>
                </a:solidFill>
              </a:rPr>
              <a:t>Project</a:t>
            </a:r>
            <a:br>
              <a:rPr lang="en-US" sz="5400" b="1" spc="-150" dirty="0">
                <a:solidFill>
                  <a:schemeClr val="accent6">
                    <a:lumMod val="75000"/>
                  </a:schemeClr>
                </a:solidFill>
              </a:rPr>
            </a:br>
            <a:r>
              <a:rPr lang="en-US" sz="5400" b="1" spc="-114" dirty="0">
                <a:solidFill>
                  <a:schemeClr val="tx1">
                    <a:lumMod val="65000"/>
                    <a:lumOff val="35000"/>
                  </a:schemeClr>
                </a:solidFill>
              </a:rPr>
              <a:t>Hotel</a:t>
            </a:r>
            <a:r>
              <a:rPr lang="en-US" sz="5400" b="1" spc="-204" dirty="0">
                <a:solidFill>
                  <a:schemeClr val="tx1">
                    <a:lumMod val="65000"/>
                    <a:lumOff val="35000"/>
                  </a:schemeClr>
                </a:solidFill>
              </a:rPr>
              <a:t> </a:t>
            </a:r>
            <a:r>
              <a:rPr lang="en-US" sz="5400" b="1" spc="-55" dirty="0">
                <a:solidFill>
                  <a:schemeClr val="tx1">
                    <a:lumMod val="65000"/>
                    <a:lumOff val="35000"/>
                  </a:schemeClr>
                </a:solidFill>
              </a:rPr>
              <a:t>B</a:t>
            </a:r>
            <a:r>
              <a:rPr lang="en-US" sz="5400" b="1" spc="-45" dirty="0">
                <a:solidFill>
                  <a:schemeClr val="tx1">
                    <a:lumMod val="65000"/>
                    <a:lumOff val="35000"/>
                  </a:schemeClr>
                </a:solidFill>
              </a:rPr>
              <a:t>o</a:t>
            </a:r>
            <a:r>
              <a:rPr lang="en-US" sz="5400" b="1" spc="-75" dirty="0">
                <a:solidFill>
                  <a:schemeClr val="tx1">
                    <a:lumMod val="65000"/>
                    <a:lumOff val="35000"/>
                  </a:schemeClr>
                </a:solidFill>
              </a:rPr>
              <a:t>oking</a:t>
            </a:r>
            <a:r>
              <a:rPr lang="en-US" sz="5400" b="1" spc="-204" dirty="0">
                <a:solidFill>
                  <a:schemeClr val="tx1">
                    <a:lumMod val="65000"/>
                    <a:lumOff val="35000"/>
                  </a:schemeClr>
                </a:solidFill>
              </a:rPr>
              <a:t> </a:t>
            </a:r>
            <a:r>
              <a:rPr lang="en-US" sz="5400" b="1" spc="-130" dirty="0">
                <a:solidFill>
                  <a:schemeClr val="tx1">
                    <a:lumMod val="65000"/>
                    <a:lumOff val="35000"/>
                  </a:schemeClr>
                </a:solidFill>
              </a:rPr>
              <a:t>Anal</a:t>
            </a:r>
            <a:r>
              <a:rPr lang="en-US" sz="5400" b="1" spc="-150" dirty="0">
                <a:solidFill>
                  <a:schemeClr val="tx1">
                    <a:lumMod val="65000"/>
                    <a:lumOff val="35000"/>
                  </a:schemeClr>
                </a:solidFill>
              </a:rPr>
              <a:t>y</a:t>
            </a:r>
            <a:r>
              <a:rPr lang="en-US" sz="5400" b="1" spc="-200" dirty="0">
                <a:solidFill>
                  <a:schemeClr val="tx1">
                    <a:lumMod val="65000"/>
                    <a:lumOff val="35000"/>
                  </a:schemeClr>
                </a:solidFill>
              </a:rPr>
              <a:t>sis</a:t>
            </a:r>
            <a:endParaRPr lang="en-US" sz="5400" b="1" dirty="0"/>
          </a:p>
        </p:txBody>
      </p:sp>
      <p:sp>
        <p:nvSpPr>
          <p:cNvPr id="3" name="Subtitle 2"/>
          <p:cNvSpPr>
            <a:spLocks noGrp="1"/>
          </p:cNvSpPr>
          <p:nvPr>
            <p:ph type="subTitle" idx="1"/>
          </p:nvPr>
        </p:nvSpPr>
        <p:spPr>
          <a:xfrm>
            <a:off x="1905000" y="3733800"/>
            <a:ext cx="5181600" cy="17526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12700" marR="5080" indent="267970">
              <a:lnSpc>
                <a:spcPct val="100000"/>
              </a:lnSpc>
              <a:spcBef>
                <a:spcPts val="100"/>
              </a:spcBef>
            </a:pPr>
            <a:r>
              <a:rPr lang="sv-SE" b="1" dirty="0">
                <a:solidFill>
                  <a:schemeClr val="accent6">
                    <a:lumMod val="75000"/>
                  </a:schemeClr>
                </a:solidFill>
                <a:latin typeface="Verdana"/>
                <a:cs typeface="Verdana"/>
              </a:rPr>
              <a:t>MD Kamran</a:t>
            </a:r>
          </a:p>
          <a:p>
            <a:pPr marL="12700" marR="5080" indent="267970">
              <a:lnSpc>
                <a:spcPct val="100000"/>
              </a:lnSpc>
              <a:spcBef>
                <a:spcPts val="100"/>
              </a:spcBef>
            </a:pPr>
            <a:r>
              <a:rPr lang="sv-SE" b="1" dirty="0">
                <a:solidFill>
                  <a:schemeClr val="accent6">
                    <a:lumMod val="75000"/>
                  </a:schemeClr>
                </a:solidFill>
                <a:latin typeface="Verdana"/>
                <a:cs typeface="Verdana"/>
              </a:rPr>
              <a:t>Rishabh Gupta</a:t>
            </a:r>
          </a:p>
          <a:p>
            <a:pPr marL="12700" marR="5080" indent="267970">
              <a:lnSpc>
                <a:spcPct val="100000"/>
              </a:lnSpc>
              <a:spcBef>
                <a:spcPts val="100"/>
              </a:spcBef>
            </a:pPr>
            <a:r>
              <a:rPr lang="sv-SE" b="1" dirty="0">
                <a:solidFill>
                  <a:schemeClr val="accent6">
                    <a:lumMod val="75000"/>
                  </a:schemeClr>
                </a:solidFill>
                <a:latin typeface="Verdana"/>
                <a:cs typeface="Verdana"/>
              </a:rPr>
              <a:t>Reena Verma</a:t>
            </a:r>
          </a:p>
          <a:p>
            <a:pPr marL="12700" marR="5080" indent="267970">
              <a:lnSpc>
                <a:spcPct val="100000"/>
              </a:lnSpc>
              <a:spcBef>
                <a:spcPts val="100"/>
              </a:spcBef>
            </a:pPr>
            <a:r>
              <a:rPr lang="sv-SE" b="1" dirty="0">
                <a:solidFill>
                  <a:schemeClr val="accent6">
                    <a:lumMod val="75000"/>
                  </a:schemeClr>
                </a:solidFill>
                <a:latin typeface="Verdana"/>
                <a:cs typeface="Verdana"/>
              </a:rPr>
              <a:t>Krunal Sonare</a:t>
            </a:r>
          </a:p>
          <a:p>
            <a:pPr marL="12700" marR="5080" indent="267970">
              <a:lnSpc>
                <a:spcPct val="100000"/>
              </a:lnSpc>
              <a:spcBef>
                <a:spcPts val="100"/>
              </a:spcBef>
            </a:pPr>
            <a:r>
              <a:rPr lang="sv-SE" b="1" dirty="0">
                <a:solidFill>
                  <a:schemeClr val="accent6">
                    <a:lumMod val="75000"/>
                  </a:schemeClr>
                </a:solidFill>
                <a:latin typeface="Verdana"/>
                <a:cs typeface="Verdana"/>
              </a:rPr>
              <a:t>Mithin Barde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800" u="sng" dirty="0">
                <a:solidFill>
                  <a:schemeClr val="accent6">
                    <a:lumMod val="75000"/>
                  </a:schemeClr>
                </a:solidFill>
              </a:rPr>
              <a:t>Q3  </a:t>
            </a:r>
            <a:r>
              <a:rPr lang="en-US" sz="2800" u="sng" dirty="0" err="1">
                <a:solidFill>
                  <a:schemeClr val="accent6">
                    <a:lumMod val="75000"/>
                  </a:schemeClr>
                </a:solidFill>
              </a:rPr>
              <a:t>Deposite</a:t>
            </a:r>
            <a:r>
              <a:rPr lang="en-US" sz="2800" u="sng" dirty="0">
                <a:solidFill>
                  <a:schemeClr val="accent6">
                    <a:lumMod val="75000"/>
                  </a:schemeClr>
                </a:solidFill>
              </a:rPr>
              <a:t> whether it is refundable nonrefundable or no </a:t>
            </a:r>
            <a:r>
              <a:rPr lang="en-US" sz="2800" u="sng" dirty="0" err="1">
                <a:solidFill>
                  <a:schemeClr val="accent6">
                    <a:lumMod val="75000"/>
                  </a:schemeClr>
                </a:solidFill>
              </a:rPr>
              <a:t>depoist</a:t>
            </a:r>
            <a:r>
              <a:rPr lang="en-US" sz="2800" u="sng" dirty="0">
                <a:solidFill>
                  <a:schemeClr val="accent6">
                    <a:lumMod val="75000"/>
                  </a:schemeClr>
                </a:solidFill>
              </a:rPr>
              <a:t>?</a:t>
            </a:r>
          </a:p>
        </p:txBody>
      </p:sp>
      <p:pic>
        <p:nvPicPr>
          <p:cNvPr id="4" name="Content Placeholder 3" descr="Q9.png"/>
          <p:cNvPicPr>
            <a:picLocks noGrp="1" noChangeAspect="1"/>
          </p:cNvPicPr>
          <p:nvPr>
            <p:ph idx="1"/>
          </p:nvPr>
        </p:nvPicPr>
        <p:blipFill>
          <a:blip r:embed="rId2" cstate="print"/>
          <a:stretch>
            <a:fillRect/>
          </a:stretch>
        </p:blipFill>
        <p:spPr>
          <a:xfrm>
            <a:off x="4038600" y="1447800"/>
            <a:ext cx="4420086" cy="4202017"/>
          </a:xfrm>
        </p:spPr>
        <p:style>
          <a:lnRef idx="2">
            <a:schemeClr val="accent2">
              <a:shade val="50000"/>
            </a:schemeClr>
          </a:lnRef>
          <a:fillRef idx="1">
            <a:schemeClr val="accent2"/>
          </a:fillRef>
          <a:effectRef idx="0">
            <a:schemeClr val="accent2"/>
          </a:effectRef>
          <a:fontRef idx="minor">
            <a:schemeClr val="lt1"/>
          </a:fontRef>
        </p:style>
      </p:pic>
      <p:sp>
        <p:nvSpPr>
          <p:cNvPr id="6" name="TextBox 5"/>
          <p:cNvSpPr txBox="1"/>
          <p:nvPr/>
        </p:nvSpPr>
        <p:spPr>
          <a:xfrm>
            <a:off x="457200" y="1066800"/>
            <a:ext cx="3429000" cy="5016758"/>
          </a:xfrm>
          <a:prstGeom prst="rect">
            <a:avLst/>
          </a:prstGeom>
          <a:noFill/>
        </p:spPr>
        <p:txBody>
          <a:bodyPr wrap="square" rtlCol="0">
            <a:spAutoFit/>
          </a:bodyPr>
          <a:lstStyle/>
          <a:p>
            <a:endParaRPr lang="en-US" sz="2000" b="1" dirty="0"/>
          </a:p>
          <a:p>
            <a:endParaRPr lang="en-US" sz="2000" b="1" dirty="0"/>
          </a:p>
          <a:p>
            <a:r>
              <a:rPr lang="en-US" sz="2000" b="1" dirty="0" err="1"/>
              <a:t>Ans</a:t>
            </a:r>
            <a:r>
              <a:rPr lang="en-US" sz="2000" b="1" dirty="0"/>
              <a:t>:-Percentage of each type of deposit</a:t>
            </a:r>
          </a:p>
          <a:p>
            <a:r>
              <a:rPr lang="en-US" sz="2000" b="1" dirty="0"/>
              <a:t>we can represent  our data from different methods and one of the  most important methods is the pie chart </a:t>
            </a:r>
          </a:p>
          <a:p>
            <a:r>
              <a:rPr lang="en-US" sz="2000" b="1" dirty="0"/>
              <a:t>1) In the chart out of 100 percent 87.6%  are no deposits </a:t>
            </a:r>
          </a:p>
          <a:p>
            <a:r>
              <a:rPr lang="en-US" sz="2000" b="1" dirty="0"/>
              <a:t>2) Out of 100 percent 12.2% are non-refundable </a:t>
            </a:r>
          </a:p>
          <a:p>
            <a:r>
              <a:rPr lang="en-US" sz="2000" b="1" dirty="0"/>
              <a:t>3) the rest of 0.1% is refundable which is less than among of no refund and no deposits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u="sng" dirty="0">
                <a:solidFill>
                  <a:schemeClr val="accent6">
                    <a:lumMod val="75000"/>
                  </a:schemeClr>
                </a:solidFill>
              </a:rPr>
              <a:t>Q4 Arrivals in different month </a:t>
            </a:r>
            <a:r>
              <a:rPr lang="en-US" sz="2800" u="sng" dirty="0" err="1">
                <a:solidFill>
                  <a:schemeClr val="accent6">
                    <a:lumMod val="75000"/>
                  </a:schemeClr>
                </a:solidFill>
              </a:rPr>
              <a:t>comparision</a:t>
            </a:r>
            <a:r>
              <a:rPr lang="en-US" sz="2800" u="sng" dirty="0">
                <a:solidFill>
                  <a:schemeClr val="accent6">
                    <a:lumMod val="75000"/>
                  </a:schemeClr>
                </a:solidFill>
              </a:rPr>
              <a:t>?</a:t>
            </a:r>
          </a:p>
        </p:txBody>
      </p:sp>
      <p:pic>
        <p:nvPicPr>
          <p:cNvPr id="4" name="Content Placeholder 3" descr="Q10.png"/>
          <p:cNvPicPr>
            <a:picLocks noGrp="1" noChangeAspect="1"/>
          </p:cNvPicPr>
          <p:nvPr>
            <p:ph idx="1"/>
          </p:nvPr>
        </p:nvPicPr>
        <p:blipFill>
          <a:blip r:embed="rId2" cstate="print"/>
          <a:stretch>
            <a:fillRect/>
          </a:stretch>
        </p:blipFill>
        <p:spPr>
          <a:xfrm>
            <a:off x="5029200" y="2286001"/>
            <a:ext cx="3962400" cy="36576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152400" y="2438400"/>
            <a:ext cx="5425470" cy="3477875"/>
          </a:xfrm>
          <a:prstGeom prst="rect">
            <a:avLst/>
          </a:prstGeom>
          <a:noFill/>
        </p:spPr>
        <p:txBody>
          <a:bodyPr wrap="square" rtlCol="0">
            <a:spAutoFit/>
          </a:bodyPr>
          <a:lstStyle/>
          <a:p>
            <a:r>
              <a:rPr lang="en-US" sz="2000" b="1" dirty="0"/>
              <a:t>Ans:-Different month comparison</a:t>
            </a:r>
          </a:p>
          <a:p>
            <a:endParaRPr lang="en-US" sz="2000" b="1" dirty="0"/>
          </a:p>
          <a:p>
            <a:r>
              <a:rPr lang="en-US" sz="2000" b="1" dirty="0"/>
              <a:t>1)Number of arrival rises steadily till august</a:t>
            </a:r>
          </a:p>
          <a:p>
            <a:r>
              <a:rPr lang="en-US" sz="2000" b="1" dirty="0"/>
              <a:t> and sharply decline from November.</a:t>
            </a:r>
          </a:p>
          <a:p>
            <a:endParaRPr lang="en-US" sz="2000" b="1" dirty="0"/>
          </a:p>
          <a:p>
            <a:r>
              <a:rPr lang="en-US" sz="2000" b="1" dirty="0"/>
              <a:t>2)Highest arrival in months are July and</a:t>
            </a:r>
          </a:p>
          <a:p>
            <a:r>
              <a:rPr lang="en-US" sz="2000" b="1" dirty="0"/>
              <a:t> August.</a:t>
            </a:r>
          </a:p>
          <a:p>
            <a:endParaRPr lang="en-US" sz="2000" b="1" dirty="0"/>
          </a:p>
          <a:p>
            <a:r>
              <a:rPr lang="en-US" sz="2000" b="1" dirty="0"/>
              <a:t>3)November, December and January saw</a:t>
            </a:r>
          </a:p>
          <a:p>
            <a:r>
              <a:rPr lang="en-US" sz="2000" b="1" dirty="0"/>
              <a:t>The least number of guests.</a:t>
            </a:r>
          </a:p>
          <a:p>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Q5 No of cancellation per month data ?</a:t>
            </a:r>
          </a:p>
        </p:txBody>
      </p:sp>
      <p:pic>
        <p:nvPicPr>
          <p:cNvPr id="4" name="Content Placeholder 3" descr="Q11.png"/>
          <p:cNvPicPr>
            <a:picLocks noGrp="1" noChangeAspect="1"/>
          </p:cNvPicPr>
          <p:nvPr>
            <p:ph idx="1"/>
          </p:nvPr>
        </p:nvPicPr>
        <p:blipFill>
          <a:blip r:embed="rId2" cstate="print"/>
          <a:stretch>
            <a:fillRect/>
          </a:stretch>
        </p:blipFill>
        <p:spPr>
          <a:xfrm>
            <a:off x="3657600" y="2286000"/>
            <a:ext cx="5257800" cy="39624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228600" y="1905000"/>
            <a:ext cx="3429000" cy="4708981"/>
          </a:xfrm>
          <a:prstGeom prst="rect">
            <a:avLst/>
          </a:prstGeom>
          <a:noFill/>
        </p:spPr>
        <p:txBody>
          <a:bodyPr wrap="square" rtlCol="0">
            <a:spAutoFit/>
          </a:bodyPr>
          <a:lstStyle/>
          <a:p>
            <a:r>
              <a:rPr lang="en-US" sz="2000" b="1" dirty="0"/>
              <a:t>Ans:-Cancellation per month data</a:t>
            </a:r>
          </a:p>
          <a:p>
            <a:endParaRPr lang="en-US" sz="2000" b="1" dirty="0"/>
          </a:p>
          <a:p>
            <a:r>
              <a:rPr lang="en-US" sz="2000" b="1" dirty="0"/>
              <a:t>1)Month of august has the highest number of cancelation.</a:t>
            </a:r>
          </a:p>
          <a:p>
            <a:endParaRPr lang="en-US" sz="2000" b="1" dirty="0"/>
          </a:p>
          <a:p>
            <a:r>
              <a:rPr lang="en-US" sz="2000" b="1" dirty="0"/>
              <a:t>2)Although November and December has almost same booking , cancelation rate in December is more.</a:t>
            </a:r>
          </a:p>
          <a:p>
            <a:endParaRPr lang="en-US" sz="2000" b="1" dirty="0"/>
          </a:p>
          <a:p>
            <a:r>
              <a:rPr lang="en-US" sz="2000" b="1" dirty="0"/>
              <a:t>3)There is negligible change in cancelation between September and </a:t>
            </a:r>
            <a:r>
              <a:rPr lang="en-US" sz="2000" b="1" dirty="0" err="1"/>
              <a:t>october</a:t>
            </a:r>
            <a:r>
              <a:rPr lang="en-US" sz="2000"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Q6 No of passengers by cancellation by the types of       hotels? </a:t>
            </a:r>
            <a:br>
              <a:rPr lang="en-US" sz="2800" b="1" u="sng" dirty="0">
                <a:solidFill>
                  <a:schemeClr val="accent6">
                    <a:lumMod val="75000"/>
                  </a:schemeClr>
                </a:solidFill>
              </a:rPr>
            </a:br>
            <a:endParaRPr lang="en-US" sz="2800" b="1" u="sng" dirty="0">
              <a:solidFill>
                <a:schemeClr val="accent6">
                  <a:lumMod val="75000"/>
                </a:schemeClr>
              </a:solidFill>
            </a:endParaRPr>
          </a:p>
        </p:txBody>
      </p:sp>
      <p:pic>
        <p:nvPicPr>
          <p:cNvPr id="4" name="Content Placeholder 3" descr="Q12.png"/>
          <p:cNvPicPr>
            <a:picLocks noGrp="1" noChangeAspect="1"/>
          </p:cNvPicPr>
          <p:nvPr>
            <p:ph idx="1"/>
          </p:nvPr>
        </p:nvPicPr>
        <p:blipFill>
          <a:blip r:embed="rId2" cstate="print"/>
          <a:stretch>
            <a:fillRect/>
          </a:stretch>
        </p:blipFill>
        <p:spPr>
          <a:xfrm>
            <a:off x="4343399" y="1676400"/>
            <a:ext cx="4343401" cy="3962400"/>
          </a:xfrm>
        </p:spPr>
        <p:style>
          <a:lnRef idx="1">
            <a:schemeClr val="accent3"/>
          </a:lnRef>
          <a:fillRef idx="2">
            <a:schemeClr val="accent3"/>
          </a:fillRef>
          <a:effectRef idx="1">
            <a:schemeClr val="accent3"/>
          </a:effectRef>
          <a:fontRef idx="minor">
            <a:schemeClr val="dk1"/>
          </a:fontRef>
        </p:style>
      </p:pic>
      <p:sp>
        <p:nvSpPr>
          <p:cNvPr id="6" name="TextBox 5"/>
          <p:cNvSpPr txBox="1"/>
          <p:nvPr/>
        </p:nvSpPr>
        <p:spPr>
          <a:xfrm>
            <a:off x="152400" y="2057400"/>
            <a:ext cx="4343401" cy="2246769"/>
          </a:xfrm>
          <a:prstGeom prst="rect">
            <a:avLst/>
          </a:prstGeom>
          <a:noFill/>
        </p:spPr>
        <p:txBody>
          <a:bodyPr wrap="square" rtlCol="0">
            <a:spAutoFit/>
          </a:bodyPr>
          <a:lstStyle/>
          <a:p>
            <a:r>
              <a:rPr lang="en-US" sz="2000" b="1" dirty="0"/>
              <a:t>Ans:-Cancelation by the types of hotels</a:t>
            </a:r>
          </a:p>
          <a:p>
            <a:endParaRPr lang="en-US" sz="2000" b="1" dirty="0"/>
          </a:p>
          <a:p>
            <a:r>
              <a:rPr lang="en-US" sz="2000" b="1" dirty="0"/>
              <a:t>1) Most bookings were in a city hotel</a:t>
            </a:r>
          </a:p>
          <a:p>
            <a:r>
              <a:rPr lang="en-US" sz="2000" b="1" dirty="0"/>
              <a:t> </a:t>
            </a:r>
          </a:p>
          <a:p>
            <a:r>
              <a:rPr lang="en-US" sz="2000" b="1" dirty="0"/>
              <a:t>2) Cancelations in Resort hotel is less </a:t>
            </a:r>
          </a:p>
          <a:p>
            <a:r>
              <a:rPr lang="en-US" sz="2000" b="1" dirty="0"/>
              <a:t>compared to city hotel</a:t>
            </a:r>
          </a:p>
          <a:p>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u="sng" dirty="0">
                <a:solidFill>
                  <a:schemeClr val="accent6">
                    <a:lumMod val="75000"/>
                  </a:schemeClr>
                </a:solidFill>
              </a:rPr>
              <a:t>Q7.Meals type by no of </a:t>
            </a:r>
            <a:r>
              <a:rPr lang="en-US" sz="2800" u="sng" dirty="0" err="1">
                <a:solidFill>
                  <a:schemeClr val="accent6">
                    <a:lumMod val="75000"/>
                  </a:schemeClr>
                </a:solidFill>
              </a:rPr>
              <a:t>pessengers</a:t>
            </a:r>
            <a:r>
              <a:rPr lang="en-US" sz="2800" u="sng" dirty="0">
                <a:solidFill>
                  <a:schemeClr val="accent6">
                    <a:lumMod val="75000"/>
                  </a:schemeClr>
                </a:solidFill>
              </a:rPr>
              <a:t> that were                 </a:t>
            </a:r>
            <a:r>
              <a:rPr lang="en-US" sz="2800" u="sng" dirty="0" err="1">
                <a:solidFill>
                  <a:schemeClr val="accent6">
                    <a:lumMod val="75000"/>
                  </a:schemeClr>
                </a:solidFill>
              </a:rPr>
              <a:t>preffered</a:t>
            </a:r>
            <a:r>
              <a:rPr lang="en-US" sz="2800" u="sng" dirty="0">
                <a:solidFill>
                  <a:schemeClr val="accent6">
                    <a:lumMod val="75000"/>
                  </a:schemeClr>
                </a:solidFill>
              </a:rPr>
              <a:t> to eat by the </a:t>
            </a:r>
            <a:r>
              <a:rPr lang="en-US" sz="2800" u="sng" dirty="0" err="1">
                <a:solidFill>
                  <a:schemeClr val="accent6">
                    <a:lumMod val="75000"/>
                  </a:schemeClr>
                </a:solidFill>
              </a:rPr>
              <a:t>pessengers</a:t>
            </a:r>
            <a:r>
              <a:rPr lang="en-US" sz="2800" u="sng" dirty="0">
                <a:solidFill>
                  <a:schemeClr val="accent6">
                    <a:lumMod val="75000"/>
                  </a:schemeClr>
                </a:solidFill>
              </a:rPr>
              <a:t>?</a:t>
            </a:r>
            <a:br>
              <a:rPr lang="en-US" sz="2800" u="sng" dirty="0">
                <a:solidFill>
                  <a:schemeClr val="accent6">
                    <a:lumMod val="75000"/>
                  </a:schemeClr>
                </a:solidFill>
              </a:rPr>
            </a:br>
            <a:endParaRPr lang="en-US" sz="2800" u="sng" dirty="0">
              <a:solidFill>
                <a:schemeClr val="accent6">
                  <a:lumMod val="75000"/>
                </a:schemeClr>
              </a:solidFill>
            </a:endParaRPr>
          </a:p>
        </p:txBody>
      </p:sp>
      <p:pic>
        <p:nvPicPr>
          <p:cNvPr id="4" name="Content Placeholder 3" descr="Q13.png"/>
          <p:cNvPicPr>
            <a:picLocks noGrp="1" noChangeAspect="1"/>
          </p:cNvPicPr>
          <p:nvPr>
            <p:ph idx="1"/>
          </p:nvPr>
        </p:nvPicPr>
        <p:blipFill>
          <a:blip r:embed="rId2" cstate="print"/>
          <a:stretch>
            <a:fillRect/>
          </a:stretch>
        </p:blipFill>
        <p:spPr>
          <a:xfrm>
            <a:off x="4038600" y="1524000"/>
            <a:ext cx="5029200" cy="46482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228600" y="1981200"/>
            <a:ext cx="3810000" cy="4708981"/>
          </a:xfrm>
          <a:prstGeom prst="rect">
            <a:avLst/>
          </a:prstGeom>
          <a:noFill/>
        </p:spPr>
        <p:txBody>
          <a:bodyPr wrap="square" rtlCol="0">
            <a:spAutoFit/>
          </a:bodyPr>
          <a:lstStyle/>
          <a:p>
            <a:r>
              <a:rPr lang="en-US" sz="2000" b="1" dirty="0"/>
              <a:t>Ans:-Most ordered meal type</a:t>
            </a:r>
          </a:p>
          <a:p>
            <a:pPr marL="342900" indent="-342900">
              <a:buAutoNum type="arabicParenR"/>
            </a:pPr>
            <a:endParaRPr lang="en-US" sz="2000" b="1" dirty="0"/>
          </a:p>
          <a:p>
            <a:pPr marL="342900" indent="-342900">
              <a:buAutoNum type="arabicParenR"/>
            </a:pPr>
            <a:r>
              <a:rPr lang="en-US" sz="2000" b="1" dirty="0"/>
              <a:t>Out of the meals, BB (Bed &amp; Breakfast) is the most ordered meal which is around 77.2%, </a:t>
            </a:r>
          </a:p>
          <a:p>
            <a:pPr marL="342900" indent="-342900">
              <a:buAutoNum type="arabicParenR"/>
            </a:pPr>
            <a:endParaRPr lang="en-US" sz="2000" b="1" dirty="0"/>
          </a:p>
          <a:p>
            <a:pPr marL="342900" indent="-342900">
              <a:buAutoNum type="arabicParenR"/>
            </a:pPr>
            <a:r>
              <a:rPr lang="en-US" sz="2000" b="1" dirty="0"/>
              <a:t> HB(Half Board) around 12.1%</a:t>
            </a:r>
          </a:p>
          <a:p>
            <a:pPr marL="342900" indent="-342900">
              <a:buAutoNum type="arabicParenR"/>
            </a:pPr>
            <a:endParaRPr lang="en-US" sz="2000" b="1" dirty="0"/>
          </a:p>
          <a:p>
            <a:pPr marL="342900" indent="-342900">
              <a:buAutoNum type="arabicParenR"/>
            </a:pPr>
            <a:r>
              <a:rPr lang="en-US" sz="2000" b="1" dirty="0"/>
              <a:t> SC(no meal package) around 0.89%</a:t>
            </a:r>
          </a:p>
          <a:p>
            <a:pPr marL="342900" indent="-342900">
              <a:buAutoNum type="arabicParenR"/>
            </a:pPr>
            <a:endParaRPr lang="en-US" sz="2000" b="1" dirty="0"/>
          </a:p>
          <a:p>
            <a:pPr marL="342900" indent="-342900">
              <a:buAutoNum type="arabicParenR"/>
            </a:pPr>
            <a:r>
              <a:rPr lang="en-US" sz="2000" b="1" dirty="0"/>
              <a:t>Undefined and FB (Full Board) around 0.09% and 0.06% respectively.</a:t>
            </a:r>
          </a:p>
          <a:p>
            <a:r>
              <a:rPr lang="en-US" sz="2000"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Q8 Which </a:t>
            </a:r>
            <a:r>
              <a:rPr lang="en-US" sz="2800" b="1" u="sng" dirty="0" err="1">
                <a:solidFill>
                  <a:schemeClr val="accent6">
                    <a:lumMod val="75000"/>
                  </a:schemeClr>
                </a:solidFill>
              </a:rPr>
              <a:t>room_type</a:t>
            </a:r>
            <a:r>
              <a:rPr lang="en-US" sz="2800" b="1" u="sng" dirty="0">
                <a:solidFill>
                  <a:schemeClr val="accent6">
                    <a:lumMod val="75000"/>
                  </a:schemeClr>
                </a:solidFill>
              </a:rPr>
              <a:t> is in most demand and which       </a:t>
            </a:r>
            <a:r>
              <a:rPr lang="en-US" sz="2800" b="1" u="sng" dirty="0" err="1">
                <a:solidFill>
                  <a:schemeClr val="accent6">
                    <a:lumMod val="75000"/>
                  </a:schemeClr>
                </a:solidFill>
              </a:rPr>
              <a:t>room_type</a:t>
            </a:r>
            <a:r>
              <a:rPr lang="en-US" sz="2800" b="1" u="sng" dirty="0">
                <a:solidFill>
                  <a:schemeClr val="accent6">
                    <a:lumMod val="75000"/>
                  </a:schemeClr>
                </a:solidFill>
              </a:rPr>
              <a:t> generates highest </a:t>
            </a:r>
            <a:r>
              <a:rPr lang="en-US" sz="2800" b="1" u="sng" dirty="0" err="1">
                <a:solidFill>
                  <a:schemeClr val="accent6">
                    <a:lumMod val="75000"/>
                  </a:schemeClr>
                </a:solidFill>
              </a:rPr>
              <a:t>adr</a:t>
            </a:r>
            <a:r>
              <a:rPr lang="en-US" sz="2800" b="1" u="sng" dirty="0">
                <a:solidFill>
                  <a:schemeClr val="accent6">
                    <a:lumMod val="75000"/>
                  </a:schemeClr>
                </a:solidFill>
              </a:rPr>
              <a:t>?</a:t>
            </a:r>
            <a:br>
              <a:rPr lang="en-US" sz="2800" b="1" u="sng" dirty="0">
                <a:solidFill>
                  <a:schemeClr val="accent6">
                    <a:lumMod val="75000"/>
                  </a:schemeClr>
                </a:solidFill>
              </a:rPr>
            </a:br>
            <a:endParaRPr lang="en-US" sz="2800" b="1" u="sng" dirty="0">
              <a:solidFill>
                <a:schemeClr val="accent6">
                  <a:lumMod val="75000"/>
                </a:schemeClr>
              </a:solidFill>
            </a:endParaRPr>
          </a:p>
        </p:txBody>
      </p:sp>
      <p:pic>
        <p:nvPicPr>
          <p:cNvPr id="1026" name="Picture 2" descr="C:\Users\admin\Desktop\Q22.png"/>
          <p:cNvPicPr>
            <a:picLocks noGrp="1" noChangeAspect="1" noChangeArrowheads="1"/>
          </p:cNvPicPr>
          <p:nvPr>
            <p:ph idx="1"/>
          </p:nvPr>
        </p:nvPicPr>
        <p:blipFill>
          <a:blip r:embed="rId2" cstate="print"/>
          <a:srcRect/>
          <a:stretch>
            <a:fillRect/>
          </a:stretch>
        </p:blipFill>
        <p:spPr bwMode="auto">
          <a:xfrm>
            <a:off x="838200" y="1600200"/>
            <a:ext cx="7162800" cy="2362200"/>
          </a:xfrm>
          <a:prstGeom prst="rect">
            <a:avLst/>
          </a:prstGeom>
        </p:spPr>
        <p:style>
          <a:lnRef idx="1">
            <a:schemeClr val="accent3"/>
          </a:lnRef>
          <a:fillRef idx="2">
            <a:schemeClr val="accent3"/>
          </a:fillRef>
          <a:effectRef idx="1">
            <a:schemeClr val="accent3"/>
          </a:effectRef>
          <a:fontRef idx="minor">
            <a:schemeClr val="dk1"/>
          </a:fontRef>
        </p:style>
      </p:pic>
      <p:sp>
        <p:nvSpPr>
          <p:cNvPr id="4" name="TextBox 3"/>
          <p:cNvSpPr txBox="1"/>
          <p:nvPr/>
        </p:nvSpPr>
        <p:spPr>
          <a:xfrm>
            <a:off x="457201" y="4038600"/>
            <a:ext cx="8534400" cy="2246769"/>
          </a:xfrm>
          <a:prstGeom prst="rect">
            <a:avLst/>
          </a:prstGeom>
          <a:noFill/>
        </p:spPr>
        <p:txBody>
          <a:bodyPr wrap="square" rtlCol="0">
            <a:spAutoFit/>
          </a:bodyPr>
          <a:lstStyle/>
          <a:p>
            <a:r>
              <a:rPr lang="en-US" sz="2000" b="1" dirty="0"/>
              <a:t>Ans:-</a:t>
            </a:r>
          </a:p>
          <a:p>
            <a:pPr marL="342900" indent="-342900">
              <a:buAutoNum type="arabicParenR"/>
            </a:pPr>
            <a:endParaRPr lang="en-US" sz="2000" b="1" dirty="0"/>
          </a:p>
          <a:p>
            <a:pPr marL="342900" indent="-342900">
              <a:buAutoNum type="arabicParenR"/>
            </a:pPr>
            <a:r>
              <a:rPr lang="en-US" sz="2000" b="1" dirty="0"/>
              <a:t>Most demanded room type is A</a:t>
            </a:r>
          </a:p>
          <a:p>
            <a:pPr marL="342900" indent="-342900">
              <a:buAutoNum type="arabicParenR"/>
            </a:pPr>
            <a:endParaRPr lang="en-US" sz="2000" b="1" dirty="0"/>
          </a:p>
          <a:p>
            <a:pPr marL="342900" indent="-342900">
              <a:buAutoNum type="arabicParenR"/>
            </a:pPr>
            <a:r>
              <a:rPr lang="en-US" sz="2000" b="1" dirty="0"/>
              <a:t>Better </a:t>
            </a:r>
            <a:r>
              <a:rPr lang="en-US" sz="2000" b="1" dirty="0" err="1"/>
              <a:t>adr</a:t>
            </a:r>
            <a:r>
              <a:rPr lang="en-US" sz="2000" b="1" dirty="0"/>
              <a:t> rooms are of type H, G and C. </a:t>
            </a:r>
          </a:p>
          <a:p>
            <a:pPr marL="342900" indent="-342900">
              <a:buAutoNum type="arabicParenR"/>
            </a:pPr>
            <a:endParaRPr lang="en-US" sz="2000" b="1" dirty="0"/>
          </a:p>
          <a:p>
            <a:pPr marL="342900" indent="-342900">
              <a:buAutoNum type="arabicParenR"/>
            </a:pPr>
            <a:r>
              <a:rPr lang="en-US" sz="2000" b="1" dirty="0"/>
              <a:t>Hotels should increase the no. of room types A and H to </a:t>
            </a:r>
            <a:r>
              <a:rPr lang="en-US" sz="2000" b="1" dirty="0" err="1"/>
              <a:t>maximise</a:t>
            </a:r>
            <a:r>
              <a:rPr lang="en-US" sz="2000" b="1" dirty="0"/>
              <a:t> revenue.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5B92-739B-4A03-BF4F-DB64339C20E4}"/>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solidFill>
                  <a:schemeClr val="accent6">
                    <a:lumMod val="75000"/>
                  </a:schemeClr>
                </a:solidFill>
              </a:rPr>
              <a:t>Lets see the correlation</a:t>
            </a:r>
          </a:p>
        </p:txBody>
      </p:sp>
      <p:pic>
        <p:nvPicPr>
          <p:cNvPr id="5" name="Content Placeholder 4">
            <a:extLst>
              <a:ext uri="{FF2B5EF4-FFF2-40B4-BE49-F238E27FC236}">
                <a16:creationId xmlns:a16="http://schemas.microsoft.com/office/drawing/2014/main" id="{57F7C566-2E9A-4B6B-96CF-F4C43DDA6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8991600" cy="5257800"/>
          </a:xfr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221401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56375-6BB5-4DF7-BDBF-79E4A832B187}"/>
              </a:ext>
            </a:extLst>
          </p:cNvPr>
          <p:cNvSpPr/>
          <p:nvPr/>
        </p:nvSpPr>
        <p:spPr>
          <a:xfrm>
            <a:off x="0" y="1752600"/>
            <a:ext cx="3657600" cy="3962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Ans:- 1) 47% bookings were done in 2016.</a:t>
            </a:r>
          </a:p>
          <a:p>
            <a:pPr algn="ctr"/>
            <a:endParaRPr lang="en-US" sz="2000" b="1" dirty="0"/>
          </a:p>
          <a:p>
            <a:pPr algn="ctr"/>
            <a:r>
              <a:rPr lang="en-US" sz="2000" b="1" dirty="0"/>
              <a:t>2)34% booking were done in 2017.</a:t>
            </a:r>
          </a:p>
          <a:p>
            <a:pPr algn="ctr"/>
            <a:endParaRPr lang="en-US" sz="2000" b="1" dirty="0"/>
          </a:p>
          <a:p>
            <a:pPr algn="ctr"/>
            <a:r>
              <a:rPr lang="en-US" sz="2000" b="1" dirty="0"/>
              <a:t>3)18 % booking were done in 2015.. </a:t>
            </a:r>
          </a:p>
          <a:p>
            <a:pPr algn="ctr"/>
            <a:endParaRPr lang="en-US" sz="2000" b="1" dirty="0"/>
          </a:p>
          <a:p>
            <a:pPr algn="ctr"/>
            <a:r>
              <a:rPr lang="en-US" sz="2000" b="1" dirty="0"/>
              <a:t>4)We can see increasing tendency in bookings year wise</a:t>
            </a:r>
          </a:p>
        </p:txBody>
      </p:sp>
      <p:sp>
        <p:nvSpPr>
          <p:cNvPr id="2" name="Title 1">
            <a:extLst>
              <a:ext uri="{FF2B5EF4-FFF2-40B4-BE49-F238E27FC236}">
                <a16:creationId xmlns:a16="http://schemas.microsoft.com/office/drawing/2014/main" id="{4C68BF40-4BD6-48D3-93DF-0862B8EA4CA6}"/>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solidFill>
                  <a:schemeClr val="accent6">
                    <a:lumMod val="75000"/>
                  </a:schemeClr>
                </a:solidFill>
              </a:rPr>
              <a:t>Q.9 Which year had host number of booking ?</a:t>
            </a:r>
          </a:p>
        </p:txBody>
      </p:sp>
      <p:pic>
        <p:nvPicPr>
          <p:cNvPr id="5" name="Content Placeholder 4">
            <a:extLst>
              <a:ext uri="{FF2B5EF4-FFF2-40B4-BE49-F238E27FC236}">
                <a16:creationId xmlns:a16="http://schemas.microsoft.com/office/drawing/2014/main" id="{B4B28FB3-21F1-4412-88F1-BDAB2D7EF2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7222" b="-33127"/>
          <a:stretch/>
        </p:blipFill>
        <p:spPr>
          <a:xfrm>
            <a:off x="3733800" y="1981200"/>
            <a:ext cx="5105400" cy="4191000"/>
          </a:xfr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62619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7D23-F93E-48D6-B59D-4BEDDC212677}"/>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solidFill>
                  <a:schemeClr val="accent6">
                    <a:lumMod val="75000"/>
                  </a:schemeClr>
                </a:solidFill>
              </a:rPr>
              <a:t>Booking curve of each hotel for three years</a:t>
            </a:r>
          </a:p>
        </p:txBody>
      </p:sp>
      <p:sp>
        <p:nvSpPr>
          <p:cNvPr id="3" name="Content Placeholder 2">
            <a:extLst>
              <a:ext uri="{FF2B5EF4-FFF2-40B4-BE49-F238E27FC236}">
                <a16:creationId xmlns:a16="http://schemas.microsoft.com/office/drawing/2014/main" id="{4C4810D4-D196-4D35-9945-B838C824D134}"/>
              </a:ext>
            </a:extLst>
          </p:cNvPr>
          <p:cNvSpPr>
            <a:spLocks noGrp="1"/>
          </p:cNvSpPr>
          <p:nvPr>
            <p:ph sz="half" idx="1"/>
          </p:nvPr>
        </p:nvSpPr>
        <p:spPr/>
        <p:txBody>
          <a:bodyPr>
            <a:normAutofit/>
          </a:bodyPr>
          <a:lstStyle/>
          <a:p>
            <a:pPr marL="0" indent="0">
              <a:buNone/>
            </a:pPr>
            <a:endParaRPr lang="en-US" sz="2000" b="1" dirty="0"/>
          </a:p>
          <a:p>
            <a:pPr marL="0" indent="0">
              <a:buNone/>
            </a:pPr>
            <a:endParaRPr lang="en-US" sz="2000" b="1" dirty="0"/>
          </a:p>
          <a:p>
            <a:pPr marL="0" indent="0">
              <a:buNone/>
            </a:pPr>
            <a:r>
              <a:rPr lang="en-US" sz="2000" b="1" dirty="0"/>
              <a:t>1)In a single glance we can see that no matter which year the overall bookings are more for City Hotel in comparison to Resort Hotel</a:t>
            </a:r>
          </a:p>
          <a:p>
            <a:pPr marL="0" indent="0">
              <a:buNone/>
            </a:pPr>
            <a:endParaRPr lang="en-US" sz="2000" b="1" dirty="0"/>
          </a:p>
          <a:p>
            <a:pPr marL="0" indent="0">
              <a:buNone/>
            </a:pPr>
            <a:r>
              <a:rPr lang="en-US" sz="2000" b="1" dirty="0"/>
              <a:t>2)We can also see that the bookings, (or sales because that's what they are) have fallen for both the hotels from the year 2016 onwards but for Resort Hotel they have fallen more sharply!</a:t>
            </a:r>
          </a:p>
          <a:p>
            <a:endParaRPr lang="en-US" sz="2000" b="1" dirty="0"/>
          </a:p>
        </p:txBody>
      </p:sp>
      <p:pic>
        <p:nvPicPr>
          <p:cNvPr id="6" name="Content Placeholder 5">
            <a:extLst>
              <a:ext uri="{FF2B5EF4-FFF2-40B4-BE49-F238E27FC236}">
                <a16:creationId xmlns:a16="http://schemas.microsoft.com/office/drawing/2014/main" id="{21082ECB-1B0E-4CE5-9D17-A09EF2E5A7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77512" y="1782762"/>
            <a:ext cx="4572000" cy="4525963"/>
          </a:xfr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8836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None/>
            </a:pPr>
            <a:r>
              <a:rPr lang="en-US" b="1" u="sng" dirty="0">
                <a:solidFill>
                  <a:schemeClr val="accent6">
                    <a:lumMod val="75000"/>
                  </a:schemeClr>
                </a:solidFill>
              </a:rPr>
              <a:t> Mainly performed using </a:t>
            </a:r>
            <a:r>
              <a:rPr lang="en-US" b="1" u="sng" dirty="0" err="1">
                <a:solidFill>
                  <a:schemeClr val="accent6">
                    <a:lumMod val="75000"/>
                  </a:schemeClr>
                </a:solidFill>
              </a:rPr>
              <a:t>Matplotlib</a:t>
            </a:r>
            <a:r>
              <a:rPr lang="en-US" b="1" u="sng" dirty="0">
                <a:solidFill>
                  <a:schemeClr val="accent6">
                    <a:lumMod val="75000"/>
                  </a:schemeClr>
                </a:solidFill>
              </a:rPr>
              <a:t> and </a:t>
            </a:r>
            <a:r>
              <a:rPr lang="en-US" b="1" u="sng" dirty="0" err="1">
                <a:solidFill>
                  <a:schemeClr val="accent6">
                    <a:lumMod val="75000"/>
                  </a:schemeClr>
                </a:solidFill>
              </a:rPr>
              <a:t>Seaborn</a:t>
            </a:r>
            <a:r>
              <a:rPr lang="en-US" b="1" u="sng" dirty="0">
                <a:solidFill>
                  <a:schemeClr val="accent6">
                    <a:lumMod val="75000"/>
                  </a:schemeClr>
                </a:solidFill>
              </a:rPr>
              <a:t> library and the following graph and plots had been used:</a:t>
            </a:r>
          </a:p>
          <a:p>
            <a:pPr lvl="0"/>
            <a:r>
              <a:rPr lang="en-US" dirty="0"/>
              <a:t>Heat-map.—Correlation Matrix</a:t>
            </a:r>
          </a:p>
          <a:p>
            <a:pPr lvl="0"/>
            <a:r>
              <a:rPr lang="en-US" dirty="0"/>
              <a:t>Scatter Plot.--- Scatter Plot Data Analysis</a:t>
            </a:r>
          </a:p>
          <a:p>
            <a:pPr lvl="0"/>
            <a:r>
              <a:rPr lang="en-US" dirty="0"/>
              <a:t>Bar Chart --- Bar plot</a:t>
            </a:r>
          </a:p>
          <a:p>
            <a:pPr lvl="0"/>
            <a:r>
              <a:rPr lang="en-US" dirty="0"/>
              <a:t>Pie Chart. --- Pie plot</a:t>
            </a:r>
          </a:p>
          <a:p>
            <a:pPr lvl="0"/>
            <a:r>
              <a:rPr lang="en-US" dirty="0"/>
              <a:t>Line Plot.</a:t>
            </a:r>
          </a:p>
          <a:p>
            <a:pPr lvl="0"/>
            <a:r>
              <a:rPr lang="en-US" dirty="0"/>
              <a:t>Box Plot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8077200" cy="4876800"/>
          </a:xfrm>
        </p:spPr>
        <p:txBody>
          <a:bodyPr>
            <a:normAutofit fontScale="55000" lnSpcReduction="20000"/>
          </a:bodyPr>
          <a:lstStyle/>
          <a:p>
            <a:pPr marL="12065">
              <a:lnSpc>
                <a:spcPct val="100000"/>
              </a:lnSpc>
              <a:spcBef>
                <a:spcPts val="105"/>
              </a:spcBef>
              <a:tabLst>
                <a:tab pos="299085" algn="l"/>
                <a:tab pos="299720" algn="l"/>
              </a:tabLst>
            </a:pPr>
            <a:r>
              <a:rPr lang="en-US" b="1" spc="-5" dirty="0">
                <a:solidFill>
                  <a:schemeClr val="tx2">
                    <a:lumMod val="50000"/>
                  </a:schemeClr>
                </a:solidFill>
                <a:latin typeface="Arial MT"/>
                <a:cs typeface="Arial MT"/>
              </a:rPr>
              <a:t>Agenda</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Data</a:t>
            </a:r>
            <a:r>
              <a:rPr lang="en-US" b="1" spc="-45"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summary</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Hotel</a:t>
            </a:r>
            <a:r>
              <a:rPr lang="en-US" b="1" spc="-4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wise</a:t>
            </a:r>
            <a:r>
              <a:rPr lang="en-US" b="1" spc="-15"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Distribution</a:t>
            </a:r>
            <a:r>
              <a:rPr lang="en-US" b="1" spc="-60" dirty="0">
                <a:solidFill>
                  <a:schemeClr val="tx2">
                    <a:lumMod val="50000"/>
                  </a:schemeClr>
                </a:solidFill>
                <a:latin typeface="Arial MT"/>
                <a:cs typeface="Arial MT"/>
              </a:rPr>
              <a:t> </a:t>
            </a:r>
            <a:r>
              <a:rPr lang="en-US" b="1" dirty="0">
                <a:solidFill>
                  <a:schemeClr val="tx2">
                    <a:lumMod val="50000"/>
                  </a:schemeClr>
                </a:solidFill>
                <a:latin typeface="Arial MT"/>
                <a:cs typeface="Arial MT"/>
              </a:rPr>
              <a:t>Channel</a:t>
            </a:r>
            <a:r>
              <a:rPr lang="en-US" b="1" spc="-5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wise</a:t>
            </a:r>
            <a:r>
              <a:rPr lang="en-US" b="1" spc="-1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Booking</a:t>
            </a:r>
            <a:r>
              <a:rPr lang="en-US" b="1" spc="-45" dirty="0">
                <a:solidFill>
                  <a:schemeClr val="tx2">
                    <a:lumMod val="50000"/>
                  </a:schemeClr>
                </a:solidFill>
                <a:latin typeface="Arial MT"/>
                <a:cs typeface="Arial MT"/>
              </a:rPr>
              <a:t> </a:t>
            </a:r>
            <a:r>
              <a:rPr lang="en-US" b="1" dirty="0">
                <a:solidFill>
                  <a:schemeClr val="tx2">
                    <a:lumMod val="50000"/>
                  </a:schemeClr>
                </a:solidFill>
                <a:latin typeface="Arial MT"/>
                <a:cs typeface="Arial MT"/>
              </a:rPr>
              <a:t>cancellation</a:t>
            </a:r>
            <a:r>
              <a:rPr lang="en-US" b="1" spc="-6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Line graph</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Bar Chart</a:t>
            </a: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Correlation</a:t>
            </a:r>
            <a:r>
              <a:rPr lang="en-US" b="1" spc="-80" dirty="0">
                <a:solidFill>
                  <a:schemeClr val="tx2">
                    <a:lumMod val="50000"/>
                  </a:schemeClr>
                </a:solidFill>
                <a:latin typeface="Arial MT"/>
                <a:cs typeface="Arial MT"/>
              </a:rPr>
              <a:t> H</a:t>
            </a:r>
            <a:r>
              <a:rPr lang="en-US" b="1" dirty="0">
                <a:solidFill>
                  <a:schemeClr val="tx2">
                    <a:lumMod val="50000"/>
                  </a:schemeClr>
                </a:solidFill>
                <a:latin typeface="Arial MT"/>
                <a:cs typeface="Arial MT"/>
              </a:rPr>
              <a:t>eat-map</a:t>
            </a: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spcBef>
                <a:spcPts val="5"/>
              </a:spcBef>
              <a:tabLst>
                <a:tab pos="299085" algn="l"/>
                <a:tab pos="299720" algn="l"/>
              </a:tabLst>
            </a:pPr>
            <a:r>
              <a:rPr lang="en-US" b="1" dirty="0">
                <a:solidFill>
                  <a:schemeClr val="tx2">
                    <a:lumMod val="50000"/>
                  </a:schemeClr>
                </a:solidFill>
                <a:latin typeface="Arial MT"/>
                <a:cs typeface="Arial MT"/>
              </a:rPr>
              <a:t>Conclusion</a:t>
            </a:r>
          </a:p>
          <a:p>
            <a:endParaRPr lang="en-US" dirty="0">
              <a:solidFill>
                <a:schemeClr val="tx1">
                  <a:lumMod val="95000"/>
                  <a:lumOff val="5000"/>
                </a:schemeClr>
              </a:solidFill>
            </a:endParaRPr>
          </a:p>
        </p:txBody>
      </p:sp>
      <p:sp>
        <p:nvSpPr>
          <p:cNvPr id="4" name="Title 3"/>
          <p:cNvSpPr>
            <a:spLocks noGrp="1"/>
          </p:cNvSpPr>
          <p:nvPr>
            <p:ph type="ctrTitle"/>
          </p:nvPr>
        </p:nvSpPr>
        <p:spPr>
          <a:xfrm>
            <a:off x="914400" y="0"/>
            <a:ext cx="7772400" cy="1470025"/>
          </a:xfrm>
        </p:spPr>
        <p:style>
          <a:lnRef idx="2">
            <a:schemeClr val="accent2"/>
          </a:lnRef>
          <a:fillRef idx="1">
            <a:schemeClr val="lt1"/>
          </a:fillRef>
          <a:effectRef idx="0">
            <a:schemeClr val="accent2"/>
          </a:effectRef>
          <a:fontRef idx="minor">
            <a:schemeClr val="dk1"/>
          </a:fontRef>
        </p:style>
        <p:txBody>
          <a:bodyPr/>
          <a:lstStyle/>
          <a:p>
            <a:r>
              <a:rPr lang="en-US" b="1" u="sng" spc="-35" dirty="0">
                <a:solidFill>
                  <a:schemeClr val="accent6">
                    <a:lumMod val="75000"/>
                  </a:schemeClr>
                </a:solidFill>
                <a:latin typeface="Verdana"/>
                <a:cs typeface="Verdana"/>
              </a:rPr>
              <a:t>P</a:t>
            </a:r>
            <a:r>
              <a:rPr lang="en-US" b="1" u="sng" spc="-40" dirty="0">
                <a:solidFill>
                  <a:schemeClr val="accent6">
                    <a:lumMod val="75000"/>
                  </a:schemeClr>
                </a:solidFill>
                <a:latin typeface="Verdana"/>
                <a:cs typeface="Verdana"/>
              </a:rPr>
              <a:t>oi</a:t>
            </a:r>
            <a:r>
              <a:rPr lang="en-US" b="1" u="sng" spc="-95" dirty="0">
                <a:solidFill>
                  <a:schemeClr val="accent6">
                    <a:lumMod val="75000"/>
                  </a:schemeClr>
                </a:solidFill>
                <a:latin typeface="Verdana"/>
                <a:cs typeface="Verdana"/>
              </a:rPr>
              <a:t>n</a:t>
            </a:r>
            <a:r>
              <a:rPr lang="en-US" b="1" u="sng" spc="-85" dirty="0">
                <a:solidFill>
                  <a:schemeClr val="accent6">
                    <a:lumMod val="75000"/>
                  </a:schemeClr>
                </a:solidFill>
                <a:latin typeface="Verdana"/>
                <a:cs typeface="Verdana"/>
              </a:rPr>
              <a:t>ts</a:t>
            </a:r>
            <a:r>
              <a:rPr lang="en-US" b="1" u="sng" spc="-114" dirty="0">
                <a:solidFill>
                  <a:schemeClr val="accent6">
                    <a:lumMod val="75000"/>
                  </a:schemeClr>
                </a:solidFill>
                <a:latin typeface="Verdana"/>
                <a:cs typeface="Verdana"/>
              </a:rPr>
              <a:t> </a:t>
            </a:r>
            <a:r>
              <a:rPr lang="en-US" b="1" u="sng" spc="-50" dirty="0">
                <a:solidFill>
                  <a:schemeClr val="accent6">
                    <a:lumMod val="75000"/>
                  </a:schemeClr>
                </a:solidFill>
                <a:latin typeface="Verdana"/>
                <a:cs typeface="Verdana"/>
              </a:rPr>
              <a:t>to</a:t>
            </a:r>
            <a:r>
              <a:rPr lang="en-US" b="1" u="sng" spc="-125" dirty="0">
                <a:solidFill>
                  <a:schemeClr val="accent6">
                    <a:lumMod val="75000"/>
                  </a:schemeClr>
                </a:solidFill>
                <a:latin typeface="Verdana"/>
                <a:cs typeface="Verdana"/>
              </a:rPr>
              <a:t> </a:t>
            </a:r>
            <a:r>
              <a:rPr lang="en-US" b="1" u="sng" spc="-50" dirty="0">
                <a:solidFill>
                  <a:schemeClr val="accent6">
                    <a:lumMod val="75000"/>
                  </a:schemeClr>
                </a:solidFill>
                <a:latin typeface="Verdana"/>
                <a:cs typeface="Verdana"/>
              </a:rPr>
              <a:t>Disc</a:t>
            </a:r>
            <a:r>
              <a:rPr lang="en-US" b="1" u="sng" spc="-55" dirty="0">
                <a:solidFill>
                  <a:schemeClr val="accent6">
                    <a:lumMod val="75000"/>
                  </a:schemeClr>
                </a:solidFill>
                <a:latin typeface="Verdana"/>
                <a:cs typeface="Verdana"/>
              </a:rPr>
              <a:t>u</a:t>
            </a:r>
            <a:r>
              <a:rPr lang="en-US" b="1" u="sng" spc="-125" dirty="0">
                <a:solidFill>
                  <a:schemeClr val="accent6">
                    <a:lumMod val="75000"/>
                  </a:schemeClr>
                </a:solidFill>
                <a:latin typeface="Verdana"/>
                <a:cs typeface="Verdana"/>
              </a:rPr>
              <a:t>s</a:t>
            </a:r>
            <a:r>
              <a:rPr lang="en-US" b="1" u="sng" spc="-120" dirty="0">
                <a:solidFill>
                  <a:schemeClr val="accent6">
                    <a:lumMod val="75000"/>
                  </a:schemeClr>
                </a:solidFill>
                <a:latin typeface="Verdana"/>
                <a:cs typeface="Verdana"/>
              </a:rPr>
              <a:t>s</a:t>
            </a:r>
            <a:r>
              <a:rPr lang="en-US" b="1" u="sng" spc="-280" dirty="0">
                <a:solidFill>
                  <a:schemeClr val="accent6">
                    <a:lumMod val="75000"/>
                  </a:schemeClr>
                </a:solidFill>
                <a:latin typeface="Verdana"/>
                <a:cs typeface="Verdana"/>
              </a:rPr>
              <a:t>:</a:t>
            </a:r>
            <a:endParaRPr lang="en-US" b="1" u="sng" dirty="0">
              <a:solidFill>
                <a:schemeClr val="accent6">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Autofit/>
          </a:bodyPr>
          <a:lstStyle/>
          <a:p>
            <a:pPr>
              <a:buAutoNum type="arabicParenR"/>
            </a:pPr>
            <a:endParaRPr lang="en-US" sz="1200" b="1" dirty="0"/>
          </a:p>
          <a:p>
            <a:pPr marL="457200" indent="-457200" algn="just">
              <a:buFont typeface="+mj-lt"/>
              <a:buAutoNum type="arabicPeriod"/>
            </a:pPr>
            <a:r>
              <a:rPr lang="en-US" sz="1600" dirty="0">
                <a:solidFill>
                  <a:schemeClr val="tx1">
                    <a:lumMod val="95000"/>
                    <a:lumOff val="5000"/>
                  </a:schemeClr>
                </a:solidFill>
                <a:latin typeface="Agency FB" pitchFamily="34" charset="0"/>
              </a:rPr>
              <a:t>When we show a  relationship between the waiting list in days and the avg. waiting period time </a:t>
            </a:r>
          </a:p>
          <a:p>
            <a:pPr marL="457200" indent="-457200" algn="just"/>
            <a:r>
              <a:rPr lang="en-US" sz="1600" dirty="0">
                <a:solidFill>
                  <a:schemeClr val="tx1">
                    <a:lumMod val="95000"/>
                    <a:lumOff val="5000"/>
                  </a:schemeClr>
                </a:solidFill>
                <a:latin typeface="Agency FB" pitchFamily="34" charset="0"/>
              </a:rPr>
              <a:t>In the data frame we find that city hotel has longer waiting time as compared to resort hotels</a:t>
            </a:r>
          </a:p>
          <a:p>
            <a:pPr marL="457200" indent="-457200" algn="just">
              <a:buAutoNum type="arabicPlain" startAt="2"/>
            </a:pPr>
            <a:r>
              <a:rPr lang="en-US" sz="1600" dirty="0">
                <a:solidFill>
                  <a:schemeClr val="tx1">
                    <a:lumMod val="95000"/>
                    <a:lumOff val="5000"/>
                  </a:schemeClr>
                </a:solidFill>
                <a:latin typeface="Agency FB" pitchFamily="34" charset="0"/>
              </a:rPr>
              <a:t>The result shows more profit for city hotels </a:t>
            </a:r>
          </a:p>
          <a:p>
            <a:pPr marL="457200" indent="-457200" algn="just">
              <a:buAutoNum type="arabicPlain" startAt="2"/>
            </a:pPr>
            <a:r>
              <a:rPr lang="en-US" sz="1600" dirty="0">
                <a:solidFill>
                  <a:schemeClr val="tx1">
                    <a:lumMod val="95000"/>
                    <a:lumOff val="5000"/>
                  </a:schemeClr>
                </a:solidFill>
                <a:latin typeface="Agency FB" pitchFamily="34" charset="0"/>
              </a:rPr>
              <a:t>Resort hotel has worked on its revenue model to get more profit as compared to city hotels </a:t>
            </a:r>
          </a:p>
          <a:p>
            <a:pPr>
              <a:buNone/>
            </a:pPr>
            <a:r>
              <a:rPr lang="en-US" sz="1600" dirty="0">
                <a:latin typeface="Agency FB" pitchFamily="34" charset="0"/>
              </a:rPr>
              <a:t>4.	    Out of the meals, BB (Bed &amp; Breakfast) is the most ordered meal which is around 77.2%, </a:t>
            </a:r>
          </a:p>
          <a:p>
            <a:pPr>
              <a:buNone/>
            </a:pPr>
            <a:r>
              <a:rPr lang="en-US" sz="1600" dirty="0">
                <a:latin typeface="Agency FB" pitchFamily="34" charset="0"/>
              </a:rPr>
              <a:t>5.	    HB(Half Board) around 12.1%</a:t>
            </a:r>
          </a:p>
          <a:p>
            <a:pPr>
              <a:buNone/>
            </a:pPr>
            <a:r>
              <a:rPr lang="en-US" sz="1600" dirty="0">
                <a:latin typeface="Agency FB" pitchFamily="34" charset="0"/>
              </a:rPr>
              <a:t>6.	    SC(no meal package) around 0.89%</a:t>
            </a:r>
          </a:p>
          <a:p>
            <a:pPr>
              <a:buAutoNum type="arabicPeriod" startAt="7"/>
            </a:pPr>
            <a:r>
              <a:rPr lang="en-US" sz="1600" dirty="0">
                <a:latin typeface="Agency FB" pitchFamily="34" charset="0"/>
              </a:rPr>
              <a:t>    Undefined and FB (Full Board) around 0.09% and 0.06% respectively.</a:t>
            </a:r>
          </a:p>
          <a:p>
            <a:pPr>
              <a:buNone/>
            </a:pPr>
            <a:r>
              <a:rPr lang="en-US" sz="1600" dirty="0">
                <a:latin typeface="Agency FB" pitchFamily="34" charset="0"/>
              </a:rPr>
              <a:t>8.	   Number of arrival rises steadily till august and sharply decline from November.</a:t>
            </a:r>
          </a:p>
          <a:p>
            <a:pPr>
              <a:buNone/>
            </a:pPr>
            <a:r>
              <a:rPr lang="en-US" sz="1600" dirty="0">
                <a:latin typeface="Agency FB" pitchFamily="34" charset="0"/>
              </a:rPr>
              <a:t> 9. From </a:t>
            </a:r>
            <a:r>
              <a:rPr lang="en-US" sz="1600" dirty="0" err="1">
                <a:latin typeface="Agency FB" pitchFamily="34" charset="0"/>
              </a:rPr>
              <a:t>reservation_status</a:t>
            </a:r>
            <a:r>
              <a:rPr lang="en-US" sz="1600" dirty="0">
                <a:latin typeface="Agency FB" pitchFamily="34" charset="0"/>
              </a:rPr>
              <a:t> it is clear that though City Hotel is 64% Resort Hotel has more number of guests and City Hotel has more number of Cancellation as compare to Resort Hotel</a:t>
            </a:r>
          </a:p>
          <a:p>
            <a:pPr>
              <a:buNone/>
            </a:pPr>
            <a:r>
              <a:rPr lang="en-US" sz="1600" dirty="0">
                <a:latin typeface="Agency FB" pitchFamily="34" charset="0"/>
              </a:rPr>
              <a:t>10. From </a:t>
            </a:r>
            <a:r>
              <a:rPr lang="en-US" sz="1600" dirty="0" err="1">
                <a:latin typeface="Agency FB" pitchFamily="34" charset="0"/>
              </a:rPr>
              <a:t>market_segment</a:t>
            </a:r>
            <a:r>
              <a:rPr lang="en-US" sz="1600" dirty="0">
                <a:latin typeface="Agency FB" pitchFamily="34" charset="0"/>
              </a:rPr>
              <a:t> and </a:t>
            </a:r>
            <a:r>
              <a:rPr lang="en-US" sz="1600" dirty="0" err="1">
                <a:latin typeface="Agency FB" pitchFamily="34" charset="0"/>
              </a:rPr>
              <a:t>distribution_channel</a:t>
            </a:r>
            <a:r>
              <a:rPr lang="en-US" sz="1600" dirty="0">
                <a:latin typeface="Agency FB" pitchFamily="34" charset="0"/>
              </a:rPr>
              <a:t> we can observe that City Hotel is more into 'Online TA' and Resort Hotel is more into 'Direct' segment.</a:t>
            </a:r>
          </a:p>
          <a:p>
            <a:pPr>
              <a:buNone/>
            </a:pPr>
            <a:r>
              <a:rPr lang="en-US" sz="1600" dirty="0">
                <a:latin typeface="Agency FB" pitchFamily="34" charset="0"/>
              </a:rPr>
              <a:t>11. From the meal we can observe that City Hotel provides 'BB' and Resort Hotel provide 'HB'.</a:t>
            </a:r>
          </a:p>
          <a:p>
            <a:pPr>
              <a:buNone/>
            </a:pPr>
            <a:r>
              <a:rPr lang="en-US" sz="1600" dirty="0">
                <a:latin typeface="Agency FB" pitchFamily="34" charset="0"/>
              </a:rPr>
              <a:t>12. City Hotel is more non-refund as compared to Resort Hotel and. </a:t>
            </a:r>
            <a:r>
              <a:rPr lang="en-US" sz="1600" dirty="0" err="1">
                <a:latin typeface="Agency FB" pitchFamily="34" charset="0"/>
              </a:rPr>
              <a:t>adr</a:t>
            </a:r>
            <a:r>
              <a:rPr lang="en-US" sz="1600" dirty="0">
                <a:latin typeface="Agency FB" pitchFamily="34" charset="0"/>
              </a:rPr>
              <a:t> and children are positively correlated by 32%</a:t>
            </a:r>
          </a:p>
          <a:p>
            <a:pPr>
              <a:buAutoNum type="arabicPeriod" startAt="7"/>
            </a:pPr>
            <a:endParaRPr lang="en-US" sz="1200" b="1" dirty="0"/>
          </a:p>
          <a:p>
            <a:pPr>
              <a:buAutoNum type="arabicParenR"/>
            </a:pPr>
            <a:endParaRPr lang="en-US" sz="1200" b="1" dirty="0"/>
          </a:p>
          <a:p>
            <a:endParaRPr lang="en-US" sz="1200" dirty="0"/>
          </a:p>
        </p:txBody>
      </p:sp>
      <p:sp>
        <p:nvSpPr>
          <p:cNvPr id="4"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C</a:t>
            </a:r>
            <a:r>
              <a:rPr lang="en-US" b="1" u="sng" spc="-20" dirty="0">
                <a:solidFill>
                  <a:schemeClr val="accent6">
                    <a:lumMod val="75000"/>
                  </a:schemeClr>
                </a:solidFill>
              </a:rPr>
              <a:t>o</a:t>
            </a:r>
            <a:r>
              <a:rPr lang="en-US" b="1" u="sng" spc="-5" dirty="0">
                <a:solidFill>
                  <a:schemeClr val="accent6">
                    <a:lumMod val="75000"/>
                  </a:schemeClr>
                </a:solidFill>
              </a:rPr>
              <a:t>nclusion</a:t>
            </a:r>
            <a:endParaRPr lang="en-US" b="1" u="sng" dirty="0">
              <a:solidFill>
                <a:schemeClr val="accent6">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Autofit/>
          </a:bodyPr>
          <a:lstStyle/>
          <a:p>
            <a:r>
              <a:rPr lang="en-US" sz="7200" b="1" u="sng" dirty="0">
                <a:solidFill>
                  <a:schemeClr val="accent6">
                    <a:lumMod val="75000"/>
                  </a:schemeClr>
                </a:solidFill>
              </a:rPr>
              <a:t>Thank</a:t>
            </a:r>
            <a:r>
              <a:rPr lang="en-US" sz="7200" b="1" u="sng" spc="-85" dirty="0">
                <a:solidFill>
                  <a:schemeClr val="accent6">
                    <a:lumMod val="75000"/>
                  </a:schemeClr>
                </a:solidFill>
              </a:rPr>
              <a:t> </a:t>
            </a:r>
            <a:r>
              <a:rPr lang="en-US" sz="7200" b="1" u="sng" dirty="0">
                <a:solidFill>
                  <a:schemeClr val="accent6">
                    <a:lumMod val="75000"/>
                  </a:schemeClr>
                </a:solidFil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dirty="0">
                <a:solidFill>
                  <a:srgbClr val="FF0000"/>
                </a:solidFill>
              </a:rPr>
              <a:t>Agenda	</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endParaRPr lang="en-US" dirty="0"/>
          </a:p>
          <a:p>
            <a:r>
              <a:rPr lang="en-US" dirty="0"/>
              <a:t>We would be discussing the summary of the data.</a:t>
            </a:r>
          </a:p>
          <a:p>
            <a:r>
              <a:rPr lang="en-US" dirty="0"/>
              <a:t>Capstone Project Questions with the explanation of the answers and charts.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Data</a:t>
            </a:r>
            <a:r>
              <a:rPr lang="en-US" b="1" u="sng" spc="-60" dirty="0">
                <a:solidFill>
                  <a:schemeClr val="accent6">
                    <a:lumMod val="75000"/>
                  </a:schemeClr>
                </a:solidFill>
              </a:rPr>
              <a:t> </a:t>
            </a:r>
            <a:r>
              <a:rPr lang="en-US" b="1" u="sng" spc="-5" dirty="0">
                <a:solidFill>
                  <a:schemeClr val="accent6">
                    <a:lumMod val="75000"/>
                  </a:schemeClr>
                </a:solidFill>
              </a:rPr>
              <a:t>Summary</a:t>
            </a:r>
            <a:endParaRPr lang="en-US" b="1" u="sng" dirty="0">
              <a:solidFill>
                <a:schemeClr val="accent6">
                  <a:lumMod val="75000"/>
                </a:schemeClr>
              </a:solidFill>
            </a:endParaRPr>
          </a:p>
        </p:txBody>
      </p:sp>
      <p:sp>
        <p:nvSpPr>
          <p:cNvPr id="3" name="Content Placeholder 2"/>
          <p:cNvSpPr>
            <a:spLocks noGrp="1"/>
          </p:cNvSpPr>
          <p:nvPr>
            <p:ph idx="1"/>
          </p:nvPr>
        </p:nvSpPr>
        <p:spPr/>
        <p:txBody>
          <a:bodyPr>
            <a:normAutofit fontScale="55000" lnSpcReduction="20000"/>
          </a:bodyPr>
          <a:lstStyle/>
          <a:p>
            <a:pPr marL="12700">
              <a:lnSpc>
                <a:spcPct val="100000"/>
              </a:lnSpc>
              <a:spcBef>
                <a:spcPts val="105"/>
              </a:spcBef>
              <a:buNone/>
            </a:pPr>
            <a:r>
              <a:rPr lang="en-US" spc="-5" dirty="0">
                <a:solidFill>
                  <a:srgbClr val="124F5C"/>
                </a:solidFill>
                <a:latin typeface="Arial MT"/>
                <a:cs typeface="Arial MT"/>
              </a:rPr>
              <a:t>Given</a:t>
            </a:r>
            <a:r>
              <a:rPr lang="en-US" spc="-10" dirty="0">
                <a:solidFill>
                  <a:srgbClr val="124F5C"/>
                </a:solidFill>
                <a:latin typeface="Arial MT"/>
                <a:cs typeface="Arial MT"/>
              </a:rPr>
              <a:t> </a:t>
            </a:r>
            <a:r>
              <a:rPr lang="en-US" dirty="0">
                <a:solidFill>
                  <a:srgbClr val="124F5C"/>
                </a:solidFill>
                <a:latin typeface="Arial MT"/>
                <a:cs typeface="Arial MT"/>
              </a:rPr>
              <a:t>data</a:t>
            </a:r>
            <a:r>
              <a:rPr lang="en-US" spc="-15" dirty="0">
                <a:solidFill>
                  <a:srgbClr val="124F5C"/>
                </a:solidFill>
                <a:latin typeface="Arial MT"/>
                <a:cs typeface="Arial MT"/>
              </a:rPr>
              <a:t> </a:t>
            </a:r>
            <a:r>
              <a:rPr lang="en-US" dirty="0">
                <a:solidFill>
                  <a:srgbClr val="124F5C"/>
                </a:solidFill>
                <a:latin typeface="Arial MT"/>
                <a:cs typeface="Arial MT"/>
              </a:rPr>
              <a:t>set</a:t>
            </a:r>
            <a:r>
              <a:rPr lang="en-US" spc="-30" dirty="0">
                <a:solidFill>
                  <a:srgbClr val="124F5C"/>
                </a:solidFill>
                <a:latin typeface="Arial MT"/>
                <a:cs typeface="Arial MT"/>
              </a:rPr>
              <a:t> </a:t>
            </a:r>
            <a:r>
              <a:rPr lang="en-US" dirty="0">
                <a:solidFill>
                  <a:srgbClr val="124F5C"/>
                </a:solidFill>
                <a:latin typeface="Arial MT"/>
                <a:cs typeface="Arial MT"/>
              </a:rPr>
              <a:t>has</a:t>
            </a:r>
            <a:r>
              <a:rPr lang="en-US" spc="-10" dirty="0">
                <a:solidFill>
                  <a:srgbClr val="124F5C"/>
                </a:solidFill>
                <a:latin typeface="Arial MT"/>
                <a:cs typeface="Arial MT"/>
              </a:rPr>
              <a:t> </a:t>
            </a:r>
            <a:r>
              <a:rPr lang="en-US" dirty="0">
                <a:solidFill>
                  <a:srgbClr val="124F5C"/>
                </a:solidFill>
                <a:latin typeface="Arial MT"/>
                <a:cs typeface="Arial MT"/>
              </a:rPr>
              <a:t>different</a:t>
            </a:r>
            <a:r>
              <a:rPr lang="en-US" spc="-50" dirty="0">
                <a:solidFill>
                  <a:srgbClr val="124F5C"/>
                </a:solidFill>
                <a:latin typeface="Arial MT"/>
                <a:cs typeface="Arial MT"/>
              </a:rPr>
              <a:t> </a:t>
            </a:r>
            <a:r>
              <a:rPr lang="en-US" dirty="0">
                <a:solidFill>
                  <a:srgbClr val="124F5C"/>
                </a:solidFill>
                <a:latin typeface="Arial MT"/>
                <a:cs typeface="Arial MT"/>
              </a:rPr>
              <a:t>columns</a:t>
            </a:r>
            <a:r>
              <a:rPr lang="en-US" spc="-25" dirty="0">
                <a:solidFill>
                  <a:srgbClr val="124F5C"/>
                </a:solidFill>
                <a:latin typeface="Arial MT"/>
                <a:cs typeface="Arial MT"/>
              </a:rPr>
              <a:t> </a:t>
            </a:r>
            <a:r>
              <a:rPr lang="en-US" dirty="0">
                <a:solidFill>
                  <a:srgbClr val="124F5C"/>
                </a:solidFill>
                <a:latin typeface="Arial MT"/>
                <a:cs typeface="Arial MT"/>
              </a:rPr>
              <a:t>of</a:t>
            </a:r>
            <a:r>
              <a:rPr lang="en-US" spc="-15" dirty="0">
                <a:solidFill>
                  <a:srgbClr val="124F5C"/>
                </a:solidFill>
                <a:latin typeface="Arial MT"/>
                <a:cs typeface="Arial MT"/>
              </a:rPr>
              <a:t> </a:t>
            </a:r>
            <a:r>
              <a:rPr lang="en-US" spc="-5" dirty="0">
                <a:solidFill>
                  <a:srgbClr val="124F5C"/>
                </a:solidFill>
                <a:latin typeface="Arial MT"/>
                <a:cs typeface="Arial MT"/>
              </a:rPr>
              <a:t>variables</a:t>
            </a:r>
            <a:r>
              <a:rPr lang="en-US" spc="-10" dirty="0">
                <a:solidFill>
                  <a:srgbClr val="124F5C"/>
                </a:solidFill>
                <a:latin typeface="Arial MT"/>
                <a:cs typeface="Arial MT"/>
              </a:rPr>
              <a:t> </a:t>
            </a:r>
            <a:r>
              <a:rPr lang="en-US" dirty="0">
                <a:solidFill>
                  <a:srgbClr val="124F5C"/>
                </a:solidFill>
                <a:latin typeface="Arial MT"/>
                <a:cs typeface="Arial MT"/>
              </a:rPr>
              <a:t>crucial</a:t>
            </a:r>
            <a:r>
              <a:rPr lang="en-US" spc="-30" dirty="0">
                <a:solidFill>
                  <a:srgbClr val="124F5C"/>
                </a:solidFill>
                <a:latin typeface="Arial MT"/>
                <a:cs typeface="Arial MT"/>
              </a:rPr>
              <a:t> </a:t>
            </a:r>
            <a:r>
              <a:rPr lang="en-US" dirty="0">
                <a:solidFill>
                  <a:srgbClr val="124F5C"/>
                </a:solidFill>
                <a:latin typeface="Arial MT"/>
                <a:cs typeface="Arial MT"/>
              </a:rPr>
              <a:t>for</a:t>
            </a:r>
            <a:r>
              <a:rPr lang="en-US" spc="-25" dirty="0">
                <a:solidFill>
                  <a:srgbClr val="124F5C"/>
                </a:solidFill>
                <a:latin typeface="Arial MT"/>
                <a:cs typeface="Arial MT"/>
              </a:rPr>
              <a:t> </a:t>
            </a:r>
            <a:r>
              <a:rPr lang="en-US" dirty="0">
                <a:solidFill>
                  <a:srgbClr val="124F5C"/>
                </a:solidFill>
                <a:latin typeface="Arial MT"/>
                <a:cs typeface="Arial MT"/>
              </a:rPr>
              <a:t>hotel</a:t>
            </a:r>
            <a:r>
              <a:rPr lang="en-US" spc="-20" dirty="0">
                <a:solidFill>
                  <a:srgbClr val="124F5C"/>
                </a:solidFill>
                <a:latin typeface="Arial MT"/>
                <a:cs typeface="Arial MT"/>
              </a:rPr>
              <a:t> </a:t>
            </a:r>
            <a:r>
              <a:rPr lang="en-US" dirty="0">
                <a:solidFill>
                  <a:srgbClr val="124F5C"/>
                </a:solidFill>
                <a:latin typeface="Arial MT"/>
                <a:cs typeface="Arial MT"/>
              </a:rPr>
              <a:t>bookings.</a:t>
            </a:r>
            <a:r>
              <a:rPr lang="en-US" spc="-35" dirty="0">
                <a:solidFill>
                  <a:srgbClr val="124F5C"/>
                </a:solidFill>
                <a:latin typeface="Arial MT"/>
                <a:cs typeface="Arial MT"/>
              </a:rPr>
              <a:t> </a:t>
            </a:r>
            <a:r>
              <a:rPr lang="en-US" dirty="0">
                <a:solidFill>
                  <a:srgbClr val="124F5C"/>
                </a:solidFill>
                <a:latin typeface="Arial MT"/>
                <a:cs typeface="Arial MT"/>
              </a:rPr>
              <a:t>Some</a:t>
            </a:r>
            <a:r>
              <a:rPr lang="en-US" spc="-20" dirty="0">
                <a:solidFill>
                  <a:srgbClr val="124F5C"/>
                </a:solidFill>
                <a:latin typeface="Arial MT"/>
                <a:cs typeface="Arial MT"/>
              </a:rPr>
              <a:t> </a:t>
            </a:r>
            <a:r>
              <a:rPr lang="en-US" dirty="0">
                <a:solidFill>
                  <a:srgbClr val="124F5C"/>
                </a:solidFill>
                <a:latin typeface="Arial MT"/>
                <a:cs typeface="Arial MT"/>
              </a:rPr>
              <a:t>of them</a:t>
            </a:r>
            <a:r>
              <a:rPr lang="en-US" spc="-40" dirty="0">
                <a:solidFill>
                  <a:srgbClr val="124F5C"/>
                </a:solidFill>
                <a:latin typeface="Arial MT"/>
                <a:cs typeface="Arial MT"/>
              </a:rPr>
              <a:t> </a:t>
            </a:r>
            <a:r>
              <a:rPr lang="en-US" dirty="0">
                <a:solidFill>
                  <a:srgbClr val="124F5C"/>
                </a:solidFill>
                <a:latin typeface="Arial MT"/>
                <a:cs typeface="Arial MT"/>
              </a:rPr>
              <a:t>are:</a:t>
            </a:r>
            <a:endParaRPr lang="en-US" dirty="0">
              <a:latin typeface="Arial MT"/>
              <a:cs typeface="Arial MT"/>
            </a:endParaRPr>
          </a:p>
          <a:p>
            <a:pPr>
              <a:lnSpc>
                <a:spcPct val="100000"/>
              </a:lnSpc>
              <a:spcBef>
                <a:spcPts val="15"/>
              </a:spcBef>
            </a:pPr>
            <a:endParaRPr lang="en-US" dirty="0">
              <a:latin typeface="Arial MT"/>
              <a:cs typeface="Arial MT"/>
            </a:endParaRPr>
          </a:p>
          <a:p>
            <a:pPr marL="12700">
              <a:lnSpc>
                <a:spcPct val="100000"/>
              </a:lnSpc>
            </a:pPr>
            <a:r>
              <a:rPr lang="en-US" dirty="0">
                <a:solidFill>
                  <a:srgbClr val="FF0000"/>
                </a:solidFill>
                <a:latin typeface="Arial MT"/>
                <a:cs typeface="Arial MT"/>
              </a:rPr>
              <a:t>Hotel:</a:t>
            </a:r>
            <a:r>
              <a:rPr lang="en-US" spc="-30" dirty="0">
                <a:solidFill>
                  <a:srgbClr val="FF0000"/>
                </a:solidFill>
                <a:latin typeface="Arial MT"/>
                <a:cs typeface="Arial MT"/>
              </a:rPr>
              <a:t> </a:t>
            </a:r>
            <a:r>
              <a:rPr lang="en-US" spc="-5" dirty="0">
                <a:solidFill>
                  <a:srgbClr val="585858"/>
                </a:solidFill>
                <a:latin typeface="Arial MT"/>
                <a:cs typeface="Arial MT"/>
              </a:rPr>
              <a:t>The</a:t>
            </a:r>
            <a:r>
              <a:rPr lang="en-US" spc="-20" dirty="0">
                <a:solidFill>
                  <a:srgbClr val="585858"/>
                </a:solidFill>
                <a:latin typeface="Arial MT"/>
                <a:cs typeface="Arial MT"/>
              </a:rPr>
              <a:t> </a:t>
            </a:r>
            <a:r>
              <a:rPr lang="en-US" dirty="0">
                <a:solidFill>
                  <a:srgbClr val="585858"/>
                </a:solidFill>
                <a:latin typeface="Arial MT"/>
                <a:cs typeface="Arial MT"/>
              </a:rPr>
              <a:t>category</a:t>
            </a:r>
            <a:r>
              <a:rPr lang="en-US" spc="-40" dirty="0">
                <a:solidFill>
                  <a:srgbClr val="585858"/>
                </a:solidFill>
                <a:latin typeface="Arial MT"/>
                <a:cs typeface="Arial MT"/>
              </a:rPr>
              <a:t> </a:t>
            </a:r>
            <a:r>
              <a:rPr lang="en-US" dirty="0">
                <a:solidFill>
                  <a:srgbClr val="585858"/>
                </a:solidFill>
                <a:latin typeface="Arial MT"/>
                <a:cs typeface="Arial MT"/>
              </a:rPr>
              <a:t>of</a:t>
            </a:r>
            <a:r>
              <a:rPr lang="en-US" spc="-15" dirty="0">
                <a:solidFill>
                  <a:srgbClr val="585858"/>
                </a:solidFill>
                <a:latin typeface="Arial MT"/>
                <a:cs typeface="Arial MT"/>
              </a:rPr>
              <a:t> </a:t>
            </a:r>
            <a:r>
              <a:rPr lang="en-US" dirty="0">
                <a:solidFill>
                  <a:srgbClr val="585858"/>
                </a:solidFill>
                <a:latin typeface="Arial MT"/>
                <a:cs typeface="Arial MT"/>
              </a:rPr>
              <a:t>hotels,</a:t>
            </a:r>
            <a:r>
              <a:rPr lang="en-US" spc="-40" dirty="0">
                <a:solidFill>
                  <a:srgbClr val="585858"/>
                </a:solidFill>
                <a:latin typeface="Arial MT"/>
                <a:cs typeface="Arial MT"/>
              </a:rPr>
              <a:t> </a:t>
            </a:r>
            <a:r>
              <a:rPr lang="en-US" spc="-5" dirty="0">
                <a:solidFill>
                  <a:srgbClr val="585858"/>
                </a:solidFill>
                <a:latin typeface="Arial MT"/>
                <a:cs typeface="Arial MT"/>
              </a:rPr>
              <a:t>which</a:t>
            </a:r>
            <a:r>
              <a:rPr lang="en-US" spc="-10" dirty="0">
                <a:solidFill>
                  <a:srgbClr val="585858"/>
                </a:solidFill>
                <a:latin typeface="Arial MT"/>
                <a:cs typeface="Arial MT"/>
              </a:rPr>
              <a:t> </a:t>
            </a:r>
            <a:r>
              <a:rPr lang="en-US" dirty="0">
                <a:solidFill>
                  <a:srgbClr val="585858"/>
                </a:solidFill>
                <a:latin typeface="Arial MT"/>
                <a:cs typeface="Arial MT"/>
              </a:rPr>
              <a:t>are</a:t>
            </a:r>
            <a:r>
              <a:rPr lang="en-US" spc="-20" dirty="0">
                <a:solidFill>
                  <a:srgbClr val="585858"/>
                </a:solidFill>
                <a:latin typeface="Arial MT"/>
                <a:cs typeface="Arial MT"/>
              </a:rPr>
              <a:t> </a:t>
            </a:r>
            <a:r>
              <a:rPr lang="en-US" spc="-5" dirty="0">
                <a:solidFill>
                  <a:srgbClr val="585858"/>
                </a:solidFill>
                <a:latin typeface="Arial MT"/>
                <a:cs typeface="Arial MT"/>
              </a:rPr>
              <a:t>two</a:t>
            </a:r>
            <a:r>
              <a:rPr lang="en-US" spc="5" dirty="0">
                <a:solidFill>
                  <a:srgbClr val="585858"/>
                </a:solidFill>
                <a:latin typeface="Arial MT"/>
                <a:cs typeface="Arial MT"/>
              </a:rPr>
              <a:t> </a:t>
            </a:r>
            <a:r>
              <a:rPr lang="en-US" dirty="0">
                <a:solidFill>
                  <a:srgbClr val="585858"/>
                </a:solidFill>
                <a:latin typeface="Arial MT"/>
                <a:cs typeface="Arial MT"/>
              </a:rPr>
              <a:t>resort</a:t>
            </a:r>
            <a:r>
              <a:rPr lang="en-US" spc="-40" dirty="0">
                <a:solidFill>
                  <a:srgbClr val="585858"/>
                </a:solidFill>
                <a:latin typeface="Arial MT"/>
                <a:cs typeface="Arial MT"/>
              </a:rPr>
              <a:t> </a:t>
            </a:r>
            <a:r>
              <a:rPr lang="en-US" dirty="0">
                <a:solidFill>
                  <a:srgbClr val="585858"/>
                </a:solidFill>
                <a:latin typeface="Arial MT"/>
                <a:cs typeface="Arial MT"/>
              </a:rPr>
              <a:t>hotel</a:t>
            </a:r>
            <a:r>
              <a:rPr lang="en-US" spc="-20" dirty="0">
                <a:solidFill>
                  <a:srgbClr val="585858"/>
                </a:solidFill>
                <a:latin typeface="Arial MT"/>
                <a:cs typeface="Arial MT"/>
              </a:rPr>
              <a:t> </a:t>
            </a:r>
            <a:r>
              <a:rPr lang="en-US" dirty="0">
                <a:solidFill>
                  <a:srgbClr val="585858"/>
                </a:solidFill>
                <a:latin typeface="Arial MT"/>
                <a:cs typeface="Arial MT"/>
              </a:rPr>
              <a:t>and</a:t>
            </a:r>
            <a:r>
              <a:rPr lang="en-US" spc="-20" dirty="0">
                <a:solidFill>
                  <a:srgbClr val="585858"/>
                </a:solidFill>
                <a:latin typeface="Arial MT"/>
                <a:cs typeface="Arial MT"/>
              </a:rPr>
              <a:t> </a:t>
            </a:r>
            <a:r>
              <a:rPr lang="en-US" dirty="0">
                <a:solidFill>
                  <a:srgbClr val="585858"/>
                </a:solidFill>
                <a:latin typeface="Arial MT"/>
                <a:cs typeface="Arial MT"/>
              </a:rPr>
              <a:t>city</a:t>
            </a:r>
            <a:r>
              <a:rPr lang="en-US" spc="-25" dirty="0">
                <a:solidFill>
                  <a:srgbClr val="585858"/>
                </a:solidFill>
                <a:latin typeface="Arial MT"/>
                <a:cs typeface="Arial MT"/>
              </a:rPr>
              <a:t> </a:t>
            </a:r>
            <a:r>
              <a:rPr lang="en-US" dirty="0">
                <a:solidFill>
                  <a:srgbClr val="585858"/>
                </a:solidFill>
                <a:latin typeface="Arial MT"/>
                <a:cs typeface="Arial MT"/>
              </a:rPr>
              <a:t>hotel.</a:t>
            </a:r>
            <a:endParaRPr lang="en-US" dirty="0">
              <a:latin typeface="Arial MT"/>
              <a:cs typeface="Arial MT"/>
            </a:endParaRPr>
          </a:p>
          <a:p>
            <a:pPr marL="12700">
              <a:lnSpc>
                <a:spcPts val="1639"/>
              </a:lnSpc>
              <a:spcBef>
                <a:spcPts val="1115"/>
              </a:spcBef>
            </a:pPr>
            <a:r>
              <a:rPr lang="en-US" dirty="0" err="1">
                <a:solidFill>
                  <a:srgbClr val="FF0000"/>
                </a:solidFill>
                <a:latin typeface="Arial MT"/>
                <a:cs typeface="Arial MT"/>
              </a:rPr>
              <a:t>is_cancelled</a:t>
            </a:r>
            <a:r>
              <a:rPr lang="en-US" spc="-40" dirty="0">
                <a:solidFill>
                  <a:srgbClr val="FF0000"/>
                </a:solidFill>
                <a:latin typeface="Arial MT"/>
                <a:cs typeface="Arial MT"/>
              </a:rPr>
              <a:t> </a:t>
            </a:r>
            <a:r>
              <a:rPr lang="en-US" dirty="0">
                <a:solidFill>
                  <a:srgbClr val="FF0000"/>
                </a:solidFill>
                <a:latin typeface="Arial MT"/>
                <a:cs typeface="Arial MT"/>
              </a:rPr>
              <a:t>:</a:t>
            </a:r>
            <a:r>
              <a:rPr lang="en-US" spc="-10" dirty="0">
                <a:solidFill>
                  <a:srgbClr val="FF0000"/>
                </a:solidFill>
                <a:latin typeface="Arial MT"/>
                <a:cs typeface="Arial MT"/>
              </a:rPr>
              <a:t> </a:t>
            </a:r>
            <a:r>
              <a:rPr lang="en-US" dirty="0">
                <a:solidFill>
                  <a:srgbClr val="585858"/>
                </a:solidFill>
                <a:latin typeface="Arial MT"/>
                <a:cs typeface="Arial MT"/>
              </a:rPr>
              <a:t>The</a:t>
            </a:r>
            <a:r>
              <a:rPr lang="en-US" spc="-5" dirty="0">
                <a:solidFill>
                  <a:srgbClr val="585858"/>
                </a:solidFill>
                <a:latin typeface="Arial MT"/>
                <a:cs typeface="Arial MT"/>
              </a:rPr>
              <a:t> value</a:t>
            </a:r>
            <a:r>
              <a:rPr lang="en-US" spc="-1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dirty="0">
                <a:solidFill>
                  <a:srgbClr val="585858"/>
                </a:solidFill>
                <a:latin typeface="Arial MT"/>
                <a:cs typeface="Arial MT"/>
              </a:rPr>
              <a:t>column</a:t>
            </a:r>
            <a:r>
              <a:rPr lang="en-US" spc="-15" dirty="0">
                <a:solidFill>
                  <a:srgbClr val="585858"/>
                </a:solidFill>
                <a:latin typeface="Arial MT"/>
                <a:cs typeface="Arial MT"/>
              </a:rPr>
              <a:t> </a:t>
            </a:r>
            <a:r>
              <a:rPr lang="en-US" dirty="0">
                <a:solidFill>
                  <a:srgbClr val="585858"/>
                </a:solidFill>
                <a:latin typeface="Arial MT"/>
                <a:cs typeface="Arial MT"/>
              </a:rPr>
              <a:t>show</a:t>
            </a:r>
            <a:r>
              <a:rPr lang="en-US" spc="-25" dirty="0">
                <a:solidFill>
                  <a:srgbClr val="585858"/>
                </a:solidFill>
                <a:latin typeface="Arial MT"/>
                <a:cs typeface="Arial MT"/>
              </a:rPr>
              <a:t> </a:t>
            </a:r>
            <a:r>
              <a:rPr lang="en-US" dirty="0">
                <a:solidFill>
                  <a:srgbClr val="585858"/>
                </a:solidFill>
                <a:latin typeface="Arial MT"/>
                <a:cs typeface="Arial MT"/>
              </a:rPr>
              <a:t>the</a:t>
            </a:r>
            <a:r>
              <a:rPr lang="en-US" spc="-20" dirty="0">
                <a:solidFill>
                  <a:srgbClr val="585858"/>
                </a:solidFill>
                <a:latin typeface="Arial MT"/>
                <a:cs typeface="Arial MT"/>
              </a:rPr>
              <a:t> </a:t>
            </a:r>
            <a:r>
              <a:rPr lang="en-US" dirty="0">
                <a:solidFill>
                  <a:srgbClr val="585858"/>
                </a:solidFill>
                <a:latin typeface="Arial MT"/>
                <a:cs typeface="Arial MT"/>
              </a:rPr>
              <a:t>cancellation</a:t>
            </a:r>
            <a:r>
              <a:rPr lang="en-US" spc="-55" dirty="0">
                <a:solidFill>
                  <a:srgbClr val="585858"/>
                </a:solidFill>
                <a:latin typeface="Arial MT"/>
                <a:cs typeface="Arial MT"/>
              </a:rPr>
              <a:t> </a:t>
            </a:r>
            <a:r>
              <a:rPr lang="en-US" spc="-5" dirty="0">
                <a:solidFill>
                  <a:srgbClr val="585858"/>
                </a:solidFill>
                <a:latin typeface="Arial MT"/>
                <a:cs typeface="Arial MT"/>
              </a:rPr>
              <a:t>type.</a:t>
            </a:r>
            <a:r>
              <a:rPr lang="en-US" spc="5" dirty="0">
                <a:solidFill>
                  <a:srgbClr val="585858"/>
                </a:solidFill>
                <a:latin typeface="Arial MT"/>
                <a:cs typeface="Arial MT"/>
              </a:rPr>
              <a:t> </a:t>
            </a:r>
            <a:r>
              <a:rPr lang="en-US" dirty="0">
                <a:solidFill>
                  <a:srgbClr val="585858"/>
                </a:solidFill>
                <a:latin typeface="Arial MT"/>
                <a:cs typeface="Arial MT"/>
              </a:rPr>
              <a:t>If</a:t>
            </a:r>
            <a:r>
              <a:rPr lang="en-US" spc="-10" dirty="0">
                <a:solidFill>
                  <a:srgbClr val="585858"/>
                </a:solidFill>
                <a:latin typeface="Arial MT"/>
                <a:cs typeface="Arial MT"/>
              </a:rPr>
              <a:t> </a:t>
            </a:r>
            <a:r>
              <a:rPr lang="en-US" dirty="0">
                <a:solidFill>
                  <a:srgbClr val="585858"/>
                </a:solidFill>
                <a:latin typeface="Arial MT"/>
                <a:cs typeface="Arial MT"/>
              </a:rPr>
              <a:t>the</a:t>
            </a:r>
            <a:r>
              <a:rPr lang="en-US" spc="-30" dirty="0">
                <a:solidFill>
                  <a:srgbClr val="585858"/>
                </a:solidFill>
                <a:latin typeface="Arial MT"/>
                <a:cs typeface="Arial MT"/>
              </a:rPr>
              <a:t> </a:t>
            </a:r>
            <a:r>
              <a:rPr lang="en-US" dirty="0">
                <a:solidFill>
                  <a:srgbClr val="585858"/>
                </a:solidFill>
                <a:latin typeface="Arial MT"/>
                <a:cs typeface="Arial MT"/>
              </a:rPr>
              <a:t>booking</a:t>
            </a:r>
            <a:r>
              <a:rPr lang="en-US" spc="-30" dirty="0">
                <a:solidFill>
                  <a:srgbClr val="585858"/>
                </a:solidFill>
                <a:latin typeface="Arial MT"/>
                <a:cs typeface="Arial MT"/>
              </a:rPr>
              <a:t> </a:t>
            </a:r>
            <a:r>
              <a:rPr lang="en-US" spc="-5" dirty="0">
                <a:solidFill>
                  <a:srgbClr val="585858"/>
                </a:solidFill>
                <a:latin typeface="Arial MT"/>
                <a:cs typeface="Arial MT"/>
              </a:rPr>
              <a:t>was</a:t>
            </a:r>
            <a:r>
              <a:rPr lang="en-US" spc="10" dirty="0">
                <a:solidFill>
                  <a:srgbClr val="585858"/>
                </a:solidFill>
                <a:latin typeface="Arial MT"/>
                <a:cs typeface="Arial MT"/>
              </a:rPr>
              <a:t> </a:t>
            </a:r>
            <a:r>
              <a:rPr lang="en-US" dirty="0">
                <a:solidFill>
                  <a:srgbClr val="585858"/>
                </a:solidFill>
                <a:latin typeface="Arial MT"/>
                <a:cs typeface="Arial MT"/>
              </a:rPr>
              <a:t>cancelled</a:t>
            </a:r>
            <a:r>
              <a:rPr lang="en-US" spc="-45" dirty="0">
                <a:solidFill>
                  <a:srgbClr val="585858"/>
                </a:solidFill>
                <a:latin typeface="Arial MT"/>
                <a:cs typeface="Arial MT"/>
              </a:rPr>
              <a:t> </a:t>
            </a:r>
            <a:r>
              <a:rPr lang="en-US" dirty="0">
                <a:solidFill>
                  <a:srgbClr val="585858"/>
                </a:solidFill>
                <a:latin typeface="Arial MT"/>
                <a:cs typeface="Arial MT"/>
              </a:rPr>
              <a:t>or</a:t>
            </a:r>
            <a:r>
              <a:rPr lang="en-US" spc="-15" dirty="0">
                <a:solidFill>
                  <a:srgbClr val="585858"/>
                </a:solidFill>
                <a:latin typeface="Arial MT"/>
                <a:cs typeface="Arial MT"/>
              </a:rPr>
              <a:t> </a:t>
            </a:r>
            <a:r>
              <a:rPr lang="en-US" dirty="0">
                <a:solidFill>
                  <a:srgbClr val="585858"/>
                </a:solidFill>
                <a:latin typeface="Arial MT"/>
                <a:cs typeface="Arial MT"/>
              </a:rPr>
              <a:t>not.</a:t>
            </a:r>
            <a:endParaRPr lang="en-US" dirty="0">
              <a:latin typeface="Arial MT"/>
              <a:cs typeface="Arial MT"/>
            </a:endParaRPr>
          </a:p>
          <a:p>
            <a:pPr marL="12700">
              <a:lnSpc>
                <a:spcPts val="1639"/>
              </a:lnSpc>
            </a:pPr>
            <a:r>
              <a:rPr lang="en-US" dirty="0">
                <a:solidFill>
                  <a:srgbClr val="585858"/>
                </a:solidFill>
                <a:latin typeface="Arial MT"/>
                <a:cs typeface="Arial MT"/>
              </a:rPr>
              <a:t>Values[0,1],</a:t>
            </a:r>
            <a:r>
              <a:rPr lang="en-US" spc="-50" dirty="0">
                <a:solidFill>
                  <a:srgbClr val="585858"/>
                </a:solidFill>
                <a:latin typeface="Arial MT"/>
                <a:cs typeface="Arial MT"/>
              </a:rPr>
              <a:t> </a:t>
            </a:r>
            <a:r>
              <a:rPr lang="en-US" spc="-5" dirty="0">
                <a:solidFill>
                  <a:srgbClr val="585858"/>
                </a:solidFill>
                <a:latin typeface="Arial MT"/>
                <a:cs typeface="Arial MT"/>
              </a:rPr>
              <a:t>where</a:t>
            </a:r>
            <a:r>
              <a:rPr lang="en-US" spc="-15" dirty="0">
                <a:solidFill>
                  <a:srgbClr val="585858"/>
                </a:solidFill>
                <a:latin typeface="Arial MT"/>
                <a:cs typeface="Arial MT"/>
              </a:rPr>
              <a:t> </a:t>
            </a:r>
            <a:r>
              <a:rPr lang="en-US" dirty="0">
                <a:solidFill>
                  <a:srgbClr val="585858"/>
                </a:solidFill>
                <a:latin typeface="Arial MT"/>
                <a:cs typeface="Arial MT"/>
              </a:rPr>
              <a:t>0</a:t>
            </a:r>
            <a:r>
              <a:rPr lang="en-US" spc="-15" dirty="0">
                <a:solidFill>
                  <a:srgbClr val="585858"/>
                </a:solidFill>
                <a:latin typeface="Arial MT"/>
                <a:cs typeface="Arial MT"/>
              </a:rPr>
              <a:t> </a:t>
            </a:r>
            <a:r>
              <a:rPr lang="en-US" dirty="0">
                <a:solidFill>
                  <a:srgbClr val="585858"/>
                </a:solidFill>
                <a:latin typeface="Arial MT"/>
                <a:cs typeface="Arial MT"/>
              </a:rPr>
              <a:t>indicates</a:t>
            </a:r>
            <a:r>
              <a:rPr lang="en-US" spc="-60" dirty="0">
                <a:solidFill>
                  <a:srgbClr val="585858"/>
                </a:solidFill>
                <a:latin typeface="Arial MT"/>
                <a:cs typeface="Arial MT"/>
              </a:rPr>
              <a:t> </a:t>
            </a:r>
            <a:r>
              <a:rPr lang="en-US" dirty="0">
                <a:solidFill>
                  <a:srgbClr val="585858"/>
                </a:solidFill>
                <a:latin typeface="Arial MT"/>
                <a:cs typeface="Arial MT"/>
              </a:rPr>
              <a:t>not</a:t>
            </a:r>
            <a:r>
              <a:rPr lang="en-US" spc="-20" dirty="0">
                <a:solidFill>
                  <a:srgbClr val="585858"/>
                </a:solidFill>
                <a:latin typeface="Arial MT"/>
                <a:cs typeface="Arial MT"/>
              </a:rPr>
              <a:t> </a:t>
            </a:r>
            <a:r>
              <a:rPr lang="en-US" dirty="0">
                <a:solidFill>
                  <a:srgbClr val="585858"/>
                </a:solidFill>
                <a:latin typeface="Arial MT"/>
                <a:cs typeface="Arial MT"/>
              </a:rPr>
              <a:t>cancelled.</a:t>
            </a:r>
            <a:endParaRPr lang="en-US" dirty="0">
              <a:latin typeface="Arial MT"/>
              <a:cs typeface="Arial MT"/>
            </a:endParaRPr>
          </a:p>
          <a:p>
            <a:pPr marL="12700">
              <a:lnSpc>
                <a:spcPct val="100000"/>
              </a:lnSpc>
              <a:spcBef>
                <a:spcPts val="1115"/>
              </a:spcBef>
            </a:pPr>
            <a:r>
              <a:rPr lang="en-US" dirty="0" err="1">
                <a:solidFill>
                  <a:srgbClr val="FF0000"/>
                </a:solidFill>
                <a:latin typeface="Arial MT"/>
                <a:cs typeface="Arial MT"/>
              </a:rPr>
              <a:t>lead_time</a:t>
            </a:r>
            <a:r>
              <a:rPr lang="en-US" spc="-45" dirty="0">
                <a:solidFill>
                  <a:srgbClr val="FF0000"/>
                </a:solidFill>
                <a:latin typeface="Arial MT"/>
                <a:cs typeface="Arial MT"/>
              </a:rPr>
              <a:t> </a:t>
            </a:r>
            <a:r>
              <a:rPr lang="en-US" dirty="0">
                <a:solidFill>
                  <a:srgbClr val="FF0000"/>
                </a:solidFill>
                <a:latin typeface="Arial MT"/>
                <a:cs typeface="Arial MT"/>
              </a:rPr>
              <a:t>:</a:t>
            </a:r>
            <a:r>
              <a:rPr lang="en-US" spc="5" dirty="0">
                <a:solidFill>
                  <a:srgbClr val="FF0000"/>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time</a:t>
            </a:r>
            <a:r>
              <a:rPr lang="en-US" spc="-15" dirty="0">
                <a:solidFill>
                  <a:srgbClr val="585858"/>
                </a:solidFill>
                <a:latin typeface="Arial MT"/>
                <a:cs typeface="Arial MT"/>
              </a:rPr>
              <a:t> </a:t>
            </a:r>
            <a:r>
              <a:rPr lang="en-US" spc="-5" dirty="0">
                <a:solidFill>
                  <a:srgbClr val="585858"/>
                </a:solidFill>
                <a:latin typeface="Arial MT"/>
                <a:cs typeface="Arial MT"/>
              </a:rPr>
              <a:t>between</a:t>
            </a:r>
            <a:r>
              <a:rPr lang="en-US" spc="-15" dirty="0">
                <a:solidFill>
                  <a:srgbClr val="585858"/>
                </a:solidFill>
                <a:latin typeface="Arial MT"/>
                <a:cs typeface="Arial MT"/>
              </a:rPr>
              <a:t> </a:t>
            </a:r>
            <a:r>
              <a:rPr lang="en-US" spc="-5" dirty="0">
                <a:solidFill>
                  <a:srgbClr val="585858"/>
                </a:solidFill>
                <a:latin typeface="Arial MT"/>
                <a:cs typeface="Arial MT"/>
              </a:rPr>
              <a:t>reservation</a:t>
            </a:r>
            <a:r>
              <a:rPr lang="en-US" spc="-25" dirty="0">
                <a:solidFill>
                  <a:srgbClr val="585858"/>
                </a:solidFill>
                <a:latin typeface="Arial MT"/>
                <a:cs typeface="Arial MT"/>
              </a:rPr>
              <a:t> </a:t>
            </a:r>
            <a:r>
              <a:rPr lang="en-US" dirty="0">
                <a:solidFill>
                  <a:srgbClr val="585858"/>
                </a:solidFill>
                <a:latin typeface="Arial MT"/>
                <a:cs typeface="Arial MT"/>
              </a:rPr>
              <a:t>and</a:t>
            </a:r>
            <a:r>
              <a:rPr lang="en-US" spc="-15" dirty="0">
                <a:solidFill>
                  <a:srgbClr val="585858"/>
                </a:solidFill>
                <a:latin typeface="Arial MT"/>
                <a:cs typeface="Arial MT"/>
              </a:rPr>
              <a:t> </a:t>
            </a:r>
            <a:r>
              <a:rPr lang="en-US" dirty="0">
                <a:solidFill>
                  <a:srgbClr val="585858"/>
                </a:solidFill>
                <a:latin typeface="Arial MT"/>
                <a:cs typeface="Arial MT"/>
              </a:rPr>
              <a:t>actual</a:t>
            </a:r>
            <a:r>
              <a:rPr lang="en-US" spc="-40" dirty="0">
                <a:solidFill>
                  <a:srgbClr val="585858"/>
                </a:solidFill>
                <a:latin typeface="Arial MT"/>
                <a:cs typeface="Arial MT"/>
              </a:rPr>
              <a:t> </a:t>
            </a:r>
            <a:r>
              <a:rPr lang="en-US" dirty="0">
                <a:solidFill>
                  <a:srgbClr val="585858"/>
                </a:solidFill>
                <a:latin typeface="Arial MT"/>
                <a:cs typeface="Arial MT"/>
              </a:rPr>
              <a:t>arrival</a:t>
            </a:r>
            <a:r>
              <a:rPr lang="en-US" sz="2800" dirty="0">
                <a:solidFill>
                  <a:srgbClr val="585858"/>
                </a:solidFill>
                <a:latin typeface="Arial MT"/>
                <a:cs typeface="Arial MT"/>
              </a:rPr>
              <a:t>.</a:t>
            </a:r>
            <a:endParaRPr lang="en-US" sz="2800" dirty="0">
              <a:latin typeface="Arial MT"/>
              <a:cs typeface="Arial MT"/>
            </a:endParaRPr>
          </a:p>
          <a:p>
            <a:pPr marL="12700">
              <a:lnSpc>
                <a:spcPct val="100000"/>
              </a:lnSpc>
              <a:spcBef>
                <a:spcPts val="1160"/>
              </a:spcBef>
            </a:pPr>
            <a:r>
              <a:rPr lang="en-US" sz="3600" spc="-5" dirty="0" err="1">
                <a:solidFill>
                  <a:srgbClr val="FF0000"/>
                </a:solidFill>
                <a:latin typeface="Arial MT"/>
                <a:cs typeface="Arial MT"/>
              </a:rPr>
              <a:t>s</a:t>
            </a:r>
            <a:r>
              <a:rPr lang="en-US" spc="-5" dirty="0" err="1">
                <a:solidFill>
                  <a:srgbClr val="FF0000"/>
                </a:solidFill>
                <a:latin typeface="Arial MT"/>
                <a:cs typeface="Arial MT"/>
              </a:rPr>
              <a:t>tayed_in_weekend_nights</a:t>
            </a:r>
            <a:r>
              <a:rPr lang="en-US" spc="-5" dirty="0">
                <a:solidFill>
                  <a:srgbClr val="FF0000"/>
                </a:solidFill>
                <a:latin typeface="Arial MT"/>
                <a:cs typeface="Arial MT"/>
              </a:rPr>
              <a:t>:</a:t>
            </a:r>
            <a:r>
              <a:rPr lang="en-US" spc="-30" dirty="0">
                <a:solidFill>
                  <a:srgbClr val="FF0000"/>
                </a:solidFill>
                <a:latin typeface="Arial MT"/>
                <a:cs typeface="Arial MT"/>
              </a:rPr>
              <a:t> </a:t>
            </a:r>
            <a:r>
              <a:rPr lang="en-US" spc="-5" dirty="0">
                <a:solidFill>
                  <a:srgbClr val="585858"/>
                </a:solidFill>
                <a:latin typeface="Arial MT"/>
                <a:cs typeface="Arial MT"/>
              </a:rPr>
              <a:t>The</a:t>
            </a:r>
            <a:r>
              <a:rPr lang="en-US" spc="-10" dirty="0">
                <a:solidFill>
                  <a:srgbClr val="585858"/>
                </a:solidFill>
                <a:latin typeface="Arial MT"/>
                <a:cs typeface="Arial MT"/>
              </a:rPr>
              <a:t> </a:t>
            </a:r>
            <a:r>
              <a:rPr lang="en-US" dirty="0">
                <a:solidFill>
                  <a:srgbClr val="585858"/>
                </a:solidFill>
                <a:latin typeface="Arial MT"/>
                <a:cs typeface="Arial MT"/>
              </a:rPr>
              <a:t>number</a:t>
            </a:r>
            <a:r>
              <a:rPr lang="en-US" spc="-20" dirty="0">
                <a:solidFill>
                  <a:srgbClr val="585858"/>
                </a:solidFill>
                <a:latin typeface="Arial MT"/>
                <a:cs typeface="Arial MT"/>
              </a:rPr>
              <a:t> </a:t>
            </a:r>
            <a:r>
              <a:rPr lang="en-US" dirty="0">
                <a:solidFill>
                  <a:srgbClr val="585858"/>
                </a:solidFill>
                <a:latin typeface="Arial MT"/>
                <a:cs typeface="Arial MT"/>
              </a:rPr>
              <a:t>of </a:t>
            </a:r>
            <a:r>
              <a:rPr lang="en-US" spc="-5" dirty="0">
                <a:solidFill>
                  <a:srgbClr val="585858"/>
                </a:solidFill>
                <a:latin typeface="Arial MT"/>
                <a:cs typeface="Arial MT"/>
              </a:rPr>
              <a:t>weekend</a:t>
            </a:r>
            <a:r>
              <a:rPr lang="en-US" spc="-10" dirty="0">
                <a:solidFill>
                  <a:srgbClr val="585858"/>
                </a:solidFill>
                <a:latin typeface="Arial MT"/>
                <a:cs typeface="Arial MT"/>
              </a:rPr>
              <a:t> </a:t>
            </a:r>
            <a:r>
              <a:rPr lang="en-US" dirty="0">
                <a:solidFill>
                  <a:srgbClr val="585858"/>
                </a:solidFill>
                <a:latin typeface="Arial MT"/>
                <a:cs typeface="Arial MT"/>
              </a:rPr>
              <a:t>nights</a:t>
            </a:r>
            <a:r>
              <a:rPr lang="en-US" spc="-15" dirty="0">
                <a:solidFill>
                  <a:srgbClr val="585858"/>
                </a:solidFill>
                <a:latin typeface="Arial MT"/>
                <a:cs typeface="Arial MT"/>
              </a:rPr>
              <a:t> </a:t>
            </a:r>
            <a:r>
              <a:rPr lang="en-US" dirty="0">
                <a:solidFill>
                  <a:srgbClr val="585858"/>
                </a:solidFill>
                <a:latin typeface="Arial MT"/>
                <a:cs typeface="Arial MT"/>
              </a:rPr>
              <a:t>stay</a:t>
            </a:r>
            <a:r>
              <a:rPr lang="en-US" spc="-10" dirty="0">
                <a:solidFill>
                  <a:srgbClr val="585858"/>
                </a:solidFill>
                <a:latin typeface="Arial MT"/>
                <a:cs typeface="Arial MT"/>
              </a:rPr>
              <a:t> </a:t>
            </a:r>
            <a:r>
              <a:rPr lang="en-US" dirty="0">
                <a:solidFill>
                  <a:srgbClr val="585858"/>
                </a:solidFill>
                <a:latin typeface="Arial MT"/>
                <a:cs typeface="Arial MT"/>
              </a:rPr>
              <a:t>per</a:t>
            </a:r>
            <a:r>
              <a:rPr lang="en-US" spc="-10" dirty="0">
                <a:solidFill>
                  <a:srgbClr val="585858"/>
                </a:solidFill>
                <a:latin typeface="Arial MT"/>
                <a:cs typeface="Arial MT"/>
              </a:rPr>
              <a:t> </a:t>
            </a:r>
            <a:r>
              <a:rPr lang="en-US" spc="-5" dirty="0">
                <a:solidFill>
                  <a:srgbClr val="585858"/>
                </a:solidFill>
                <a:latin typeface="Arial MT"/>
                <a:cs typeface="Arial MT"/>
              </a:rPr>
              <a:t>reservation</a:t>
            </a:r>
            <a:endParaRPr lang="en-US" dirty="0">
              <a:latin typeface="Arial MT"/>
              <a:cs typeface="Arial MT"/>
            </a:endParaRPr>
          </a:p>
          <a:p>
            <a:pPr marL="12700" marR="1423035">
              <a:lnSpc>
                <a:spcPct val="176400"/>
              </a:lnSpc>
              <a:spcBef>
                <a:spcPts val="20"/>
              </a:spcBef>
            </a:pPr>
            <a:r>
              <a:rPr lang="en-US" spc="-5" dirty="0" err="1">
                <a:solidFill>
                  <a:srgbClr val="FF0000"/>
                </a:solidFill>
                <a:latin typeface="Arial MT"/>
                <a:cs typeface="Arial MT"/>
              </a:rPr>
              <a:t>stayed_in_weekday_nights</a:t>
            </a:r>
            <a:r>
              <a:rPr lang="en-US" spc="-5" dirty="0">
                <a:solidFill>
                  <a:srgbClr val="FF0000"/>
                </a:solidFill>
                <a:latin typeface="Arial MT"/>
                <a:cs typeface="Arial MT"/>
              </a:rPr>
              <a:t>:</a:t>
            </a:r>
            <a:r>
              <a:rPr lang="en-US" spc="-45" dirty="0">
                <a:solidFill>
                  <a:srgbClr val="FF0000"/>
                </a:solidFill>
                <a:latin typeface="Arial MT"/>
                <a:cs typeface="Arial MT"/>
              </a:rPr>
              <a:t> </a:t>
            </a:r>
            <a:r>
              <a:rPr lang="en-US" spc="-5" dirty="0">
                <a:solidFill>
                  <a:srgbClr val="585858"/>
                </a:solidFill>
                <a:latin typeface="Arial MT"/>
                <a:cs typeface="Arial MT"/>
              </a:rPr>
              <a:t>The </a:t>
            </a:r>
            <a:r>
              <a:rPr lang="en-US" dirty="0">
                <a:solidFill>
                  <a:srgbClr val="585858"/>
                </a:solidFill>
                <a:latin typeface="Arial MT"/>
                <a:cs typeface="Arial MT"/>
              </a:rPr>
              <a:t>number</a:t>
            </a:r>
            <a:r>
              <a:rPr lang="en-US" spc="-2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spc="-5" dirty="0">
                <a:solidFill>
                  <a:srgbClr val="585858"/>
                </a:solidFill>
                <a:latin typeface="Arial MT"/>
                <a:cs typeface="Arial MT"/>
              </a:rPr>
              <a:t>weekday </a:t>
            </a:r>
            <a:r>
              <a:rPr lang="en-US" dirty="0">
                <a:solidFill>
                  <a:srgbClr val="585858"/>
                </a:solidFill>
                <a:latin typeface="Arial MT"/>
                <a:cs typeface="Arial MT"/>
              </a:rPr>
              <a:t>nights</a:t>
            </a:r>
            <a:r>
              <a:rPr lang="en-US" spc="-30" dirty="0">
                <a:solidFill>
                  <a:srgbClr val="585858"/>
                </a:solidFill>
                <a:latin typeface="Arial MT"/>
                <a:cs typeface="Arial MT"/>
              </a:rPr>
              <a:t> </a:t>
            </a:r>
            <a:r>
              <a:rPr lang="en-US" dirty="0">
                <a:solidFill>
                  <a:srgbClr val="585858"/>
                </a:solidFill>
                <a:latin typeface="Arial MT"/>
                <a:cs typeface="Arial MT"/>
              </a:rPr>
              <a:t>stay</a:t>
            </a:r>
            <a:r>
              <a:rPr lang="en-US" spc="-15" dirty="0">
                <a:solidFill>
                  <a:srgbClr val="585858"/>
                </a:solidFill>
                <a:latin typeface="Arial MT"/>
                <a:cs typeface="Arial MT"/>
              </a:rPr>
              <a:t> </a:t>
            </a:r>
            <a:r>
              <a:rPr lang="en-US" dirty="0">
                <a:solidFill>
                  <a:srgbClr val="585858"/>
                </a:solidFill>
                <a:latin typeface="Arial MT"/>
                <a:cs typeface="Arial MT"/>
              </a:rPr>
              <a:t>per</a:t>
            </a:r>
            <a:r>
              <a:rPr lang="en-US" spc="-15" dirty="0">
                <a:solidFill>
                  <a:srgbClr val="585858"/>
                </a:solidFill>
                <a:latin typeface="Arial MT"/>
                <a:cs typeface="Arial MT"/>
              </a:rPr>
              <a:t> </a:t>
            </a:r>
            <a:r>
              <a:rPr lang="en-US" dirty="0">
                <a:solidFill>
                  <a:srgbClr val="585858"/>
                </a:solidFill>
                <a:latin typeface="Arial MT"/>
                <a:cs typeface="Arial MT"/>
              </a:rPr>
              <a:t>reservation. </a:t>
            </a:r>
            <a:r>
              <a:rPr lang="en-US" spc="-370" dirty="0">
                <a:solidFill>
                  <a:srgbClr val="585858"/>
                </a:solidFill>
                <a:latin typeface="Arial MT"/>
                <a:cs typeface="Arial MT"/>
              </a:rPr>
              <a:t> </a:t>
            </a:r>
            <a:r>
              <a:rPr lang="en-US" spc="-5" dirty="0">
                <a:solidFill>
                  <a:srgbClr val="FF0000"/>
                </a:solidFill>
                <a:latin typeface="Arial MT"/>
                <a:cs typeface="Arial MT"/>
              </a:rPr>
              <a:t>meal:</a:t>
            </a:r>
            <a:r>
              <a:rPr lang="en-US" spc="-10" dirty="0">
                <a:solidFill>
                  <a:srgbClr val="FF0000"/>
                </a:solidFill>
                <a:latin typeface="Arial MT"/>
                <a:cs typeface="Arial MT"/>
              </a:rPr>
              <a:t> </a:t>
            </a:r>
            <a:r>
              <a:rPr lang="en-US" spc="-5" dirty="0">
                <a:solidFill>
                  <a:srgbClr val="585858"/>
                </a:solidFill>
                <a:latin typeface="Arial MT"/>
                <a:cs typeface="Arial MT"/>
              </a:rPr>
              <a:t>Meal</a:t>
            </a:r>
            <a:r>
              <a:rPr lang="en-US" spc="-15" dirty="0">
                <a:solidFill>
                  <a:srgbClr val="585858"/>
                </a:solidFill>
                <a:latin typeface="Arial MT"/>
                <a:cs typeface="Arial MT"/>
              </a:rPr>
              <a:t> </a:t>
            </a:r>
            <a:r>
              <a:rPr lang="en-US" spc="-5" dirty="0">
                <a:solidFill>
                  <a:srgbClr val="585858"/>
                </a:solidFill>
                <a:latin typeface="Arial MT"/>
                <a:cs typeface="Arial MT"/>
              </a:rPr>
              <a:t>preferences</a:t>
            </a:r>
            <a:r>
              <a:rPr lang="en-US" spc="-35" dirty="0">
                <a:solidFill>
                  <a:srgbClr val="585858"/>
                </a:solidFill>
                <a:latin typeface="Arial MT"/>
                <a:cs typeface="Arial MT"/>
              </a:rPr>
              <a:t> </a:t>
            </a:r>
            <a:r>
              <a:rPr lang="en-US" dirty="0">
                <a:solidFill>
                  <a:srgbClr val="585858"/>
                </a:solidFill>
                <a:latin typeface="Arial MT"/>
                <a:cs typeface="Arial MT"/>
              </a:rPr>
              <a:t>per</a:t>
            </a:r>
            <a:r>
              <a:rPr lang="en-US" spc="-15" dirty="0">
                <a:solidFill>
                  <a:srgbClr val="585858"/>
                </a:solidFill>
                <a:latin typeface="Arial MT"/>
                <a:cs typeface="Arial MT"/>
              </a:rPr>
              <a:t> </a:t>
            </a:r>
            <a:r>
              <a:rPr lang="en-US" spc="-5" dirty="0">
                <a:solidFill>
                  <a:srgbClr val="585858"/>
                </a:solidFill>
                <a:latin typeface="Arial MT"/>
                <a:cs typeface="Arial MT"/>
              </a:rPr>
              <a:t>reservation.[</a:t>
            </a:r>
            <a:r>
              <a:rPr lang="en-US" spc="-5" dirty="0" err="1">
                <a:solidFill>
                  <a:srgbClr val="585858"/>
                </a:solidFill>
                <a:latin typeface="Arial MT"/>
                <a:cs typeface="Arial MT"/>
              </a:rPr>
              <a:t>BB,FB,HB,SC,Undefined</a:t>
            </a:r>
            <a:r>
              <a:rPr lang="en-US" spc="-5" dirty="0">
                <a:solidFill>
                  <a:srgbClr val="585858"/>
                </a:solidFill>
                <a:latin typeface="Arial MT"/>
                <a:cs typeface="Arial MT"/>
              </a:rPr>
              <a:t>]</a:t>
            </a:r>
            <a:endParaRPr lang="en-US" dirty="0">
              <a:latin typeface="Arial MT"/>
              <a:cs typeface="Arial MT"/>
            </a:endParaRPr>
          </a:p>
          <a:p>
            <a:pPr marL="12700">
              <a:lnSpc>
                <a:spcPct val="100000"/>
              </a:lnSpc>
              <a:spcBef>
                <a:spcPts val="1285"/>
              </a:spcBef>
            </a:pPr>
            <a:r>
              <a:rPr lang="en-US" spc="-5" dirty="0">
                <a:solidFill>
                  <a:srgbClr val="FF0000"/>
                </a:solidFill>
                <a:latin typeface="Arial MT"/>
                <a:cs typeface="Arial MT"/>
              </a:rPr>
              <a:t>Country:</a:t>
            </a:r>
            <a:r>
              <a:rPr lang="en-US" spc="-15" dirty="0">
                <a:solidFill>
                  <a:srgbClr val="FF0000"/>
                </a:solidFill>
                <a:latin typeface="Arial MT"/>
                <a:cs typeface="Arial MT"/>
              </a:rPr>
              <a:t> </a:t>
            </a:r>
            <a:r>
              <a:rPr lang="en-US" spc="-5" dirty="0">
                <a:solidFill>
                  <a:srgbClr val="585858"/>
                </a:solidFill>
                <a:latin typeface="Arial MT"/>
                <a:cs typeface="Arial MT"/>
              </a:rPr>
              <a:t>The</a:t>
            </a:r>
            <a:r>
              <a:rPr lang="en-US" spc="-25" dirty="0">
                <a:solidFill>
                  <a:srgbClr val="585858"/>
                </a:solidFill>
                <a:latin typeface="Arial MT"/>
                <a:cs typeface="Arial MT"/>
              </a:rPr>
              <a:t> </a:t>
            </a:r>
            <a:r>
              <a:rPr lang="en-US" dirty="0">
                <a:solidFill>
                  <a:srgbClr val="585858"/>
                </a:solidFill>
                <a:latin typeface="Arial MT"/>
                <a:cs typeface="Arial MT"/>
              </a:rPr>
              <a:t>origin</a:t>
            </a:r>
            <a:r>
              <a:rPr lang="en-US" spc="-25" dirty="0">
                <a:solidFill>
                  <a:srgbClr val="585858"/>
                </a:solidFill>
                <a:latin typeface="Arial MT"/>
                <a:cs typeface="Arial MT"/>
              </a:rPr>
              <a:t> </a:t>
            </a:r>
            <a:r>
              <a:rPr lang="en-US" dirty="0">
                <a:solidFill>
                  <a:srgbClr val="585858"/>
                </a:solidFill>
                <a:latin typeface="Arial MT"/>
                <a:cs typeface="Arial MT"/>
              </a:rPr>
              <a:t>country</a:t>
            </a:r>
            <a:r>
              <a:rPr lang="en-US" spc="-5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dirty="0">
                <a:solidFill>
                  <a:srgbClr val="585858"/>
                </a:solidFill>
                <a:latin typeface="Arial MT"/>
                <a:cs typeface="Arial MT"/>
              </a:rPr>
              <a:t>guest.</a:t>
            </a:r>
            <a:endParaRPr lang="en-US" dirty="0">
              <a:latin typeface="Arial MT"/>
              <a:cs typeface="Arial MT"/>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Data</a:t>
            </a:r>
            <a:r>
              <a:rPr lang="en-US" b="1" u="sng" spc="-25" dirty="0">
                <a:solidFill>
                  <a:schemeClr val="accent6">
                    <a:lumMod val="75000"/>
                  </a:schemeClr>
                </a:solidFill>
              </a:rPr>
              <a:t> </a:t>
            </a:r>
            <a:r>
              <a:rPr lang="en-US" b="1" u="sng" spc="-5" dirty="0">
                <a:solidFill>
                  <a:schemeClr val="accent6">
                    <a:lumMod val="75000"/>
                  </a:schemeClr>
                </a:solidFill>
              </a:rPr>
              <a:t>Summary</a:t>
            </a:r>
            <a:r>
              <a:rPr lang="en-US" b="1" u="sng" spc="-5" dirty="0">
                <a:solidFill>
                  <a:schemeClr val="accent6">
                    <a:lumMod val="75000"/>
                  </a:schemeClr>
                </a:solidFill>
                <a:latin typeface="Arial MT"/>
                <a:cs typeface="Arial MT"/>
              </a:rPr>
              <a:t>(contd..)</a:t>
            </a:r>
            <a:endParaRPr lang="en-US" b="1" u="sng"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marL="12700">
              <a:lnSpc>
                <a:spcPct val="100000"/>
              </a:lnSpc>
              <a:spcBef>
                <a:spcPts val="385"/>
              </a:spcBef>
            </a:pPr>
            <a:r>
              <a:rPr lang="en-US" spc="-5" dirty="0" err="1">
                <a:solidFill>
                  <a:srgbClr val="FF0000"/>
                </a:solidFill>
                <a:latin typeface="Arial MT"/>
                <a:cs typeface="Arial MT"/>
              </a:rPr>
              <a:t>Market_segment</a:t>
            </a:r>
            <a:r>
              <a:rPr lang="en-US" spc="-5" dirty="0">
                <a:solidFill>
                  <a:srgbClr val="FF0000"/>
                </a:solidFill>
                <a:latin typeface="Arial MT"/>
                <a:cs typeface="Arial MT"/>
              </a:rPr>
              <a:t>:</a:t>
            </a:r>
            <a:r>
              <a:rPr lang="en-US" spc="40" dirty="0">
                <a:solidFill>
                  <a:srgbClr val="FF0000"/>
                </a:solidFill>
                <a:latin typeface="Arial MT"/>
                <a:cs typeface="Arial MT"/>
              </a:rPr>
              <a:t> </a:t>
            </a:r>
            <a:r>
              <a:rPr lang="en-US" spc="-5" dirty="0">
                <a:solidFill>
                  <a:srgbClr val="585858"/>
                </a:solidFill>
                <a:latin typeface="Arial MT"/>
                <a:cs typeface="Arial MT"/>
              </a:rPr>
              <a:t>This</a:t>
            </a:r>
            <a:r>
              <a:rPr lang="en-US" spc="5" dirty="0">
                <a:solidFill>
                  <a:srgbClr val="585858"/>
                </a:solidFill>
                <a:latin typeface="Arial MT"/>
                <a:cs typeface="Arial MT"/>
              </a:rPr>
              <a:t> </a:t>
            </a:r>
            <a:r>
              <a:rPr lang="en-US" spc="-5" dirty="0">
                <a:solidFill>
                  <a:srgbClr val="585858"/>
                </a:solidFill>
                <a:latin typeface="Arial MT"/>
                <a:cs typeface="Arial MT"/>
              </a:rPr>
              <a:t>column</a:t>
            </a:r>
            <a:r>
              <a:rPr lang="en-US" dirty="0">
                <a:solidFill>
                  <a:srgbClr val="585858"/>
                </a:solidFill>
                <a:latin typeface="Arial MT"/>
                <a:cs typeface="Arial MT"/>
              </a:rPr>
              <a:t> </a:t>
            </a:r>
            <a:r>
              <a:rPr lang="en-US" spc="-5" dirty="0">
                <a:solidFill>
                  <a:srgbClr val="585858"/>
                </a:solidFill>
                <a:latin typeface="Arial MT"/>
                <a:cs typeface="Arial MT"/>
              </a:rPr>
              <a:t>show</a:t>
            </a:r>
            <a:r>
              <a:rPr lang="en-US" spc="5" dirty="0">
                <a:solidFill>
                  <a:srgbClr val="585858"/>
                </a:solidFill>
                <a:latin typeface="Arial MT"/>
                <a:cs typeface="Arial MT"/>
              </a:rPr>
              <a:t> </a:t>
            </a:r>
            <a:r>
              <a:rPr lang="en-US" spc="-5" dirty="0">
                <a:solidFill>
                  <a:srgbClr val="585858"/>
                </a:solidFill>
                <a:latin typeface="Arial MT"/>
                <a:cs typeface="Arial MT"/>
              </a:rPr>
              <a:t>how</a:t>
            </a:r>
            <a:r>
              <a:rPr lang="en-US" dirty="0">
                <a:solidFill>
                  <a:srgbClr val="585858"/>
                </a:solidFill>
                <a:latin typeface="Arial MT"/>
                <a:cs typeface="Arial MT"/>
              </a:rPr>
              <a:t> </a:t>
            </a:r>
            <a:r>
              <a:rPr lang="en-US" spc="-5" dirty="0">
                <a:solidFill>
                  <a:srgbClr val="585858"/>
                </a:solidFill>
                <a:latin typeface="Arial MT"/>
                <a:cs typeface="Arial MT"/>
              </a:rPr>
              <a:t>reservation</a:t>
            </a:r>
            <a:r>
              <a:rPr lang="en-US" spc="20" dirty="0">
                <a:solidFill>
                  <a:srgbClr val="585858"/>
                </a:solidFill>
                <a:latin typeface="Arial MT"/>
                <a:cs typeface="Arial MT"/>
              </a:rPr>
              <a:t> </a:t>
            </a:r>
            <a:r>
              <a:rPr lang="en-US" spc="-10" dirty="0">
                <a:solidFill>
                  <a:srgbClr val="585858"/>
                </a:solidFill>
                <a:latin typeface="Arial MT"/>
                <a:cs typeface="Arial MT"/>
              </a:rPr>
              <a:t>was</a:t>
            </a:r>
            <a:r>
              <a:rPr lang="en-US" spc="25" dirty="0">
                <a:solidFill>
                  <a:srgbClr val="585858"/>
                </a:solidFill>
                <a:latin typeface="Arial MT"/>
                <a:cs typeface="Arial MT"/>
              </a:rPr>
              <a:t> </a:t>
            </a:r>
            <a:r>
              <a:rPr lang="en-US" spc="-5" dirty="0">
                <a:solidFill>
                  <a:srgbClr val="585858"/>
                </a:solidFill>
                <a:latin typeface="Arial MT"/>
                <a:cs typeface="Arial MT"/>
              </a:rPr>
              <a:t>made</a:t>
            </a:r>
            <a:r>
              <a:rPr lang="en-US" spc="15" dirty="0">
                <a:solidFill>
                  <a:srgbClr val="585858"/>
                </a:solidFill>
                <a:latin typeface="Arial MT"/>
                <a:cs typeface="Arial MT"/>
              </a:rPr>
              <a:t> </a:t>
            </a:r>
            <a:r>
              <a:rPr lang="en-US" spc="-5" dirty="0">
                <a:solidFill>
                  <a:srgbClr val="585858"/>
                </a:solidFill>
                <a:latin typeface="Arial MT"/>
                <a:cs typeface="Arial MT"/>
              </a:rPr>
              <a:t>and</a:t>
            </a:r>
            <a:r>
              <a:rPr lang="en-US" spc="5" dirty="0">
                <a:solidFill>
                  <a:srgbClr val="585858"/>
                </a:solidFill>
                <a:latin typeface="Arial MT"/>
                <a:cs typeface="Arial MT"/>
              </a:rPr>
              <a:t> </a:t>
            </a:r>
            <a:r>
              <a:rPr lang="en-US" spc="-5" dirty="0">
                <a:solidFill>
                  <a:srgbClr val="585858"/>
                </a:solidFill>
                <a:latin typeface="Arial MT"/>
                <a:cs typeface="Arial MT"/>
              </a:rPr>
              <a:t>what</a:t>
            </a:r>
            <a:r>
              <a:rPr lang="en-US" spc="25" dirty="0">
                <a:solidFill>
                  <a:srgbClr val="585858"/>
                </a:solidFill>
                <a:latin typeface="Arial MT"/>
                <a:cs typeface="Arial MT"/>
              </a:rPr>
              <a:t> </a:t>
            </a:r>
            <a:r>
              <a:rPr lang="en-US" spc="-5" dirty="0">
                <a:solidFill>
                  <a:srgbClr val="585858"/>
                </a:solidFill>
                <a:latin typeface="Arial MT"/>
                <a:cs typeface="Arial MT"/>
              </a:rPr>
              <a:t>is</a:t>
            </a:r>
            <a:r>
              <a:rPr lang="en-US" dirty="0">
                <a:solidFill>
                  <a:srgbClr val="585858"/>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purpose</a:t>
            </a:r>
            <a:endParaRPr lang="en-US" dirty="0">
              <a:latin typeface="Arial MT"/>
              <a:cs typeface="Arial MT"/>
            </a:endParaRPr>
          </a:p>
          <a:p>
            <a:pPr marL="12700">
              <a:lnSpc>
                <a:spcPct val="100000"/>
              </a:lnSpc>
              <a:spcBef>
                <a:spcPts val="285"/>
              </a:spcBef>
            </a:pPr>
            <a:r>
              <a:rPr lang="en-US" spc="-5" dirty="0">
                <a:solidFill>
                  <a:srgbClr val="585858"/>
                </a:solidFill>
                <a:latin typeface="Arial MT"/>
                <a:cs typeface="Arial MT"/>
              </a:rPr>
              <a:t>of</a:t>
            </a:r>
            <a:r>
              <a:rPr lang="en-US" spc="10" dirty="0">
                <a:solidFill>
                  <a:srgbClr val="585858"/>
                </a:solidFill>
                <a:latin typeface="Arial MT"/>
                <a:cs typeface="Arial MT"/>
              </a:rPr>
              <a:t> </a:t>
            </a:r>
            <a:r>
              <a:rPr lang="en-US" spc="-5" dirty="0">
                <a:solidFill>
                  <a:srgbClr val="585858"/>
                </a:solidFill>
                <a:latin typeface="Arial MT"/>
                <a:cs typeface="Arial MT"/>
              </a:rPr>
              <a:t>reservation.</a:t>
            </a:r>
            <a:r>
              <a:rPr lang="en-US" spc="30" dirty="0">
                <a:solidFill>
                  <a:srgbClr val="585858"/>
                </a:solidFill>
                <a:latin typeface="Arial MT"/>
                <a:cs typeface="Arial MT"/>
              </a:rPr>
              <a:t> </a:t>
            </a:r>
            <a:r>
              <a:rPr lang="en-US" spc="-5" dirty="0" err="1">
                <a:solidFill>
                  <a:srgbClr val="585858"/>
                </a:solidFill>
                <a:latin typeface="Arial MT"/>
                <a:cs typeface="Arial MT"/>
              </a:rPr>
              <a:t>Eg</a:t>
            </a:r>
            <a:r>
              <a:rPr lang="en-US" spc="-5" dirty="0">
                <a:solidFill>
                  <a:srgbClr val="585858"/>
                </a:solidFill>
                <a:latin typeface="Arial MT"/>
                <a:cs typeface="Arial MT"/>
              </a:rPr>
              <a:t>,</a:t>
            </a:r>
            <a:r>
              <a:rPr lang="en-US" spc="15" dirty="0">
                <a:solidFill>
                  <a:srgbClr val="585858"/>
                </a:solidFill>
                <a:latin typeface="Arial MT"/>
                <a:cs typeface="Arial MT"/>
              </a:rPr>
              <a:t> </a:t>
            </a:r>
            <a:r>
              <a:rPr lang="en-US" spc="-5" dirty="0">
                <a:solidFill>
                  <a:srgbClr val="585858"/>
                </a:solidFill>
                <a:latin typeface="Arial MT"/>
                <a:cs typeface="Arial MT"/>
              </a:rPr>
              <a:t>corporate</a:t>
            </a:r>
            <a:r>
              <a:rPr lang="en-US" spc="25" dirty="0">
                <a:solidFill>
                  <a:srgbClr val="585858"/>
                </a:solidFill>
                <a:latin typeface="Arial MT"/>
                <a:cs typeface="Arial MT"/>
              </a:rPr>
              <a:t> </a:t>
            </a:r>
            <a:r>
              <a:rPr lang="en-US" spc="-5" dirty="0">
                <a:solidFill>
                  <a:srgbClr val="585858"/>
                </a:solidFill>
                <a:latin typeface="Arial MT"/>
                <a:cs typeface="Arial MT"/>
              </a:rPr>
              <a:t>means</a:t>
            </a:r>
            <a:r>
              <a:rPr lang="en-US" spc="5" dirty="0">
                <a:solidFill>
                  <a:srgbClr val="585858"/>
                </a:solidFill>
                <a:latin typeface="Arial MT"/>
                <a:cs typeface="Arial MT"/>
              </a:rPr>
              <a:t> </a:t>
            </a:r>
            <a:r>
              <a:rPr lang="en-US" spc="-5" dirty="0">
                <a:solidFill>
                  <a:srgbClr val="585858"/>
                </a:solidFill>
                <a:latin typeface="Arial MT"/>
                <a:cs typeface="Arial MT"/>
              </a:rPr>
              <a:t>corporate</a:t>
            </a:r>
            <a:r>
              <a:rPr lang="en-US" spc="40" dirty="0">
                <a:solidFill>
                  <a:srgbClr val="585858"/>
                </a:solidFill>
                <a:latin typeface="Arial MT"/>
                <a:cs typeface="Arial MT"/>
              </a:rPr>
              <a:t> </a:t>
            </a:r>
            <a:r>
              <a:rPr lang="en-US" spc="-5" dirty="0">
                <a:solidFill>
                  <a:srgbClr val="585858"/>
                </a:solidFill>
                <a:latin typeface="Arial MT"/>
                <a:cs typeface="Arial MT"/>
              </a:rPr>
              <a:t>trip,</a:t>
            </a:r>
            <a:r>
              <a:rPr lang="en-US" spc="25" dirty="0">
                <a:solidFill>
                  <a:srgbClr val="585858"/>
                </a:solidFill>
                <a:latin typeface="Arial MT"/>
                <a:cs typeface="Arial MT"/>
              </a:rPr>
              <a:t> </a:t>
            </a:r>
            <a:r>
              <a:rPr lang="en-US" spc="-5" dirty="0">
                <a:solidFill>
                  <a:srgbClr val="585858"/>
                </a:solidFill>
                <a:latin typeface="Arial MT"/>
                <a:cs typeface="Arial MT"/>
              </a:rPr>
              <a:t>TA</a:t>
            </a:r>
            <a:r>
              <a:rPr lang="en-US" spc="5" dirty="0">
                <a:solidFill>
                  <a:srgbClr val="585858"/>
                </a:solidFill>
                <a:latin typeface="Arial MT"/>
                <a:cs typeface="Arial MT"/>
              </a:rPr>
              <a:t> </a:t>
            </a:r>
            <a:r>
              <a:rPr lang="en-US" spc="-5" dirty="0">
                <a:solidFill>
                  <a:srgbClr val="585858"/>
                </a:solidFill>
                <a:latin typeface="Arial MT"/>
                <a:cs typeface="Arial MT"/>
              </a:rPr>
              <a:t>for</a:t>
            </a:r>
            <a:r>
              <a:rPr lang="en-US" spc="20" dirty="0">
                <a:solidFill>
                  <a:srgbClr val="585858"/>
                </a:solidFill>
                <a:latin typeface="Arial MT"/>
                <a:cs typeface="Arial MT"/>
              </a:rPr>
              <a:t> </a:t>
            </a:r>
            <a:r>
              <a:rPr lang="en-US" spc="-5" dirty="0">
                <a:solidFill>
                  <a:srgbClr val="585858"/>
                </a:solidFill>
                <a:latin typeface="Arial MT"/>
                <a:cs typeface="Arial MT"/>
              </a:rPr>
              <a:t>travel</a:t>
            </a:r>
            <a:r>
              <a:rPr lang="en-US" spc="10" dirty="0">
                <a:solidFill>
                  <a:srgbClr val="585858"/>
                </a:solidFill>
                <a:latin typeface="Arial MT"/>
                <a:cs typeface="Arial MT"/>
              </a:rPr>
              <a:t> </a:t>
            </a:r>
            <a:r>
              <a:rPr lang="en-US" spc="-5" dirty="0">
                <a:solidFill>
                  <a:srgbClr val="585858"/>
                </a:solidFill>
                <a:latin typeface="Arial MT"/>
                <a:cs typeface="Arial MT"/>
              </a:rPr>
              <a:t>agency.</a:t>
            </a:r>
            <a:endParaRPr lang="en-US" dirty="0">
              <a:latin typeface="Arial MT"/>
              <a:cs typeface="Arial MT"/>
            </a:endParaRPr>
          </a:p>
          <a:p>
            <a:pPr marL="12700" marR="2966720">
              <a:lnSpc>
                <a:spcPct val="114999"/>
              </a:lnSpc>
              <a:spcBef>
                <a:spcPts val="1205"/>
              </a:spcBef>
            </a:pPr>
            <a:r>
              <a:rPr lang="en-US" spc="-5" dirty="0" err="1">
                <a:solidFill>
                  <a:srgbClr val="FF0000"/>
                </a:solidFill>
                <a:latin typeface="Arial MT"/>
                <a:cs typeface="Arial MT"/>
              </a:rPr>
              <a:t>distribution_channel</a:t>
            </a:r>
            <a:r>
              <a:rPr lang="en-US" spc="-5" dirty="0">
                <a:solidFill>
                  <a:srgbClr val="FF0000"/>
                </a:solidFill>
                <a:latin typeface="Arial MT"/>
                <a:cs typeface="Arial MT"/>
              </a:rPr>
              <a:t>:</a:t>
            </a:r>
            <a:r>
              <a:rPr lang="en-US" spc="-15" dirty="0">
                <a:solidFill>
                  <a:srgbClr val="FF0000"/>
                </a:solidFill>
                <a:latin typeface="Arial MT"/>
                <a:cs typeface="Arial MT"/>
              </a:rPr>
              <a:t> </a:t>
            </a:r>
            <a:r>
              <a:rPr lang="en-US" spc="-5" dirty="0">
                <a:solidFill>
                  <a:srgbClr val="585858"/>
                </a:solidFill>
                <a:latin typeface="Arial MT"/>
                <a:cs typeface="Arial MT"/>
              </a:rPr>
              <a:t>The</a:t>
            </a:r>
            <a:r>
              <a:rPr lang="en-US" spc="25" dirty="0">
                <a:solidFill>
                  <a:srgbClr val="585858"/>
                </a:solidFill>
                <a:latin typeface="Arial MT"/>
                <a:cs typeface="Arial MT"/>
              </a:rPr>
              <a:t> </a:t>
            </a:r>
            <a:r>
              <a:rPr lang="en-US" spc="-5" dirty="0">
                <a:solidFill>
                  <a:srgbClr val="585858"/>
                </a:solidFill>
                <a:latin typeface="Arial MT"/>
                <a:cs typeface="Arial MT"/>
              </a:rPr>
              <a:t>medium</a:t>
            </a:r>
            <a:r>
              <a:rPr lang="en-US" spc="15" dirty="0">
                <a:solidFill>
                  <a:srgbClr val="585858"/>
                </a:solidFill>
                <a:latin typeface="Arial MT"/>
                <a:cs typeface="Arial MT"/>
              </a:rPr>
              <a:t> </a:t>
            </a:r>
            <a:r>
              <a:rPr lang="en-US" spc="-5" dirty="0">
                <a:solidFill>
                  <a:srgbClr val="585858"/>
                </a:solidFill>
                <a:latin typeface="Arial MT"/>
                <a:cs typeface="Arial MT"/>
              </a:rPr>
              <a:t>through</a:t>
            </a:r>
            <a:r>
              <a:rPr lang="en-US" spc="35" dirty="0">
                <a:solidFill>
                  <a:srgbClr val="585858"/>
                </a:solidFill>
                <a:latin typeface="Arial MT"/>
                <a:cs typeface="Arial MT"/>
              </a:rPr>
              <a:t> </a:t>
            </a:r>
            <a:r>
              <a:rPr lang="en-US" spc="-5" dirty="0">
                <a:solidFill>
                  <a:srgbClr val="585858"/>
                </a:solidFill>
                <a:latin typeface="Arial MT"/>
                <a:cs typeface="Arial MT"/>
              </a:rPr>
              <a:t>booking </a:t>
            </a:r>
            <a:r>
              <a:rPr lang="en-US" spc="-10" dirty="0">
                <a:solidFill>
                  <a:srgbClr val="585858"/>
                </a:solidFill>
                <a:latin typeface="Arial MT"/>
                <a:cs typeface="Arial MT"/>
              </a:rPr>
              <a:t>was </a:t>
            </a:r>
            <a:r>
              <a:rPr lang="en-US" spc="-430" dirty="0">
                <a:solidFill>
                  <a:srgbClr val="585858"/>
                </a:solidFill>
                <a:latin typeface="Arial MT"/>
                <a:cs typeface="Arial MT"/>
              </a:rPr>
              <a:t> </a:t>
            </a:r>
            <a:r>
              <a:rPr lang="en-US" spc="-5" dirty="0">
                <a:solidFill>
                  <a:srgbClr val="585858"/>
                </a:solidFill>
                <a:latin typeface="Arial MT"/>
                <a:cs typeface="Arial MT"/>
              </a:rPr>
              <a:t>made.[</a:t>
            </a:r>
            <a:r>
              <a:rPr lang="en-US" spc="-5" dirty="0" err="1">
                <a:solidFill>
                  <a:srgbClr val="585858"/>
                </a:solidFill>
                <a:latin typeface="Arial MT"/>
                <a:cs typeface="Arial MT"/>
              </a:rPr>
              <a:t>Direct,Corporate,TA</a:t>
            </a:r>
            <a:r>
              <a:rPr lang="en-US" spc="-5" dirty="0">
                <a:solidFill>
                  <a:srgbClr val="585858"/>
                </a:solidFill>
                <a:latin typeface="Arial MT"/>
                <a:cs typeface="Arial MT"/>
              </a:rPr>
              <a:t>/</a:t>
            </a:r>
            <a:r>
              <a:rPr lang="en-US" spc="-5" dirty="0" err="1">
                <a:solidFill>
                  <a:srgbClr val="585858"/>
                </a:solidFill>
                <a:latin typeface="Arial MT"/>
                <a:cs typeface="Arial MT"/>
              </a:rPr>
              <a:t>TO,undefined,GDS</a:t>
            </a:r>
            <a:r>
              <a:rPr lang="en-US" spc="-5" dirty="0">
                <a:solidFill>
                  <a:srgbClr val="585858"/>
                </a:solidFill>
                <a:latin typeface="Arial MT"/>
                <a:cs typeface="Arial MT"/>
              </a:rPr>
              <a:t>.]</a:t>
            </a:r>
            <a:endParaRPr lang="en-US" dirty="0">
              <a:latin typeface="Arial MT"/>
              <a:cs typeface="Arial MT"/>
            </a:endParaRPr>
          </a:p>
          <a:p>
            <a:pPr marL="12700">
              <a:lnSpc>
                <a:spcPct val="100000"/>
              </a:lnSpc>
              <a:spcBef>
                <a:spcPts val="1485"/>
              </a:spcBef>
            </a:pPr>
            <a:r>
              <a:rPr lang="en-US" spc="-5" dirty="0" err="1">
                <a:solidFill>
                  <a:srgbClr val="FF0000"/>
                </a:solidFill>
                <a:latin typeface="Arial MT"/>
                <a:cs typeface="Arial MT"/>
              </a:rPr>
              <a:t>Is_repeated_guest</a:t>
            </a:r>
            <a:r>
              <a:rPr lang="en-US" spc="-5" dirty="0">
                <a:solidFill>
                  <a:srgbClr val="FF0000"/>
                </a:solidFill>
                <a:latin typeface="Arial MT"/>
                <a:cs typeface="Arial MT"/>
              </a:rPr>
              <a:t>:</a:t>
            </a:r>
            <a:r>
              <a:rPr lang="en-US" spc="30" dirty="0">
                <a:solidFill>
                  <a:srgbClr val="FF0000"/>
                </a:solidFill>
                <a:latin typeface="Arial MT"/>
                <a:cs typeface="Arial MT"/>
              </a:rPr>
              <a:t> </a:t>
            </a:r>
            <a:r>
              <a:rPr lang="en-US" spc="-5" dirty="0">
                <a:solidFill>
                  <a:srgbClr val="585858"/>
                </a:solidFill>
                <a:latin typeface="Arial MT"/>
                <a:cs typeface="Arial MT"/>
              </a:rPr>
              <a:t>Shows</a:t>
            </a:r>
            <a:r>
              <a:rPr lang="en-US" spc="25" dirty="0">
                <a:solidFill>
                  <a:srgbClr val="585858"/>
                </a:solidFill>
                <a:latin typeface="Arial MT"/>
                <a:cs typeface="Arial MT"/>
              </a:rPr>
              <a:t> </a:t>
            </a:r>
            <a:r>
              <a:rPr lang="en-US" spc="-5" dirty="0">
                <a:solidFill>
                  <a:srgbClr val="585858"/>
                </a:solidFill>
                <a:latin typeface="Arial MT"/>
                <a:cs typeface="Arial MT"/>
              </a:rPr>
              <a:t>if</a:t>
            </a:r>
            <a:r>
              <a:rPr lang="en-US" spc="5" dirty="0">
                <a:solidFill>
                  <a:srgbClr val="585858"/>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guest</a:t>
            </a:r>
            <a:r>
              <a:rPr lang="en-US" spc="10" dirty="0">
                <a:solidFill>
                  <a:srgbClr val="585858"/>
                </a:solidFill>
                <a:latin typeface="Arial MT"/>
                <a:cs typeface="Arial MT"/>
              </a:rPr>
              <a:t> </a:t>
            </a:r>
            <a:r>
              <a:rPr lang="en-US" spc="-5" dirty="0">
                <a:solidFill>
                  <a:srgbClr val="585858"/>
                </a:solidFill>
                <a:latin typeface="Arial MT"/>
                <a:cs typeface="Arial MT"/>
              </a:rPr>
              <a:t>is</a:t>
            </a:r>
            <a:r>
              <a:rPr lang="en-US" spc="10" dirty="0">
                <a:solidFill>
                  <a:srgbClr val="585858"/>
                </a:solidFill>
                <a:latin typeface="Arial MT"/>
                <a:cs typeface="Arial MT"/>
              </a:rPr>
              <a:t> </a:t>
            </a:r>
            <a:r>
              <a:rPr lang="en-US" spc="-10" dirty="0">
                <a:solidFill>
                  <a:srgbClr val="585858"/>
                </a:solidFill>
                <a:latin typeface="Arial MT"/>
                <a:cs typeface="Arial MT"/>
              </a:rPr>
              <a:t>who</a:t>
            </a:r>
            <a:r>
              <a:rPr lang="en-US" spc="20" dirty="0">
                <a:solidFill>
                  <a:srgbClr val="585858"/>
                </a:solidFill>
                <a:latin typeface="Arial MT"/>
                <a:cs typeface="Arial MT"/>
              </a:rPr>
              <a:t> </a:t>
            </a:r>
            <a:r>
              <a:rPr lang="en-US" spc="-5" dirty="0">
                <a:solidFill>
                  <a:srgbClr val="585858"/>
                </a:solidFill>
                <a:latin typeface="Arial MT"/>
                <a:cs typeface="Arial MT"/>
              </a:rPr>
              <a:t>has</a:t>
            </a:r>
            <a:r>
              <a:rPr lang="en-US" spc="5" dirty="0">
                <a:solidFill>
                  <a:srgbClr val="585858"/>
                </a:solidFill>
                <a:latin typeface="Arial MT"/>
                <a:cs typeface="Arial MT"/>
              </a:rPr>
              <a:t> </a:t>
            </a:r>
            <a:r>
              <a:rPr lang="en-US" spc="-5" dirty="0">
                <a:solidFill>
                  <a:srgbClr val="585858"/>
                </a:solidFill>
                <a:latin typeface="Arial MT"/>
                <a:cs typeface="Arial MT"/>
              </a:rPr>
              <a:t>arrived</a:t>
            </a:r>
            <a:r>
              <a:rPr lang="en-US" spc="20" dirty="0">
                <a:solidFill>
                  <a:srgbClr val="585858"/>
                </a:solidFill>
                <a:latin typeface="Arial MT"/>
                <a:cs typeface="Arial MT"/>
              </a:rPr>
              <a:t> </a:t>
            </a:r>
            <a:r>
              <a:rPr lang="en-US" spc="-5" dirty="0">
                <a:solidFill>
                  <a:srgbClr val="585858"/>
                </a:solidFill>
                <a:latin typeface="Arial MT"/>
                <a:cs typeface="Arial MT"/>
              </a:rPr>
              <a:t>earlier</a:t>
            </a:r>
            <a:r>
              <a:rPr lang="en-US" spc="5" dirty="0">
                <a:solidFill>
                  <a:srgbClr val="585858"/>
                </a:solidFill>
                <a:latin typeface="Arial MT"/>
                <a:cs typeface="Arial MT"/>
              </a:rPr>
              <a:t> </a:t>
            </a:r>
            <a:r>
              <a:rPr lang="en-US" spc="-5" dirty="0">
                <a:solidFill>
                  <a:srgbClr val="585858"/>
                </a:solidFill>
                <a:latin typeface="Arial MT"/>
                <a:cs typeface="Arial MT"/>
              </a:rPr>
              <a:t>or</a:t>
            </a:r>
            <a:r>
              <a:rPr lang="en-US" spc="50" dirty="0">
                <a:solidFill>
                  <a:srgbClr val="585858"/>
                </a:solidFill>
                <a:latin typeface="Arial MT"/>
                <a:cs typeface="Arial MT"/>
              </a:rPr>
              <a:t> </a:t>
            </a:r>
            <a:r>
              <a:rPr lang="en-US" spc="-5" dirty="0" err="1">
                <a:solidFill>
                  <a:srgbClr val="585858"/>
                </a:solidFill>
                <a:latin typeface="Arial MT"/>
                <a:cs typeface="Arial MT"/>
              </a:rPr>
              <a:t>not.Values</a:t>
            </a:r>
            <a:r>
              <a:rPr lang="en-US" spc="-5" dirty="0">
                <a:solidFill>
                  <a:srgbClr val="585858"/>
                </a:solidFill>
                <a:latin typeface="Arial MT"/>
                <a:cs typeface="Arial MT"/>
              </a:rPr>
              <a:t>[0,1]--&gt;0</a:t>
            </a:r>
            <a:endParaRPr lang="en-US" dirty="0">
              <a:latin typeface="Arial MT"/>
              <a:cs typeface="Arial MT"/>
            </a:endParaRPr>
          </a:p>
          <a:p>
            <a:pPr marL="12700">
              <a:lnSpc>
                <a:spcPct val="100000"/>
              </a:lnSpc>
              <a:spcBef>
                <a:spcPts val="295"/>
              </a:spcBef>
            </a:pPr>
            <a:r>
              <a:rPr lang="en-US" spc="-5" dirty="0">
                <a:solidFill>
                  <a:srgbClr val="585858"/>
                </a:solidFill>
                <a:latin typeface="Arial MT"/>
                <a:cs typeface="Arial MT"/>
              </a:rPr>
              <a:t>indicates</a:t>
            </a:r>
            <a:r>
              <a:rPr lang="en-US" spc="-20" dirty="0">
                <a:solidFill>
                  <a:srgbClr val="585858"/>
                </a:solidFill>
                <a:latin typeface="Arial MT"/>
                <a:cs typeface="Arial MT"/>
              </a:rPr>
              <a:t> </a:t>
            </a:r>
            <a:r>
              <a:rPr lang="en-US" spc="-5" dirty="0">
                <a:solidFill>
                  <a:srgbClr val="585858"/>
                </a:solidFill>
                <a:latin typeface="Arial MT"/>
                <a:cs typeface="Arial MT"/>
              </a:rPr>
              <a:t>no</a:t>
            </a:r>
            <a:r>
              <a:rPr lang="en-US" spc="15" dirty="0">
                <a:solidFill>
                  <a:srgbClr val="585858"/>
                </a:solidFill>
                <a:latin typeface="Arial MT"/>
                <a:cs typeface="Arial MT"/>
              </a:rPr>
              <a:t> </a:t>
            </a:r>
            <a:r>
              <a:rPr lang="en-US" spc="-5" dirty="0">
                <a:solidFill>
                  <a:srgbClr val="585858"/>
                </a:solidFill>
                <a:latin typeface="Arial MT"/>
                <a:cs typeface="Arial MT"/>
              </a:rPr>
              <a:t>and</a:t>
            </a:r>
            <a:r>
              <a:rPr lang="en-US" dirty="0">
                <a:solidFill>
                  <a:srgbClr val="585858"/>
                </a:solidFill>
                <a:latin typeface="Arial MT"/>
                <a:cs typeface="Arial MT"/>
              </a:rPr>
              <a:t> </a:t>
            </a:r>
            <a:r>
              <a:rPr lang="en-US" spc="-5" dirty="0">
                <a:solidFill>
                  <a:srgbClr val="585858"/>
                </a:solidFill>
                <a:latin typeface="Arial MT"/>
                <a:cs typeface="Arial MT"/>
              </a:rPr>
              <a:t>1</a:t>
            </a:r>
            <a:r>
              <a:rPr lang="en-US" spc="15" dirty="0">
                <a:solidFill>
                  <a:srgbClr val="585858"/>
                </a:solidFill>
                <a:latin typeface="Arial MT"/>
                <a:cs typeface="Arial MT"/>
              </a:rPr>
              <a:t> </a:t>
            </a:r>
            <a:r>
              <a:rPr lang="en-US" spc="-5" dirty="0">
                <a:solidFill>
                  <a:srgbClr val="585858"/>
                </a:solidFill>
                <a:latin typeface="Arial MT"/>
                <a:cs typeface="Arial MT"/>
              </a:rPr>
              <a:t>indicated</a:t>
            </a:r>
            <a:r>
              <a:rPr lang="en-US" spc="-10" dirty="0">
                <a:solidFill>
                  <a:srgbClr val="585858"/>
                </a:solidFill>
                <a:latin typeface="Arial MT"/>
                <a:cs typeface="Arial MT"/>
              </a:rPr>
              <a:t> yes</a:t>
            </a:r>
            <a:r>
              <a:rPr lang="en-US" spc="20" dirty="0">
                <a:solidFill>
                  <a:srgbClr val="585858"/>
                </a:solidFill>
                <a:latin typeface="Arial MT"/>
                <a:cs typeface="Arial MT"/>
              </a:rPr>
              <a:t> </a:t>
            </a:r>
            <a:r>
              <a:rPr lang="en-US" spc="-5" dirty="0">
                <a:solidFill>
                  <a:srgbClr val="585858"/>
                </a:solidFill>
                <a:latin typeface="Arial MT"/>
                <a:cs typeface="Arial MT"/>
              </a:rPr>
              <a:t>person</a:t>
            </a:r>
            <a:r>
              <a:rPr lang="en-US" spc="15" dirty="0">
                <a:solidFill>
                  <a:srgbClr val="585858"/>
                </a:solidFill>
                <a:latin typeface="Arial MT"/>
                <a:cs typeface="Arial MT"/>
              </a:rPr>
              <a:t> </a:t>
            </a:r>
            <a:r>
              <a:rPr lang="en-US" spc="-5" dirty="0">
                <a:solidFill>
                  <a:srgbClr val="585858"/>
                </a:solidFill>
                <a:latin typeface="Arial MT"/>
                <a:cs typeface="Arial MT"/>
              </a:rPr>
              <a:t>is repeated</a:t>
            </a:r>
            <a:r>
              <a:rPr lang="en-US" spc="20" dirty="0">
                <a:solidFill>
                  <a:srgbClr val="585858"/>
                </a:solidFill>
                <a:latin typeface="Arial MT"/>
                <a:cs typeface="Arial MT"/>
              </a:rPr>
              <a:t> </a:t>
            </a:r>
            <a:r>
              <a:rPr lang="en-US" spc="-5" dirty="0">
                <a:solidFill>
                  <a:srgbClr val="585858"/>
                </a:solidFill>
                <a:latin typeface="Arial MT"/>
                <a:cs typeface="Arial MT"/>
              </a:rPr>
              <a:t>guest.</a:t>
            </a:r>
            <a:endParaRPr lang="en-US" dirty="0">
              <a:latin typeface="Arial MT"/>
              <a:cs typeface="Arial MT"/>
            </a:endParaRPr>
          </a:p>
          <a:p>
            <a:pPr marL="12700">
              <a:lnSpc>
                <a:spcPct val="100000"/>
              </a:lnSpc>
              <a:spcBef>
                <a:spcPts val="1485"/>
              </a:spcBef>
            </a:pPr>
            <a:r>
              <a:rPr lang="en-US" spc="-5" dirty="0" err="1">
                <a:solidFill>
                  <a:srgbClr val="FF0000"/>
                </a:solidFill>
                <a:latin typeface="Arial MT"/>
                <a:cs typeface="Arial MT"/>
              </a:rPr>
              <a:t>days_in_waiting_list</a:t>
            </a:r>
            <a:r>
              <a:rPr lang="en-US" spc="-5" dirty="0">
                <a:solidFill>
                  <a:srgbClr val="FF0000"/>
                </a:solidFill>
                <a:latin typeface="Arial MT"/>
                <a:cs typeface="Arial MT"/>
              </a:rPr>
              <a:t>:</a:t>
            </a:r>
            <a:r>
              <a:rPr lang="en-US" spc="-10" dirty="0">
                <a:solidFill>
                  <a:srgbClr val="FF0000"/>
                </a:solidFill>
                <a:latin typeface="Arial MT"/>
                <a:cs typeface="Arial MT"/>
              </a:rPr>
              <a:t> </a:t>
            </a:r>
            <a:r>
              <a:rPr lang="en-US" spc="-5" dirty="0">
                <a:solidFill>
                  <a:srgbClr val="585858"/>
                </a:solidFill>
                <a:latin typeface="Arial MT"/>
                <a:cs typeface="Arial MT"/>
              </a:rPr>
              <a:t>Number</a:t>
            </a:r>
            <a:r>
              <a:rPr lang="en-US" spc="20" dirty="0">
                <a:solidFill>
                  <a:srgbClr val="585858"/>
                </a:solidFill>
                <a:latin typeface="Arial MT"/>
                <a:cs typeface="Arial MT"/>
              </a:rPr>
              <a:t> </a:t>
            </a:r>
            <a:r>
              <a:rPr lang="en-US" spc="-5" dirty="0">
                <a:solidFill>
                  <a:srgbClr val="585858"/>
                </a:solidFill>
                <a:latin typeface="Arial MT"/>
                <a:cs typeface="Arial MT"/>
              </a:rPr>
              <a:t>of</a:t>
            </a:r>
            <a:r>
              <a:rPr lang="en-US" spc="20" dirty="0">
                <a:solidFill>
                  <a:srgbClr val="585858"/>
                </a:solidFill>
                <a:latin typeface="Arial MT"/>
                <a:cs typeface="Arial MT"/>
              </a:rPr>
              <a:t> </a:t>
            </a:r>
            <a:r>
              <a:rPr lang="en-US" spc="-10" dirty="0">
                <a:solidFill>
                  <a:srgbClr val="585858"/>
                </a:solidFill>
                <a:latin typeface="Arial MT"/>
                <a:cs typeface="Arial MT"/>
              </a:rPr>
              <a:t>days</a:t>
            </a:r>
            <a:r>
              <a:rPr lang="en-US" spc="20" dirty="0">
                <a:solidFill>
                  <a:srgbClr val="585858"/>
                </a:solidFill>
                <a:latin typeface="Arial MT"/>
                <a:cs typeface="Arial MT"/>
              </a:rPr>
              <a:t> </a:t>
            </a:r>
            <a:r>
              <a:rPr lang="en-US" spc="-5" dirty="0">
                <a:solidFill>
                  <a:srgbClr val="585858"/>
                </a:solidFill>
                <a:latin typeface="Arial MT"/>
                <a:cs typeface="Arial MT"/>
              </a:rPr>
              <a:t>between</a:t>
            </a:r>
            <a:r>
              <a:rPr lang="en-US" spc="25" dirty="0">
                <a:solidFill>
                  <a:srgbClr val="585858"/>
                </a:solidFill>
                <a:latin typeface="Arial MT"/>
                <a:cs typeface="Arial MT"/>
              </a:rPr>
              <a:t> </a:t>
            </a:r>
            <a:r>
              <a:rPr lang="en-US" spc="-5" dirty="0">
                <a:solidFill>
                  <a:srgbClr val="585858"/>
                </a:solidFill>
                <a:latin typeface="Arial MT"/>
                <a:cs typeface="Arial MT"/>
              </a:rPr>
              <a:t>actual</a:t>
            </a:r>
            <a:r>
              <a:rPr lang="en-US" spc="15" dirty="0">
                <a:solidFill>
                  <a:srgbClr val="585858"/>
                </a:solidFill>
                <a:latin typeface="Arial MT"/>
                <a:cs typeface="Arial MT"/>
              </a:rPr>
              <a:t> </a:t>
            </a:r>
            <a:r>
              <a:rPr lang="en-US" spc="-5" dirty="0">
                <a:solidFill>
                  <a:srgbClr val="585858"/>
                </a:solidFill>
                <a:latin typeface="Arial MT"/>
                <a:cs typeface="Arial MT"/>
              </a:rPr>
              <a:t>booking</a:t>
            </a:r>
            <a:r>
              <a:rPr lang="en-US" spc="-10" dirty="0">
                <a:solidFill>
                  <a:srgbClr val="585858"/>
                </a:solidFill>
                <a:latin typeface="Arial MT"/>
                <a:cs typeface="Arial MT"/>
              </a:rPr>
              <a:t> </a:t>
            </a:r>
            <a:r>
              <a:rPr lang="en-US" spc="-5" dirty="0">
                <a:solidFill>
                  <a:srgbClr val="585858"/>
                </a:solidFill>
                <a:latin typeface="Arial MT"/>
                <a:cs typeface="Arial MT"/>
              </a:rPr>
              <a:t>and</a:t>
            </a:r>
            <a:r>
              <a:rPr lang="en-US" dirty="0">
                <a:solidFill>
                  <a:srgbClr val="585858"/>
                </a:solidFill>
                <a:latin typeface="Arial MT"/>
                <a:cs typeface="Arial MT"/>
              </a:rPr>
              <a:t> </a:t>
            </a:r>
            <a:r>
              <a:rPr lang="en-US" spc="-5" dirty="0">
                <a:solidFill>
                  <a:srgbClr val="585858"/>
                </a:solidFill>
                <a:latin typeface="Arial MT"/>
                <a:cs typeface="Arial MT"/>
              </a:rPr>
              <a:t>transact.</a:t>
            </a:r>
            <a:endParaRPr lang="en-US" dirty="0">
              <a:latin typeface="Arial MT"/>
              <a:cs typeface="Arial MT"/>
            </a:endParaRPr>
          </a:p>
          <a:p>
            <a:pPr marL="12700">
              <a:lnSpc>
                <a:spcPct val="100000"/>
              </a:lnSpc>
              <a:spcBef>
                <a:spcPts val="1490"/>
              </a:spcBef>
            </a:pPr>
            <a:r>
              <a:rPr lang="en-US" spc="-5" dirty="0" err="1">
                <a:solidFill>
                  <a:srgbClr val="FF0000"/>
                </a:solidFill>
                <a:latin typeface="Arial MT"/>
                <a:cs typeface="Arial MT"/>
              </a:rPr>
              <a:t>customer_type</a:t>
            </a:r>
            <a:r>
              <a:rPr lang="en-US" spc="-5" dirty="0">
                <a:solidFill>
                  <a:srgbClr val="585858"/>
                </a:solidFill>
                <a:latin typeface="Arial MT"/>
                <a:cs typeface="Arial MT"/>
              </a:rPr>
              <a:t>:</a:t>
            </a:r>
            <a:r>
              <a:rPr lang="en-US" spc="55" dirty="0">
                <a:solidFill>
                  <a:srgbClr val="585858"/>
                </a:solidFill>
                <a:latin typeface="Arial MT"/>
                <a:cs typeface="Arial MT"/>
              </a:rPr>
              <a:t> </a:t>
            </a:r>
            <a:r>
              <a:rPr lang="en-US" spc="-10" dirty="0">
                <a:solidFill>
                  <a:srgbClr val="585858"/>
                </a:solidFill>
                <a:latin typeface="Arial MT"/>
                <a:cs typeface="Arial MT"/>
              </a:rPr>
              <a:t>Type</a:t>
            </a:r>
            <a:r>
              <a:rPr lang="en-US" spc="30" dirty="0">
                <a:solidFill>
                  <a:srgbClr val="585858"/>
                </a:solidFill>
                <a:latin typeface="Arial MT"/>
                <a:cs typeface="Arial MT"/>
              </a:rPr>
              <a:t> </a:t>
            </a:r>
            <a:r>
              <a:rPr lang="en-US" spc="-5" dirty="0">
                <a:solidFill>
                  <a:srgbClr val="585858"/>
                </a:solidFill>
                <a:latin typeface="Arial MT"/>
                <a:cs typeface="Arial MT"/>
              </a:rPr>
              <a:t>of</a:t>
            </a:r>
            <a:r>
              <a:rPr lang="en-US" spc="20" dirty="0">
                <a:solidFill>
                  <a:srgbClr val="585858"/>
                </a:solidFill>
                <a:latin typeface="Arial MT"/>
                <a:cs typeface="Arial MT"/>
              </a:rPr>
              <a:t> </a:t>
            </a:r>
            <a:r>
              <a:rPr lang="en-US" spc="-5" dirty="0">
                <a:solidFill>
                  <a:srgbClr val="585858"/>
                </a:solidFill>
                <a:latin typeface="Arial MT"/>
                <a:cs typeface="Arial MT"/>
              </a:rPr>
              <a:t>customers(</a:t>
            </a:r>
            <a:r>
              <a:rPr lang="en-US" spc="30" dirty="0">
                <a:solidFill>
                  <a:srgbClr val="585858"/>
                </a:solidFill>
                <a:latin typeface="Arial MT"/>
                <a:cs typeface="Arial MT"/>
              </a:rPr>
              <a:t> </a:t>
            </a:r>
            <a:r>
              <a:rPr lang="en-US" spc="-5" dirty="0">
                <a:solidFill>
                  <a:srgbClr val="585858"/>
                </a:solidFill>
                <a:latin typeface="Arial MT"/>
                <a:cs typeface="Arial MT"/>
              </a:rPr>
              <a:t>Transient,</a:t>
            </a:r>
            <a:r>
              <a:rPr lang="en-US" spc="15" dirty="0">
                <a:solidFill>
                  <a:srgbClr val="585858"/>
                </a:solidFill>
                <a:latin typeface="Arial MT"/>
                <a:cs typeface="Arial MT"/>
              </a:rPr>
              <a:t> </a:t>
            </a:r>
            <a:r>
              <a:rPr lang="en-US" spc="-5" dirty="0">
                <a:solidFill>
                  <a:srgbClr val="585858"/>
                </a:solidFill>
                <a:latin typeface="Arial MT"/>
                <a:cs typeface="Arial MT"/>
              </a:rPr>
              <a:t>group,</a:t>
            </a:r>
            <a:r>
              <a:rPr lang="en-US" spc="25" dirty="0">
                <a:solidFill>
                  <a:srgbClr val="585858"/>
                </a:solidFill>
                <a:latin typeface="Arial MT"/>
                <a:cs typeface="Arial MT"/>
              </a:rPr>
              <a:t> </a:t>
            </a:r>
            <a:r>
              <a:rPr lang="en-US" spc="-5" dirty="0">
                <a:solidFill>
                  <a:srgbClr val="585858"/>
                </a:solidFill>
                <a:latin typeface="Arial MT"/>
                <a:cs typeface="Arial MT"/>
              </a:rPr>
              <a:t>etc.)</a:t>
            </a:r>
            <a:endParaRPr lang="en-US" dirty="0">
              <a:latin typeface="Arial MT"/>
              <a:cs typeface="Arial M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Point Star 5"/>
          <p:cNvSpPr/>
          <p:nvPr/>
        </p:nvSpPr>
        <p:spPr>
          <a:xfrm>
            <a:off x="4038600" y="1905000"/>
            <a:ext cx="1600200" cy="1600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3"/>
          <p:cNvPicPr>
            <a:picLocks noGrp="1"/>
          </p:cNvPicPr>
          <p:nvPr>
            <p:ph idx="1"/>
          </p:nvPr>
        </p:nvPicPr>
        <p:blipFill>
          <a:blip r:embed="rId2" cstate="print"/>
          <a:stretch>
            <a:fillRect/>
          </a:stretch>
        </p:blipFill>
        <p:spPr>
          <a:xfrm>
            <a:off x="609600" y="1828800"/>
            <a:ext cx="8087815" cy="4525963"/>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5" name="Rectangle 4"/>
          <p:cNvSpPr/>
          <p:nvPr/>
        </p:nvSpPr>
        <p:spPr>
          <a:xfrm>
            <a:off x="1905000" y="838200"/>
            <a:ext cx="5724196"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 sets Summary</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dirty="0">
                <a:solidFill>
                  <a:schemeClr val="accent6">
                    <a:lumMod val="75000"/>
                  </a:schemeClr>
                </a:solidFill>
              </a:rPr>
              <a:t>Capstone Project Questions</a:t>
            </a:r>
          </a:p>
        </p:txBody>
      </p:sp>
      <p:sp>
        <p:nvSpPr>
          <p:cNvPr id="3" name="Content Placeholder 2"/>
          <p:cNvSpPr>
            <a:spLocks noGrp="1"/>
          </p:cNvSpPr>
          <p:nvPr>
            <p:ph idx="1"/>
          </p:nvPr>
        </p:nvSpPr>
        <p:spPr/>
        <p:txBody>
          <a:bodyPr>
            <a:normAutofit fontScale="47500" lnSpcReduction="20000"/>
          </a:bodyPr>
          <a:lstStyle/>
          <a:p>
            <a:pPr marL="12700">
              <a:lnSpc>
                <a:spcPct val="100000"/>
              </a:lnSpc>
              <a:spcBef>
                <a:spcPts val="105"/>
              </a:spcBef>
            </a:pPr>
            <a:r>
              <a:rPr lang="en-US" dirty="0">
                <a:latin typeface="Arial MT"/>
                <a:cs typeface="Arial MT"/>
              </a:rPr>
              <a:t>While</a:t>
            </a:r>
            <a:r>
              <a:rPr lang="en-US" spc="385" dirty="0">
                <a:latin typeface="Arial MT"/>
                <a:cs typeface="Arial MT"/>
              </a:rPr>
              <a:t> </a:t>
            </a:r>
            <a:r>
              <a:rPr lang="en-US" dirty="0">
                <a:latin typeface="Arial MT"/>
                <a:cs typeface="Arial MT"/>
              </a:rPr>
              <a:t>doing</a:t>
            </a:r>
            <a:r>
              <a:rPr lang="en-US" spc="-25" dirty="0">
                <a:latin typeface="Arial MT"/>
                <a:cs typeface="Arial MT"/>
              </a:rPr>
              <a:t> a </a:t>
            </a:r>
            <a:r>
              <a:rPr lang="en-US" spc="-5" dirty="0">
                <a:latin typeface="Arial MT"/>
                <a:cs typeface="Arial MT"/>
              </a:rPr>
              <a:t>univariate</a:t>
            </a:r>
            <a:r>
              <a:rPr lang="en-US" spc="-20" dirty="0">
                <a:latin typeface="Arial MT"/>
                <a:cs typeface="Arial MT"/>
              </a:rPr>
              <a:t> </a:t>
            </a:r>
            <a:r>
              <a:rPr lang="en-US" spc="-5" dirty="0">
                <a:latin typeface="Arial MT"/>
                <a:cs typeface="Arial MT"/>
              </a:rPr>
              <a:t>analysis</a:t>
            </a:r>
            <a:r>
              <a:rPr lang="en-US" spc="5" dirty="0">
                <a:latin typeface="Arial MT"/>
                <a:cs typeface="Arial MT"/>
              </a:rPr>
              <a:t> </a:t>
            </a:r>
            <a:r>
              <a:rPr lang="en-US" dirty="0">
                <a:latin typeface="Arial MT"/>
                <a:cs typeface="Arial MT"/>
              </a:rPr>
              <a:t>of</a:t>
            </a:r>
            <a:r>
              <a:rPr lang="en-US" spc="-5" dirty="0">
                <a:latin typeface="Arial MT"/>
                <a:cs typeface="Arial MT"/>
              </a:rPr>
              <a:t> a given</a:t>
            </a:r>
            <a:r>
              <a:rPr lang="en-US" spc="5" dirty="0">
                <a:latin typeface="Arial MT"/>
                <a:cs typeface="Arial MT"/>
              </a:rPr>
              <a:t> </a:t>
            </a:r>
            <a:r>
              <a:rPr lang="en-US" dirty="0">
                <a:latin typeface="Arial MT"/>
                <a:cs typeface="Arial MT"/>
              </a:rPr>
              <a:t>hotel</a:t>
            </a:r>
            <a:r>
              <a:rPr lang="en-US" spc="-20" dirty="0">
                <a:latin typeface="Arial MT"/>
                <a:cs typeface="Arial MT"/>
              </a:rPr>
              <a:t> </a:t>
            </a:r>
            <a:r>
              <a:rPr lang="en-US" dirty="0">
                <a:latin typeface="Arial MT"/>
                <a:cs typeface="Arial MT"/>
              </a:rPr>
              <a:t>booking</a:t>
            </a:r>
            <a:r>
              <a:rPr lang="en-US" spc="-20" dirty="0">
                <a:latin typeface="Arial MT"/>
                <a:cs typeface="Arial MT"/>
              </a:rPr>
              <a:t> </a:t>
            </a:r>
            <a:r>
              <a:rPr lang="en-US" dirty="0">
                <a:latin typeface="Arial MT"/>
                <a:cs typeface="Arial MT"/>
              </a:rPr>
              <a:t>dataset,</a:t>
            </a:r>
            <a:r>
              <a:rPr lang="en-US" spc="-30" dirty="0">
                <a:latin typeface="Arial MT"/>
                <a:cs typeface="Arial MT"/>
              </a:rPr>
              <a:t> </a:t>
            </a:r>
            <a:r>
              <a:rPr lang="en-US" spc="-10" dirty="0">
                <a:latin typeface="Arial MT"/>
                <a:cs typeface="Arial MT"/>
              </a:rPr>
              <a:t>we</a:t>
            </a:r>
            <a:r>
              <a:rPr lang="en-US" spc="15" dirty="0">
                <a:latin typeface="Arial MT"/>
                <a:cs typeface="Arial MT"/>
              </a:rPr>
              <a:t> </a:t>
            </a:r>
            <a:r>
              <a:rPr lang="en-US" spc="-5" dirty="0">
                <a:latin typeface="Arial MT"/>
                <a:cs typeface="Arial MT"/>
              </a:rPr>
              <a:t>answered</a:t>
            </a:r>
            <a:r>
              <a:rPr lang="en-US" spc="-10" dirty="0">
                <a:latin typeface="Arial MT"/>
                <a:cs typeface="Arial MT"/>
              </a:rPr>
              <a:t> the </a:t>
            </a:r>
            <a:r>
              <a:rPr lang="en-US" spc="-5" dirty="0">
                <a:latin typeface="Arial MT"/>
                <a:cs typeface="Arial MT"/>
              </a:rPr>
              <a:t>following </a:t>
            </a:r>
            <a:r>
              <a:rPr lang="en-US" dirty="0">
                <a:latin typeface="Arial MT"/>
                <a:cs typeface="Arial MT"/>
              </a:rPr>
              <a:t>questions:</a:t>
            </a:r>
          </a:p>
          <a:p>
            <a:endParaRPr lang="en-US" sz="3600" dirty="0"/>
          </a:p>
          <a:p>
            <a:r>
              <a:rPr lang="en-US" sz="3600" dirty="0"/>
              <a:t>Q1Which meal type is the most preferred meal of customers?</a:t>
            </a:r>
          </a:p>
          <a:p>
            <a:r>
              <a:rPr lang="en-US" sz="3600" dirty="0"/>
              <a:t>Q2 Which agent makes the most no. of bookings?</a:t>
            </a:r>
          </a:p>
          <a:p>
            <a:r>
              <a:rPr lang="en-US" sz="3600" dirty="0"/>
              <a:t>Q3 Which </a:t>
            </a:r>
            <a:r>
              <a:rPr lang="en-US" sz="3600" dirty="0" err="1"/>
              <a:t>room_type</a:t>
            </a:r>
            <a:r>
              <a:rPr lang="en-US" sz="3600" dirty="0"/>
              <a:t> is in most demand and which </a:t>
            </a:r>
            <a:r>
              <a:rPr lang="en-US" sz="3600" dirty="0" err="1"/>
              <a:t>room_type</a:t>
            </a:r>
            <a:r>
              <a:rPr lang="en-US" sz="3600" dirty="0"/>
              <a:t> generates the highest </a:t>
            </a:r>
            <a:r>
              <a:rPr lang="en-US" sz="3600" dirty="0" err="1"/>
              <a:t>adr</a:t>
            </a:r>
            <a:r>
              <a:rPr lang="en-US" sz="3600" dirty="0"/>
              <a:t>?</a:t>
            </a:r>
          </a:p>
          <a:p>
            <a:r>
              <a:rPr lang="en-US" sz="3600" dirty="0"/>
              <a:t>Q4 What is the Booking Percentage in each hotel?</a:t>
            </a:r>
          </a:p>
          <a:p>
            <a:r>
              <a:rPr lang="en-US" sz="3600" dirty="0"/>
              <a:t>Q5  Which among the hotel has higher which has a lower lead time?</a:t>
            </a:r>
          </a:p>
          <a:p>
            <a:r>
              <a:rPr lang="en-US" sz="3600" dirty="0"/>
              <a:t>Q6  which hotel seems to make more revenue?</a:t>
            </a:r>
          </a:p>
          <a:p>
            <a:r>
              <a:rPr lang="en-US" sz="3600" dirty="0"/>
              <a:t>Q7  Which hotel has a longer waiting time and which has less waiting time?</a:t>
            </a:r>
          </a:p>
          <a:p>
            <a:r>
              <a:rPr lang="en-US" sz="3600" dirty="0"/>
              <a:t>Q8  Arrival of booking from diff segments?</a:t>
            </a:r>
          </a:p>
          <a:p>
            <a:r>
              <a:rPr lang="en-US" sz="3600" dirty="0"/>
              <a:t>Q9  </a:t>
            </a:r>
            <a:r>
              <a:rPr lang="en-US" sz="3600" dirty="0" err="1"/>
              <a:t>Deposite</a:t>
            </a:r>
            <a:r>
              <a:rPr lang="en-US" sz="3600" dirty="0"/>
              <a:t> whether it is refundable nonrefundable or no deposit?</a:t>
            </a:r>
          </a:p>
          <a:p>
            <a:r>
              <a:rPr lang="en-US" sz="3600" dirty="0"/>
              <a:t>Q10 Arrivals in different month comparison?</a:t>
            </a:r>
          </a:p>
          <a:p>
            <a:r>
              <a:rPr lang="en-US" sz="3600" dirty="0"/>
              <a:t>Q11 No of cancellation per month data?</a:t>
            </a:r>
          </a:p>
          <a:p>
            <a:r>
              <a:rPr lang="en-US" sz="3600" dirty="0"/>
              <a:t>Q12 No of passengers by cancellation by the types of hotels? </a:t>
            </a:r>
          </a:p>
          <a:p>
            <a:r>
              <a:rPr lang="en-US" sz="3600" dirty="0"/>
              <a:t>Q13 Meals type by no of passengers that were preferred to eat by the passengers?</a:t>
            </a:r>
          </a:p>
          <a:p>
            <a:pPr>
              <a:lnSpc>
                <a:spcPct val="100000"/>
              </a:lnSpc>
              <a:spcBef>
                <a:spcPts val="30"/>
              </a:spcBef>
            </a:pPr>
            <a:endParaRPr lang="en-US" sz="4400" dirty="0">
              <a:latin typeface="Arial MT"/>
              <a:cs typeface="Arial MT"/>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style>
          <a:lnRef idx="2">
            <a:schemeClr val="accent2"/>
          </a:lnRef>
          <a:fillRef idx="1">
            <a:schemeClr val="lt1"/>
          </a:fillRef>
          <a:effectRef idx="0">
            <a:schemeClr val="accent2"/>
          </a:effectRef>
          <a:fontRef idx="minor">
            <a:schemeClr val="dk1"/>
          </a:fontRef>
        </p:style>
        <p:txBody>
          <a:bodyPr>
            <a:normAutofit/>
          </a:bodyPr>
          <a:lstStyle/>
          <a:p>
            <a:r>
              <a:rPr lang="en-US" sz="2800" u="sng" dirty="0">
                <a:solidFill>
                  <a:schemeClr val="accent6">
                    <a:lumMod val="75000"/>
                  </a:schemeClr>
                </a:solidFill>
              </a:rPr>
              <a:t>Q1 Which hotel has longer waiting time and which has less waiting time ?</a:t>
            </a:r>
          </a:p>
        </p:txBody>
      </p:sp>
      <p:sp>
        <p:nvSpPr>
          <p:cNvPr id="3" name="Subtitle 2"/>
          <p:cNvSpPr>
            <a:spLocks noGrp="1"/>
          </p:cNvSpPr>
          <p:nvPr>
            <p:ph type="subTitle" idx="1"/>
          </p:nvPr>
        </p:nvSpPr>
        <p:spPr>
          <a:xfrm>
            <a:off x="685800" y="914400"/>
            <a:ext cx="4038600" cy="4495801"/>
          </a:xfrm>
        </p:spPr>
        <p:txBody>
          <a:bodyPr>
            <a:noAutofit/>
          </a:bodyPr>
          <a:lstStyle/>
          <a:p>
            <a:pPr algn="l"/>
            <a:r>
              <a:rPr lang="en-US" sz="2000" b="1" dirty="0">
                <a:solidFill>
                  <a:schemeClr val="tx1">
                    <a:lumMod val="95000"/>
                    <a:lumOff val="5000"/>
                  </a:schemeClr>
                </a:solidFill>
              </a:rPr>
              <a:t> </a:t>
            </a:r>
          </a:p>
          <a:p>
            <a:r>
              <a:rPr lang="en-US" sz="2000" b="1" dirty="0">
                <a:solidFill>
                  <a:schemeClr val="tx1">
                    <a:lumMod val="95000"/>
                    <a:lumOff val="5000"/>
                  </a:schemeClr>
                </a:solidFill>
              </a:rPr>
              <a:t> </a:t>
            </a:r>
          </a:p>
          <a:p>
            <a:pPr algn="l"/>
            <a:r>
              <a:rPr lang="en-US" sz="2000" b="1" dirty="0">
                <a:solidFill>
                  <a:schemeClr val="tx1">
                    <a:lumMod val="95000"/>
                    <a:lumOff val="5000"/>
                  </a:schemeClr>
                </a:solidFill>
              </a:rPr>
              <a:t> Ans:- The city hotel has a significantly longer waiting time, hence City Hotel is much busier than Resort Hotel </a:t>
            </a:r>
          </a:p>
          <a:p>
            <a:pPr algn="l"/>
            <a:r>
              <a:rPr lang="en-US" sz="2000" b="1" dirty="0">
                <a:solidFill>
                  <a:schemeClr val="tx1">
                    <a:lumMod val="95000"/>
                    <a:lumOff val="5000"/>
                  </a:schemeClr>
                </a:solidFill>
              </a:rPr>
              <a:t>1) When we show a  relationship between the waiting list in days and the avg. waiting period time </a:t>
            </a:r>
          </a:p>
          <a:p>
            <a:pPr algn="l"/>
            <a:r>
              <a:rPr lang="en-US" sz="2000" b="1" dirty="0">
                <a:solidFill>
                  <a:schemeClr val="tx1">
                    <a:lumMod val="95000"/>
                    <a:lumOff val="5000"/>
                  </a:schemeClr>
                </a:solidFill>
              </a:rPr>
              <a:t>2) In the data frame we find that city hotel has longer waiting time as compared to resort hotels</a:t>
            </a:r>
          </a:p>
          <a:p>
            <a:pPr algn="l"/>
            <a:r>
              <a:rPr lang="en-US" sz="2000" b="1" dirty="0">
                <a:solidFill>
                  <a:schemeClr val="tx1">
                    <a:lumMod val="95000"/>
                    <a:lumOff val="5000"/>
                  </a:schemeClr>
                </a:solidFill>
              </a:rPr>
              <a:t>3) The result shows more profit for city hotels </a:t>
            </a:r>
          </a:p>
          <a:p>
            <a:pPr algn="l"/>
            <a:r>
              <a:rPr lang="en-US" sz="2000" b="1" dirty="0">
                <a:solidFill>
                  <a:schemeClr val="tx1">
                    <a:lumMod val="95000"/>
                    <a:lumOff val="5000"/>
                  </a:schemeClr>
                </a:solidFill>
              </a:rPr>
              <a:t>4) Resort hotel has worked on there revenue model to get more profit as compared to city hotels </a:t>
            </a:r>
          </a:p>
          <a:p>
            <a:endParaRPr lang="en-US" sz="2000" b="1" dirty="0">
              <a:solidFill>
                <a:schemeClr val="tx1">
                  <a:lumMod val="95000"/>
                  <a:lumOff val="5000"/>
                </a:schemeClr>
              </a:solidFill>
            </a:endParaRPr>
          </a:p>
          <a:p>
            <a:pPr algn="l"/>
            <a:endParaRPr lang="en-US" sz="2000" b="1" dirty="0">
              <a:solidFill>
                <a:schemeClr val="tx1">
                  <a:lumMod val="95000"/>
                  <a:lumOff val="5000"/>
                </a:schemeClr>
              </a:solidFill>
            </a:endParaRPr>
          </a:p>
        </p:txBody>
      </p:sp>
      <p:pic>
        <p:nvPicPr>
          <p:cNvPr id="4" name="Picture 3" descr="Q777.png"/>
          <p:cNvPicPr>
            <a:picLocks noChangeAspect="1"/>
          </p:cNvPicPr>
          <p:nvPr/>
        </p:nvPicPr>
        <p:blipFill>
          <a:blip r:embed="rId2" cstate="print"/>
          <a:stretch>
            <a:fillRect/>
          </a:stretch>
        </p:blipFill>
        <p:spPr>
          <a:xfrm>
            <a:off x="4837980" y="2209800"/>
            <a:ext cx="3544020" cy="3613608"/>
          </a:xfrm>
          <a:prstGeom prst="rect">
            <a:avLst/>
          </a:prstGeom>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914399"/>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2800" u="sng" dirty="0">
                <a:solidFill>
                  <a:schemeClr val="accent6">
                    <a:lumMod val="75000"/>
                  </a:schemeClr>
                </a:solidFill>
              </a:rPr>
              <a:t>Q2  Arrival of booking from diff segments?</a:t>
            </a:r>
          </a:p>
        </p:txBody>
      </p:sp>
      <p:pic>
        <p:nvPicPr>
          <p:cNvPr id="4" name="Picture 3" descr="Q7.png"/>
          <p:cNvPicPr>
            <a:picLocks noChangeAspect="1"/>
          </p:cNvPicPr>
          <p:nvPr/>
        </p:nvPicPr>
        <p:blipFill>
          <a:blip r:embed="rId2" cstate="print"/>
          <a:stretch>
            <a:fillRect/>
          </a:stretch>
        </p:blipFill>
        <p:spPr>
          <a:xfrm>
            <a:off x="4114800" y="1752600"/>
            <a:ext cx="4699984" cy="3886200"/>
          </a:xfrm>
          <a:prstGeom prst="rect">
            <a:avLst/>
          </a:prstGeom>
        </p:spPr>
        <p:style>
          <a:lnRef idx="1">
            <a:schemeClr val="accent1"/>
          </a:lnRef>
          <a:fillRef idx="2">
            <a:schemeClr val="accent1"/>
          </a:fillRef>
          <a:effectRef idx="1">
            <a:schemeClr val="accent1"/>
          </a:effectRef>
          <a:fontRef idx="minor">
            <a:schemeClr val="dk1"/>
          </a:fontRef>
        </p:style>
      </p:pic>
      <p:sp>
        <p:nvSpPr>
          <p:cNvPr id="6" name="TextBox 5"/>
          <p:cNvSpPr txBox="1"/>
          <p:nvPr/>
        </p:nvSpPr>
        <p:spPr>
          <a:xfrm>
            <a:off x="152400" y="1447800"/>
            <a:ext cx="3962400" cy="13942278"/>
          </a:xfrm>
          <a:prstGeom prst="rect">
            <a:avLst/>
          </a:prstGeom>
          <a:noFill/>
        </p:spPr>
        <p:txBody>
          <a:bodyPr wrap="square" rtlCol="0">
            <a:spAutoFit/>
          </a:bodyPr>
          <a:lstStyle/>
          <a:p>
            <a:r>
              <a:rPr lang="en-US" sz="2000" b="1" dirty="0"/>
              <a:t>Ans:- Booking from the different segment types.</a:t>
            </a:r>
          </a:p>
          <a:p>
            <a:r>
              <a:rPr lang="en-US" sz="2000" b="1" dirty="0"/>
              <a:t>1) looking forward from different segments between hotel and market segments and the number of booking from online TA is the most beneficial sector for city hotels as compared to the resort hotel </a:t>
            </a:r>
          </a:p>
          <a:p>
            <a:r>
              <a:rPr lang="en-US" sz="2000" b="1" dirty="0"/>
              <a:t>2) According to the graph the green color shows the percentage of booking for a city hotel and the blue color shows the percentage of resort hotels the booking in the graph with higher booking from online TA. </a:t>
            </a:r>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1502</Words>
  <Application>Microsoft Office PowerPoint</Application>
  <PresentationFormat>On-screen Show (4:3)</PresentationFormat>
  <Paragraphs>194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Agency FB</vt:lpstr>
      <vt:lpstr>Arial</vt:lpstr>
      <vt:lpstr>Arial MT</vt:lpstr>
      <vt:lpstr>Calibri</vt:lpstr>
      <vt:lpstr>Verdana</vt:lpstr>
      <vt:lpstr>Office Theme</vt:lpstr>
      <vt:lpstr>Capstone Project Hotel Booking Analysis</vt:lpstr>
      <vt:lpstr>Points to Discuss:</vt:lpstr>
      <vt:lpstr>Agenda </vt:lpstr>
      <vt:lpstr>Data Summary</vt:lpstr>
      <vt:lpstr>Data Summary(contd..)</vt:lpstr>
      <vt:lpstr>PowerPoint Presentation</vt:lpstr>
      <vt:lpstr>Capstone Project Questions</vt:lpstr>
      <vt:lpstr>Q1 Which hotel has longer waiting time and which has less waiting time ?</vt:lpstr>
      <vt:lpstr>Q2  Arrival of booking from diff segments?</vt:lpstr>
      <vt:lpstr>Q3  Deposite whether it is refundable nonrefundable or no depoist?</vt:lpstr>
      <vt:lpstr>Q4 Arrivals in different month comparision?</vt:lpstr>
      <vt:lpstr>Q5 No of cancellation per month data ?</vt:lpstr>
      <vt:lpstr>Q6 No of passengers by cancellation by the types of       hotels?  </vt:lpstr>
      <vt:lpstr>Q7.Meals type by no of pessengers that were                 preffered to eat by the pessengers? </vt:lpstr>
      <vt:lpstr>Q8 Which room_type is in most demand and which       room_type generates highest adr? </vt:lpstr>
      <vt:lpstr>Lets see the correlation</vt:lpstr>
      <vt:lpstr>Q.9 Which year had host number of booking ?</vt:lpstr>
      <vt:lpstr>Booking curve of each hotel for three years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admin</dc:creator>
  <cp:lastModifiedBy>MD KAMRAN</cp:lastModifiedBy>
  <cp:revision>42</cp:revision>
  <dcterms:created xsi:type="dcterms:W3CDTF">2022-09-25T09:30:56Z</dcterms:created>
  <dcterms:modified xsi:type="dcterms:W3CDTF">2022-09-26T17:00:55Z</dcterms:modified>
</cp:coreProperties>
</file>