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8" r:id="rId2"/>
    <p:sldId id="269" r:id="rId3"/>
    <p:sldId id="279" r:id="rId4"/>
    <p:sldId id="270" r:id="rId5"/>
    <p:sldId id="271" r:id="rId6"/>
    <p:sldId id="273" r:id="rId7"/>
    <p:sldId id="272" r:id="rId8"/>
    <p:sldId id="285" r:id="rId9"/>
    <p:sldId id="282" r:id="rId10"/>
    <p:sldId id="276" r:id="rId11"/>
    <p:sldId id="277" r:id="rId12"/>
    <p:sldId id="278" r:id="rId13"/>
    <p:sldId id="280" r:id="rId14"/>
    <p:sldId id="281" r:id="rId15"/>
    <p:sldId id="287" r:id="rId16"/>
    <p:sldId id="284" r:id="rId17"/>
    <p:sldId id="288" r:id="rId18"/>
    <p:sldId id="267" r:id="rId19"/>
    <p:sldId id="290" r:id="rId20"/>
    <p:sldId id="289" r:id="rId21"/>
    <p:sldId id="286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36"/>
    <p:restoredTop sz="96213"/>
  </p:normalViewPr>
  <p:slideViewPr>
    <p:cSldViewPr snapToGrid="0" snapToObjects="1">
      <p:cViewPr varScale="1">
        <p:scale>
          <a:sx n="128" d="100"/>
          <a:sy n="128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1269-E847-C14F-9CC3-0484594E592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3358B-F298-614A-87A4-87400FAB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3358B-F298-614A-87A4-87400FABCF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4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0717-C0A6-C145-A000-0C42DFD77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15B2D-B02E-F34F-BFB6-B52CC5257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1307C-4E77-A04C-87D1-A9BD720F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138B-6E4E-344A-AD5B-E204581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024D5-1453-644E-8BA9-5DC3A3A2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A008-F5B5-E34E-95CE-0B0F75EB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DEFA2-3973-9C4F-AB74-19E8A6B64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1425-23F3-3A47-A356-FE813B4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AF3A-2FBF-514E-B13D-088613AD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FF34-48C0-D543-BD8B-19619664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30399-FE80-C248-BB5C-7F4B39604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77033-305B-FB45-9FAC-CEC90E1A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02DD8-1628-7941-840F-6A740835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D47C-9F32-5247-9C51-5F196C5D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2647-6EBE-A44D-92A3-0B429FB7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6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B1E2-3D38-5749-910C-2F2EFEC6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C7D4-7C63-6445-B5DA-F0E0E9DA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3C30-31DF-D649-8627-40BFA095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0E56-C262-0642-A1EE-5C75FD0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6FF7F-F316-2644-B7ED-20ABB057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3F03-8892-5545-97A8-405F07E6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F291A-8C2E-2C48-8D58-B84CAE9C7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0FBB-BADD-ED42-9D8B-6108B6F2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6CC4-6405-6145-A7AC-8B436FB8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C171-8E4A-BC41-9AB9-CA0C07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261-61D7-364D-907D-4363C3B3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D78D-5DFB-0141-BD47-D34178A44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D76E1-3C40-994E-8D94-1BE6E363D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B14B8-6470-A14C-A23E-23937C25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C298-F7F2-4046-A63A-FEBB7F0B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F3FF5-5FFB-FA4D-865A-5E8638F0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8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7578-24B9-6B49-98FE-EBD234D2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62E37-73F0-5E45-892A-C9EA843C9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5477E-CABF-5543-9EC5-B7D5834E8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F03E7-650C-8347-B352-65805D656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5B99C-AED4-004B-BE5E-FAFB5CBDE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D9E36-9D3F-9D4B-BEC0-47AD2EBA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E5F67-A5EE-5D44-9237-AD94B236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3C8B3-029D-574A-A24F-33A825F5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1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1DA1-9F55-B74B-8703-240EFA24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56606-324F-6F4D-AFB4-A14C4DC3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19395-863C-2447-AAEA-E20579A8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C3BDD-9E5D-6649-A490-117F7D1F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8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507D0-1048-BC43-B314-858E0A4B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344C6-1F99-624F-90FC-731DF985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7AEE9-F807-8745-AAB8-1A90D671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07CF-503D-4345-8FC6-846E27B9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2759-C810-3A48-880B-F1976FE4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85967-C0D8-4F4B-9E77-F03DC6D3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4AC21-63A9-AD41-A113-ACA6BAE2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0B7A-077B-414C-9BAB-896879C0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28B2B-B989-D64E-BDEA-1BD703E7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0F73-260C-1F4D-BEE8-3A7FB00C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F35F0-C99E-2F4A-97A4-F84023A40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AFC59-6832-7F4B-A6D4-193BAC65E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FD79-F320-BC48-9387-CA2FDE2E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D1EBE-BDB9-BD44-A4D2-E358D70C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F53BE-FD3C-0C4D-B6A7-29838C17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40E5B-8ADE-DC44-8A87-0FB4D4B3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3FFD-D9D0-5543-89C7-8C5D6940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8358-B138-A845-BFAD-99698CA6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8294-F3C1-F44B-995F-356B5FB2947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6E2A-92EE-AC4C-BC13-49D1469DC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598A-F0B8-BB42-A20C-5945119E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8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72F5-26ED-E849-BAD5-B9759DA9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1: Four criteria for acceptance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61D811-C921-F546-8006-9D162DAA5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545368"/>
              </p:ext>
            </p:extLst>
          </p:nvPr>
        </p:nvGraphicFramePr>
        <p:xfrm>
          <a:off x="1011382" y="2507672"/>
          <a:ext cx="9951027" cy="3523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44">
                  <a:extLst>
                    <a:ext uri="{9D8B030D-6E8A-4147-A177-3AD203B41FA5}">
                      <a16:colId xmlns:a16="http://schemas.microsoft.com/office/drawing/2014/main" val="369411861"/>
                    </a:ext>
                  </a:extLst>
                </a:gridCol>
                <a:gridCol w="5172174">
                  <a:extLst>
                    <a:ext uri="{9D8B030D-6E8A-4147-A177-3AD203B41FA5}">
                      <a16:colId xmlns:a16="http://schemas.microsoft.com/office/drawing/2014/main" val="2188718133"/>
                    </a:ext>
                  </a:extLst>
                </a:gridCol>
                <a:gridCol w="3317009">
                  <a:extLst>
                    <a:ext uri="{9D8B030D-6E8A-4147-A177-3AD203B41FA5}">
                      <a16:colId xmlns:a16="http://schemas.microsoft.com/office/drawing/2014/main" val="2674537244"/>
                    </a:ext>
                  </a:extLst>
                </a:gridCol>
              </a:tblGrid>
              <a:tr h="704619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83473"/>
                  </a:ext>
                </a:extLst>
              </a:tr>
              <a:tr h="704619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13393"/>
                  </a:ext>
                </a:extLst>
              </a:tr>
              <a:tr h="704619">
                <a:tc>
                  <a:txBody>
                    <a:bodyPr/>
                    <a:lstStyle/>
                    <a:p>
                      <a:r>
                        <a:rPr lang="en-US" dirty="0"/>
                        <a:t>HHC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20836"/>
                  </a:ext>
                </a:extLst>
              </a:tr>
              <a:tr h="704619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191388"/>
                  </a:ext>
                </a:extLst>
              </a:tr>
              <a:tr h="704619">
                <a:tc>
                  <a:txBody>
                    <a:bodyPr/>
                    <a:lstStyle/>
                    <a:p>
                      <a:r>
                        <a:rPr lang="en-US" dirty="0"/>
                        <a:t>Rigor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3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6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620" y="239264"/>
            <a:ext cx="3291864" cy="27926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Table 4. P,R,F Values for each Step in Cascade for both Cascade / Ensemble</a:t>
            </a:r>
          </a:p>
          <a:p>
            <a:pPr marL="0" indent="0" algn="ctr">
              <a:buNone/>
            </a:pPr>
            <a:r>
              <a:rPr lang="en-IN" dirty="0"/>
              <a:t>Del Fiol Dataset</a:t>
            </a:r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50260"/>
              </p:ext>
            </p:extLst>
          </p:nvPr>
        </p:nvGraphicFramePr>
        <p:xfrm>
          <a:off x="4534811" y="239264"/>
          <a:ext cx="6594763" cy="5864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84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Task</a:t>
                      </a:r>
                      <a:r>
                        <a:rPr lang="en-IN" sz="1600" baseline="0" dirty="0"/>
                        <a:t> Number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16">
                <a:tc rowSpan="8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Cascading Learner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Tas</a:t>
                      </a:r>
                      <a:r>
                        <a:rPr lang="en-IN" sz="1600" baseline="0" dirty="0"/>
                        <a:t>k 1- Format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0.9056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0.9876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Tas</a:t>
                      </a:r>
                      <a:r>
                        <a:rPr lang="en-IN" sz="1600" baseline="0" dirty="0"/>
                        <a:t>k 2- HHC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0.7463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0.8078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Tas</a:t>
                      </a:r>
                      <a:r>
                        <a:rPr lang="en-IN" sz="1600" baseline="0" dirty="0"/>
                        <a:t>k 3- Purpose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 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0.7489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Tas</a:t>
                      </a:r>
                      <a:r>
                        <a:rPr lang="en-IN" sz="1600" baseline="0" dirty="0"/>
                        <a:t>k 4- Rigor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0.6801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0.7780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016">
                <a:tc rowSpan="8">
                  <a:txBody>
                    <a:bodyPr/>
                    <a:lstStyle/>
                    <a:p>
                      <a:pPr lvl="0" algn="ctr"/>
                      <a:r>
                        <a:rPr lang="en-IN" sz="1600" dirty="0"/>
                        <a:t>Ensemble-Boolean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Task 1-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0.9045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0.9875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Task 2- HHC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0.6975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0.7802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Task 3- 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 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0.7373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Task 4- Rigor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0.8973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0.5894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0.7254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57F6-785A-234B-A8B3-9D4818A6B71C}"/>
              </a:ext>
            </a:extLst>
          </p:cNvPr>
          <p:cNvSpPr txBox="1"/>
          <p:nvPr/>
        </p:nvSpPr>
        <p:spPr>
          <a:xfrm>
            <a:off x="618386" y="4111373"/>
            <a:ext cx="346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 = no, 256 sequence length, 1.5K:1.5K sampling, no PT tag</a:t>
            </a:r>
          </a:p>
        </p:txBody>
      </p:sp>
    </p:spTree>
    <p:extLst>
      <p:ext uri="{BB962C8B-B14F-4D97-AF65-F5344CB8AC3E}">
        <p14:creationId xmlns:p14="http://schemas.microsoft.com/office/powerpoint/2010/main" val="228738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C0C5F-6836-4B4A-8AC5-C9AE45DB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r>
              <a:rPr lang="en-US" dirty="0"/>
              <a:t>Table 5: Marshall dataset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802329-47B0-F446-836E-9C04B7975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535931"/>
              </p:ext>
            </p:extLst>
          </p:nvPr>
        </p:nvGraphicFramePr>
        <p:xfrm>
          <a:off x="1521788" y="2246646"/>
          <a:ext cx="6449292" cy="257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00082886"/>
                    </a:ext>
                  </a:extLst>
                </a:gridCol>
                <a:gridCol w="1448724">
                  <a:extLst>
                    <a:ext uri="{9D8B030D-6E8A-4147-A177-3AD203B41FA5}">
                      <a16:colId xmlns:a16="http://schemas.microsoft.com/office/drawing/2014/main" val="2117431037"/>
                    </a:ext>
                  </a:extLst>
                </a:gridCol>
                <a:gridCol w="1448724">
                  <a:extLst>
                    <a:ext uri="{9D8B030D-6E8A-4147-A177-3AD203B41FA5}">
                      <a16:colId xmlns:a16="http://schemas.microsoft.com/office/drawing/2014/main" val="2612743895"/>
                    </a:ext>
                  </a:extLst>
                </a:gridCol>
                <a:gridCol w="1448724">
                  <a:extLst>
                    <a:ext uri="{9D8B030D-6E8A-4147-A177-3AD203B41FA5}">
                      <a16:colId xmlns:a16="http://schemas.microsoft.com/office/drawing/2014/main" val="3847715801"/>
                    </a:ext>
                  </a:extLst>
                </a:gridCol>
              </a:tblGrid>
              <a:tr h="51436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5533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95852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Cascading Learner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736927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Ensemble-Boolean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17478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Ensemble-FFN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561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054568-189F-CE45-8F3F-E522B3870C63}"/>
              </a:ext>
            </a:extLst>
          </p:cNvPr>
          <p:cNvSpPr txBox="1"/>
          <p:nvPr/>
        </p:nvSpPr>
        <p:spPr>
          <a:xfrm>
            <a:off x="2064571" y="5182355"/>
            <a:ext cx="581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 = no, 256 sequence length, 1.5K:1.5K sampling, no PT tag</a:t>
            </a:r>
          </a:p>
        </p:txBody>
      </p:sp>
    </p:spTree>
    <p:extLst>
      <p:ext uri="{BB962C8B-B14F-4D97-AF65-F5344CB8AC3E}">
        <p14:creationId xmlns:p14="http://schemas.microsoft.com/office/powerpoint/2010/main" val="171297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7F41-0DDC-8240-A239-3A903B9A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6: Different sampling ratios</a:t>
            </a:r>
            <a:br>
              <a:rPr lang="en-US" dirty="0"/>
            </a:br>
            <a:r>
              <a:rPr lang="en-US" dirty="0"/>
              <a:t>Marshall dataset, ITL, 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256, PT = no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154D0C-232C-2E4B-88CD-09ED759EF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2918"/>
              </p:ext>
            </p:extLst>
          </p:nvPr>
        </p:nvGraphicFramePr>
        <p:xfrm>
          <a:off x="2235395" y="2129747"/>
          <a:ext cx="6047143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52482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4866181"/>
                    </a:ext>
                  </a:extLst>
                </a:gridCol>
                <a:gridCol w="1338381">
                  <a:extLst>
                    <a:ext uri="{9D8B030D-6E8A-4147-A177-3AD203B41FA5}">
                      <a16:colId xmlns:a16="http://schemas.microsoft.com/office/drawing/2014/main" val="2205924548"/>
                    </a:ext>
                  </a:extLst>
                </a:gridCol>
                <a:gridCol w="1338381">
                  <a:extLst>
                    <a:ext uri="{9D8B030D-6E8A-4147-A177-3AD203B41FA5}">
                      <a16:colId xmlns:a16="http://schemas.microsoft.com/office/drawing/2014/main" val="2903858955"/>
                    </a:ext>
                  </a:extLst>
                </a:gridCol>
                <a:gridCol w="1338381">
                  <a:extLst>
                    <a:ext uri="{9D8B030D-6E8A-4147-A177-3AD203B41FA5}">
                      <a16:colId xmlns:a16="http://schemas.microsoft.com/office/drawing/2014/main" val="3776412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6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41244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5705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94832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58972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05968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07083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73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45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20A5-F949-9348-8D88-3BD4A804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782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7: sequence length  (Marshall)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536279-9492-FE48-A15E-1FD8AF127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85095"/>
              </p:ext>
            </p:extLst>
          </p:nvPr>
        </p:nvGraphicFramePr>
        <p:xfrm>
          <a:off x="943636" y="2006612"/>
          <a:ext cx="8672001" cy="2751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177">
                  <a:extLst>
                    <a:ext uri="{9D8B030D-6E8A-4147-A177-3AD203B41FA5}">
                      <a16:colId xmlns:a16="http://schemas.microsoft.com/office/drawing/2014/main" val="1986513751"/>
                    </a:ext>
                  </a:extLst>
                </a:gridCol>
                <a:gridCol w="2492943">
                  <a:extLst>
                    <a:ext uri="{9D8B030D-6E8A-4147-A177-3AD203B41FA5}">
                      <a16:colId xmlns:a16="http://schemas.microsoft.com/office/drawing/2014/main" val="2067716904"/>
                    </a:ext>
                  </a:extLst>
                </a:gridCol>
                <a:gridCol w="1610627">
                  <a:extLst>
                    <a:ext uri="{9D8B030D-6E8A-4147-A177-3AD203B41FA5}">
                      <a16:colId xmlns:a16="http://schemas.microsoft.com/office/drawing/2014/main" val="242434057"/>
                    </a:ext>
                  </a:extLst>
                </a:gridCol>
                <a:gridCol w="1610627">
                  <a:extLst>
                    <a:ext uri="{9D8B030D-6E8A-4147-A177-3AD203B41FA5}">
                      <a16:colId xmlns:a16="http://schemas.microsoft.com/office/drawing/2014/main" val="3381210759"/>
                    </a:ext>
                  </a:extLst>
                </a:gridCol>
                <a:gridCol w="1610627">
                  <a:extLst>
                    <a:ext uri="{9D8B030D-6E8A-4147-A177-3AD203B41FA5}">
                      <a16:colId xmlns:a16="http://schemas.microsoft.com/office/drawing/2014/main" val="2065284856"/>
                    </a:ext>
                  </a:extLst>
                </a:gridCol>
              </a:tblGrid>
              <a:tr h="65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Sequence Length (words)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Precision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  Measure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92743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ITL (15K-15K)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0.7390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56155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384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ITL (15K-15K)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0.6396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0.7337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40445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Cascading Learner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b="1" dirty="0">
                          <a:latin typeface="+mn-lt"/>
                        </a:rPr>
                        <a:t>0.6600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 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0.7542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97583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Cascading Learner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0.8897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0.7469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8792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811C4B7-A550-BA48-8DF6-C33F9E9E82E4}"/>
              </a:ext>
            </a:extLst>
          </p:cNvPr>
          <p:cNvSpPr/>
          <p:nvPr/>
        </p:nvSpPr>
        <p:spPr>
          <a:xfrm>
            <a:off x="3872321" y="1637280"/>
            <a:ext cx="738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 PT</a:t>
            </a:r>
          </a:p>
        </p:txBody>
      </p:sp>
    </p:spTree>
    <p:extLst>
      <p:ext uri="{BB962C8B-B14F-4D97-AF65-F5344CB8AC3E}">
        <p14:creationId xmlns:p14="http://schemas.microsoft.com/office/powerpoint/2010/main" val="276635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D687-C04D-224A-B95C-7FEF78E2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8: PT tag value inclusion </a:t>
            </a:r>
            <a:br>
              <a:rPr lang="en-US" dirty="0"/>
            </a:br>
            <a:r>
              <a:rPr lang="en-US" dirty="0"/>
              <a:t>(SL = 384, Marshall dataset)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DAA1A3-2C84-AB4C-8321-37E27B91B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94939"/>
              </p:ext>
            </p:extLst>
          </p:nvPr>
        </p:nvGraphicFramePr>
        <p:xfrm>
          <a:off x="2292418" y="2483986"/>
          <a:ext cx="7968111" cy="2514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612">
                  <a:extLst>
                    <a:ext uri="{9D8B030D-6E8A-4147-A177-3AD203B41FA5}">
                      <a16:colId xmlns:a16="http://schemas.microsoft.com/office/drawing/2014/main" val="3178466064"/>
                    </a:ext>
                  </a:extLst>
                </a:gridCol>
                <a:gridCol w="1602612">
                  <a:extLst>
                    <a:ext uri="{9D8B030D-6E8A-4147-A177-3AD203B41FA5}">
                      <a16:colId xmlns:a16="http://schemas.microsoft.com/office/drawing/2014/main" val="2051643868"/>
                    </a:ext>
                  </a:extLst>
                </a:gridCol>
                <a:gridCol w="1587629">
                  <a:extLst>
                    <a:ext uri="{9D8B030D-6E8A-4147-A177-3AD203B41FA5}">
                      <a16:colId xmlns:a16="http://schemas.microsoft.com/office/drawing/2014/main" val="2205924548"/>
                    </a:ext>
                  </a:extLst>
                </a:gridCol>
                <a:gridCol w="1587629">
                  <a:extLst>
                    <a:ext uri="{9D8B030D-6E8A-4147-A177-3AD203B41FA5}">
                      <a16:colId xmlns:a16="http://schemas.microsoft.com/office/drawing/2014/main" val="2903858955"/>
                    </a:ext>
                  </a:extLst>
                </a:gridCol>
                <a:gridCol w="1587629">
                  <a:extLst>
                    <a:ext uri="{9D8B030D-6E8A-4147-A177-3AD203B41FA5}">
                      <a16:colId xmlns:a16="http://schemas.microsoft.com/office/drawing/2014/main" val="3776412336"/>
                    </a:ext>
                  </a:extLst>
                </a:gridCol>
              </a:tblGrid>
              <a:tr h="956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 tag added to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60799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ITL (15K-15K)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0.6396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0.7337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80312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ITL (15K-15K)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86835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0.8897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0.7469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15526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2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31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C70E-3550-BC4A-BED8-7F0037A6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9: Impact of PT Tag used in an ensemble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39620C-9F3E-E74E-BFC8-3D59D6EAA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63716"/>
              </p:ext>
            </p:extLst>
          </p:nvPr>
        </p:nvGraphicFramePr>
        <p:xfrm>
          <a:off x="1698171" y="2483986"/>
          <a:ext cx="8242668" cy="2790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3178">
                  <a:extLst>
                    <a:ext uri="{9D8B030D-6E8A-4147-A177-3AD203B41FA5}">
                      <a16:colId xmlns:a16="http://schemas.microsoft.com/office/drawing/2014/main" val="3178466064"/>
                    </a:ext>
                  </a:extLst>
                </a:gridCol>
                <a:gridCol w="1349830">
                  <a:extLst>
                    <a:ext uri="{9D8B030D-6E8A-4147-A177-3AD203B41FA5}">
                      <a16:colId xmlns:a16="http://schemas.microsoft.com/office/drawing/2014/main" val="2205924548"/>
                    </a:ext>
                  </a:extLst>
                </a:gridCol>
                <a:gridCol w="1349830">
                  <a:extLst>
                    <a:ext uri="{9D8B030D-6E8A-4147-A177-3AD203B41FA5}">
                      <a16:colId xmlns:a16="http://schemas.microsoft.com/office/drawing/2014/main" val="2903858955"/>
                    </a:ext>
                  </a:extLst>
                </a:gridCol>
                <a:gridCol w="1349830">
                  <a:extLst>
                    <a:ext uri="{9D8B030D-6E8A-4147-A177-3AD203B41FA5}">
                      <a16:colId xmlns:a16="http://schemas.microsoft.com/office/drawing/2014/main" val="3776412336"/>
                    </a:ext>
                  </a:extLst>
                </a:gridCol>
              </a:tblGrid>
              <a:tr h="494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260799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ITL (15K-15K sampling, 384)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0.6418</a:t>
                      </a: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0.8796</a:t>
                      </a: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0.7422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4080312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 of the ITL output + PT Tags vector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0.6424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8586835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 of the ITL output + RCT in PT Tags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0.5232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0.9647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0.6785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853488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Cascade (Balanced, 384)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0.6686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0.8910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0.7639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2115526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 of the Cascade output + PT Tags vector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0.7610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9135248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 of the Cascade output + RCT in PT Tags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0.6878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0.8733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0.7696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2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42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9506-4264-7840-A6F4-40B4756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10. Del Fiol subset - comparison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59B749-4FC2-1640-88D3-CA9A51ED4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76125"/>
              </p:ext>
            </p:extLst>
          </p:nvPr>
        </p:nvGraphicFramePr>
        <p:xfrm>
          <a:off x="261258" y="1132106"/>
          <a:ext cx="11361420" cy="3728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827">
                  <a:extLst>
                    <a:ext uri="{9D8B030D-6E8A-4147-A177-3AD203B41FA5}">
                      <a16:colId xmlns:a16="http://schemas.microsoft.com/office/drawing/2014/main" val="3256070640"/>
                    </a:ext>
                  </a:extLst>
                </a:gridCol>
                <a:gridCol w="2628601">
                  <a:extLst>
                    <a:ext uri="{9D8B030D-6E8A-4147-A177-3AD203B41FA5}">
                      <a16:colId xmlns:a16="http://schemas.microsoft.com/office/drawing/2014/main" val="600096007"/>
                    </a:ext>
                  </a:extLst>
                </a:gridCol>
                <a:gridCol w="4031047">
                  <a:extLst>
                    <a:ext uri="{9D8B030D-6E8A-4147-A177-3AD203B41FA5}">
                      <a16:colId xmlns:a16="http://schemas.microsoft.com/office/drawing/2014/main" val="2765235189"/>
                    </a:ext>
                  </a:extLst>
                </a:gridCol>
                <a:gridCol w="1028315">
                  <a:extLst>
                    <a:ext uri="{9D8B030D-6E8A-4147-A177-3AD203B41FA5}">
                      <a16:colId xmlns:a16="http://schemas.microsoft.com/office/drawing/2014/main" val="2441779342"/>
                    </a:ext>
                  </a:extLst>
                </a:gridCol>
                <a:gridCol w="1028315">
                  <a:extLst>
                    <a:ext uri="{9D8B030D-6E8A-4147-A177-3AD203B41FA5}">
                      <a16:colId xmlns:a16="http://schemas.microsoft.com/office/drawing/2014/main" val="3061643617"/>
                    </a:ext>
                  </a:extLst>
                </a:gridCol>
                <a:gridCol w="1028315">
                  <a:extLst>
                    <a:ext uri="{9D8B030D-6E8A-4147-A177-3AD203B41FA5}">
                      <a16:colId xmlns:a16="http://schemas.microsoft.com/office/drawing/2014/main" val="3485788909"/>
                    </a:ext>
                  </a:extLst>
                </a:gridCol>
              </a:tblGrid>
              <a:tr h="462257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Parameters/Details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1025"/>
                  </a:ext>
                </a:extLst>
              </a:tr>
              <a:tr h="462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80203"/>
                  </a:ext>
                </a:extLst>
              </a:tr>
              <a:tr h="38977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Comparison with CNN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result from Del Fiol et al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0.3460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88608"/>
                  </a:ext>
                </a:extLst>
              </a:tr>
              <a:tr h="389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 ITL @ recall 0.969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1.5k-1.5k, 384, PT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0.6674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46548"/>
                  </a:ext>
                </a:extLst>
              </a:tr>
              <a:tr h="38977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Comparison with balanced  CQ filters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ITL Best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15k-15k, 384, PT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0.6769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0.8081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0.7367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366244"/>
                  </a:ext>
                </a:extLst>
              </a:tr>
              <a:tr h="389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Cascade Learner Best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Balanced samples, 384, PT, + PT classifier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0.6878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0.8733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0.7696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408359"/>
                  </a:ext>
                </a:extLst>
              </a:tr>
              <a:tr h="389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Customized text query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McMaster’s clinical query balanced filter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0.4090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0.5750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4812"/>
                  </a:ext>
                </a:extLst>
              </a:tr>
              <a:tr h="44624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sensitivity CQ filters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Customized text query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McMaster’s clinical query broad filter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0.2240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0.9840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233735"/>
                  </a:ext>
                </a:extLst>
              </a:tr>
              <a:tr h="389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 ITL @ recall 0.985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1.5k-1.5k, 384, PT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0.4238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10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9506-4264-7840-A6F4-40B4756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5" y="155803"/>
            <a:ext cx="10515600" cy="654093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11. Marshall dataset -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E421C5-4D02-264A-A947-5257D97CD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940308"/>
              </p:ext>
            </p:extLst>
          </p:nvPr>
        </p:nvGraphicFramePr>
        <p:xfrm>
          <a:off x="1112518" y="2573065"/>
          <a:ext cx="9755782" cy="345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116">
                  <a:extLst>
                    <a:ext uri="{9D8B030D-6E8A-4147-A177-3AD203B41FA5}">
                      <a16:colId xmlns:a16="http://schemas.microsoft.com/office/drawing/2014/main" val="650644986"/>
                    </a:ext>
                  </a:extLst>
                </a:gridCol>
                <a:gridCol w="4180114">
                  <a:extLst>
                    <a:ext uri="{9D8B030D-6E8A-4147-A177-3AD203B41FA5}">
                      <a16:colId xmlns:a16="http://schemas.microsoft.com/office/drawing/2014/main" val="2039429897"/>
                    </a:ext>
                  </a:extLst>
                </a:gridCol>
                <a:gridCol w="1354184">
                  <a:extLst>
                    <a:ext uri="{9D8B030D-6E8A-4147-A177-3AD203B41FA5}">
                      <a16:colId xmlns:a16="http://schemas.microsoft.com/office/drawing/2014/main" val="4002507733"/>
                    </a:ext>
                  </a:extLst>
                </a:gridCol>
                <a:gridCol w="1354184">
                  <a:extLst>
                    <a:ext uri="{9D8B030D-6E8A-4147-A177-3AD203B41FA5}">
                      <a16:colId xmlns:a16="http://schemas.microsoft.com/office/drawing/2014/main" val="3844459598"/>
                    </a:ext>
                  </a:extLst>
                </a:gridCol>
                <a:gridCol w="1354184">
                  <a:extLst>
                    <a:ext uri="{9D8B030D-6E8A-4147-A177-3AD203B41FA5}">
                      <a16:colId xmlns:a16="http://schemas.microsoft.com/office/drawing/2014/main" val="3155555889"/>
                    </a:ext>
                  </a:extLst>
                </a:gridCol>
              </a:tblGrid>
              <a:tr h="325131">
                <a:tc rowSpan="2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Parameters/Details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47626"/>
                  </a:ext>
                </a:extLst>
              </a:tr>
              <a:tr h="299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60159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ITL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15k-15k, 384,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0.7422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36819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balanced, 384, PT + LR with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0.7696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9326374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CNN + Voting with PT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Marshall et al best @ high specificity 0.975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0.7058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000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7142700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SVM + Voting with PT tag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Marshall et al best @ high sensitivity 0.985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0.2100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0.9850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0.3462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33087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Our ITL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1.5k-1.5k, 384, PT</a:t>
                      </a:r>
                      <a:endParaRPr lang="en-US" b="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0.2180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0.9850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0.3570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32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44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BBC8-27CB-D546-BC65-B1E09B3E4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5BA48-EB89-8D4A-BBED-E6620E965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9506-4264-7840-A6F4-40B4756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5" y="155804"/>
            <a:ext cx="10515600" cy="249146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10b. Full set, summary of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E421C5-4D02-264A-A947-5257D97CDE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9456" y="574448"/>
          <a:ext cx="9755782" cy="598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116">
                  <a:extLst>
                    <a:ext uri="{9D8B030D-6E8A-4147-A177-3AD203B41FA5}">
                      <a16:colId xmlns:a16="http://schemas.microsoft.com/office/drawing/2014/main" val="650644986"/>
                    </a:ext>
                  </a:extLst>
                </a:gridCol>
                <a:gridCol w="4180114">
                  <a:extLst>
                    <a:ext uri="{9D8B030D-6E8A-4147-A177-3AD203B41FA5}">
                      <a16:colId xmlns:a16="http://schemas.microsoft.com/office/drawing/2014/main" val="2039429897"/>
                    </a:ext>
                  </a:extLst>
                </a:gridCol>
                <a:gridCol w="1354184">
                  <a:extLst>
                    <a:ext uri="{9D8B030D-6E8A-4147-A177-3AD203B41FA5}">
                      <a16:colId xmlns:a16="http://schemas.microsoft.com/office/drawing/2014/main" val="4002507733"/>
                    </a:ext>
                  </a:extLst>
                </a:gridCol>
                <a:gridCol w="1354184">
                  <a:extLst>
                    <a:ext uri="{9D8B030D-6E8A-4147-A177-3AD203B41FA5}">
                      <a16:colId xmlns:a16="http://schemas.microsoft.com/office/drawing/2014/main" val="3844459598"/>
                    </a:ext>
                  </a:extLst>
                </a:gridCol>
                <a:gridCol w="1354184">
                  <a:extLst>
                    <a:ext uri="{9D8B030D-6E8A-4147-A177-3AD203B41FA5}">
                      <a16:colId xmlns:a16="http://schemas.microsoft.com/office/drawing/2014/main" val="3155555889"/>
                    </a:ext>
                  </a:extLst>
                </a:gridCol>
              </a:tblGrid>
              <a:tr h="325131">
                <a:tc rowSpan="2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Parameters/Details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47626"/>
                  </a:ext>
                </a:extLst>
              </a:tr>
              <a:tr h="299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60159"/>
                  </a:ext>
                </a:extLst>
              </a:tr>
              <a:tr h="433772">
                <a:tc rowSpan="5">
                  <a:txBody>
                    <a:bodyPr/>
                    <a:lstStyle/>
                    <a:p>
                      <a:r>
                        <a:rPr lang="en-US" dirty="0"/>
                        <a:t>ITL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1.5k-1.5k, 256, no-PT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73422"/>
                  </a:ext>
                </a:extLst>
              </a:tr>
              <a:tr h="433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15k-15k</a:t>
                      </a:r>
                      <a:r>
                        <a:rPr lang="en-US" dirty="0"/>
                        <a:t>, 256, no-PT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0.7390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235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15k-15k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384, </a:t>
                      </a:r>
                      <a:r>
                        <a:rPr lang="en-US" dirty="0"/>
                        <a:t>no-PT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49289"/>
                  </a:ext>
                </a:extLst>
              </a:tr>
              <a:tr h="433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15k-15k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384,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0.7422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36819"/>
                  </a:ext>
                </a:extLst>
              </a:tr>
              <a:tr h="433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15k-15k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384, PT + LR with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0.6785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519931"/>
                  </a:ext>
                </a:extLst>
              </a:tr>
              <a:tr h="43377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balanced, 256, no-PT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6289"/>
                  </a:ext>
                </a:extLst>
              </a:tr>
              <a:tr h="433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balanced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384, </a:t>
                      </a:r>
                      <a:r>
                        <a:rPr lang="en-US" dirty="0"/>
                        <a:t>no-PT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73824"/>
                  </a:ext>
                </a:extLst>
              </a:tr>
              <a:tr h="433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balanced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384,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0.8910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0.7639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41348"/>
                  </a:ext>
                </a:extLst>
              </a:tr>
              <a:tr h="433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balanced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384, PT + LR with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0.7696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9326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7142700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SVM + Voting with PT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Marshall et al best @ high sensitivity 0.985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0.3462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8433087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CNN + Voting with PT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Marshall et al best @ high specificity 0.975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0.7058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032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78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0A6C-6EAC-B449-ABF0-EF0260A3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Table 2: Baseline studies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C6761C-6F41-634A-B6AF-36C479FB2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21015"/>
              </p:ext>
            </p:extLst>
          </p:nvPr>
        </p:nvGraphicFramePr>
        <p:xfrm>
          <a:off x="1505528" y="3395041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66796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2794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9764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3547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Positive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 Fiol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26,778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28,331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0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Marshall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50,590*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1818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8F968FD-CA46-8741-B506-9EAF75077072}"/>
              </a:ext>
            </a:extLst>
          </p:cNvPr>
          <p:cNvSpPr/>
          <p:nvPr/>
        </p:nvSpPr>
        <p:spPr>
          <a:xfrm>
            <a:off x="1408546" y="4498540"/>
            <a:ext cx="8608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  <a:r>
              <a:rPr lang="en-US" sz="1400" dirty="0"/>
              <a:t>There are a total of  50,594 articles but 4 of them didn’t have any entries in PubMed and hence were removed</a:t>
            </a:r>
          </a:p>
        </p:txBody>
      </p:sp>
    </p:spTree>
    <p:extLst>
      <p:ext uri="{BB962C8B-B14F-4D97-AF65-F5344CB8AC3E}">
        <p14:creationId xmlns:p14="http://schemas.microsoft.com/office/powerpoint/2010/main" val="1829752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9506-4264-7840-A6F4-40B4756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10a. subset - summary of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59B749-4FC2-1640-88D3-CA9A51ED4A3A}"/>
              </a:ext>
            </a:extLst>
          </p:cNvPr>
          <p:cNvGraphicFramePr>
            <a:graphicFrameLocks noGrp="1"/>
          </p:cNvGraphicFramePr>
          <p:nvPr/>
        </p:nvGraphicFramePr>
        <p:xfrm>
          <a:off x="1354181" y="1027603"/>
          <a:ext cx="9579432" cy="5569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2555">
                  <a:extLst>
                    <a:ext uri="{9D8B030D-6E8A-4147-A177-3AD203B41FA5}">
                      <a16:colId xmlns:a16="http://schemas.microsoft.com/office/drawing/2014/main" val="600096007"/>
                    </a:ext>
                  </a:extLst>
                </a:gridCol>
                <a:gridCol w="3440498">
                  <a:extLst>
                    <a:ext uri="{9D8B030D-6E8A-4147-A177-3AD203B41FA5}">
                      <a16:colId xmlns:a16="http://schemas.microsoft.com/office/drawing/2014/main" val="2765235189"/>
                    </a:ext>
                  </a:extLst>
                </a:gridCol>
                <a:gridCol w="1218793">
                  <a:extLst>
                    <a:ext uri="{9D8B030D-6E8A-4147-A177-3AD203B41FA5}">
                      <a16:colId xmlns:a16="http://schemas.microsoft.com/office/drawing/2014/main" val="2441779342"/>
                    </a:ext>
                  </a:extLst>
                </a:gridCol>
                <a:gridCol w="1218793">
                  <a:extLst>
                    <a:ext uri="{9D8B030D-6E8A-4147-A177-3AD203B41FA5}">
                      <a16:colId xmlns:a16="http://schemas.microsoft.com/office/drawing/2014/main" val="3061643617"/>
                    </a:ext>
                  </a:extLst>
                </a:gridCol>
                <a:gridCol w="1218793">
                  <a:extLst>
                    <a:ext uri="{9D8B030D-6E8A-4147-A177-3AD203B41FA5}">
                      <a16:colId xmlns:a16="http://schemas.microsoft.com/office/drawing/2014/main" val="3485788909"/>
                    </a:ext>
                  </a:extLst>
                </a:gridCol>
              </a:tblGrid>
              <a:tr h="462257">
                <a:tc rowSpan="2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Parameters/Details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1025"/>
                  </a:ext>
                </a:extLst>
              </a:tr>
              <a:tr h="462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80203"/>
                  </a:ext>
                </a:extLst>
              </a:tr>
              <a:tr h="462257">
                <a:tc rowSpan="2">
                  <a:txBody>
                    <a:bodyPr/>
                    <a:lstStyle/>
                    <a:p>
                      <a:r>
                        <a:rPr lang="en-US" b="0" dirty="0"/>
                        <a:t>ITL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1.5k-1.5k, 256, no-PT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0.5137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0.9627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0.6700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269163"/>
                  </a:ext>
                </a:extLst>
              </a:tr>
              <a:tr h="389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15k-15k, 384, PT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0.6769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0.8081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0.7367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57827"/>
                  </a:ext>
                </a:extLst>
              </a:tr>
              <a:tr h="38977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Cascade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balanced at all tasks, 256, no-PT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0.6551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0.8783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0.7505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953431"/>
                  </a:ext>
                </a:extLst>
              </a:tr>
              <a:tr h="389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balanced at all tasks, 384, PT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0.6613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0.9053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0.7643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93318"/>
                  </a:ext>
                </a:extLst>
              </a:tr>
              <a:tr h="90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5632283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result from Del Fiol et al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0.3460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0.9690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88608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 ITL @ recall 0.969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1.5k-1.5k, 384, PT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0.5090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0.9690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0.6674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46548"/>
                  </a:ext>
                </a:extLst>
              </a:tr>
              <a:tr h="681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Customized text query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Balanced - McMaster’s clinical query balanced filter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0.4090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0.5750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8955657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 ITL @ balanced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15k-15k, 384, PT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0.6739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0.8081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0.7367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046924"/>
                  </a:ext>
                </a:extLst>
              </a:tr>
              <a:tr h="681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Customized text query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recall - McMaster’s clinical query balanced filter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0.2240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0.9840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0.3650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233735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 ITL @ recall 0.985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1.5k-1.5k, 384, PT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0.9850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0.4238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114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D31C8D-ED38-544A-BE4F-BBFFAC3E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984250"/>
            <a:ext cx="7389532" cy="31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0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C0C5F-6836-4B4A-8AC5-C9AE45DB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r>
              <a:rPr lang="en-US" dirty="0"/>
              <a:t>Table 3 and 4: Marshall dataset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802329-47B0-F446-836E-9C04B7975D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1788" y="2246646"/>
          <a:ext cx="6449292" cy="257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00082886"/>
                    </a:ext>
                  </a:extLst>
                </a:gridCol>
                <a:gridCol w="1448724">
                  <a:extLst>
                    <a:ext uri="{9D8B030D-6E8A-4147-A177-3AD203B41FA5}">
                      <a16:colId xmlns:a16="http://schemas.microsoft.com/office/drawing/2014/main" val="2117431037"/>
                    </a:ext>
                  </a:extLst>
                </a:gridCol>
                <a:gridCol w="1448724">
                  <a:extLst>
                    <a:ext uri="{9D8B030D-6E8A-4147-A177-3AD203B41FA5}">
                      <a16:colId xmlns:a16="http://schemas.microsoft.com/office/drawing/2014/main" val="2612743895"/>
                    </a:ext>
                  </a:extLst>
                </a:gridCol>
                <a:gridCol w="1448724">
                  <a:extLst>
                    <a:ext uri="{9D8B030D-6E8A-4147-A177-3AD203B41FA5}">
                      <a16:colId xmlns:a16="http://schemas.microsoft.com/office/drawing/2014/main" val="3847715801"/>
                    </a:ext>
                  </a:extLst>
                </a:gridCol>
              </a:tblGrid>
              <a:tr h="51436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5533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95852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Cascading Learner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0.6686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0.7639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36927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Ensemble-Boolean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0.6446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417478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Ensemble-FFN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0.9641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6561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054568-189F-CE45-8F3F-E522B3870C63}"/>
              </a:ext>
            </a:extLst>
          </p:cNvPr>
          <p:cNvSpPr txBox="1"/>
          <p:nvPr/>
        </p:nvSpPr>
        <p:spPr>
          <a:xfrm>
            <a:off x="2064571" y="5182355"/>
            <a:ext cx="581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 = no, 256 sequence length, 1.5K:1.5K sampling, no PT tag</a:t>
            </a:r>
          </a:p>
        </p:txBody>
      </p:sp>
    </p:spTree>
    <p:extLst>
      <p:ext uri="{BB962C8B-B14F-4D97-AF65-F5344CB8AC3E}">
        <p14:creationId xmlns:p14="http://schemas.microsoft.com/office/powerpoint/2010/main" val="6527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BF26-6B92-C241-8F33-0DB73170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3: Articles length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D0BF37-6CC0-F84A-8B34-7E3FDDB4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86733"/>
              </p:ext>
            </p:extLst>
          </p:nvPr>
        </p:nvGraphicFramePr>
        <p:xfrm>
          <a:off x="3130375" y="1981634"/>
          <a:ext cx="4018570" cy="30574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92789">
                  <a:extLst>
                    <a:ext uri="{9D8B030D-6E8A-4147-A177-3AD203B41FA5}">
                      <a16:colId xmlns:a16="http://schemas.microsoft.com/office/drawing/2014/main" val="523231031"/>
                    </a:ext>
                  </a:extLst>
                </a:gridCol>
                <a:gridCol w="1925781">
                  <a:extLst>
                    <a:ext uri="{9D8B030D-6E8A-4147-A177-3AD203B41FA5}">
                      <a16:colId xmlns:a16="http://schemas.microsoft.com/office/drawing/2014/main" val="2714860847"/>
                    </a:ext>
                  </a:extLst>
                </a:gridCol>
              </a:tblGrid>
              <a:tr h="5997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Sequence Length (in words)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757522"/>
                  </a:ext>
                </a:extLst>
              </a:tr>
              <a:tr h="48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Average Length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178.82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5590880"/>
                  </a:ext>
                </a:extLst>
              </a:tr>
              <a:tr h="48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r>
                        <a:rPr lang="en-US" sz="2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Percentile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6921757"/>
                  </a:ext>
                </a:extLst>
              </a:tr>
              <a:tr h="48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  <a:r>
                        <a:rPr lang="en-US" sz="2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Percentile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9011827"/>
                  </a:ext>
                </a:extLst>
              </a:tr>
              <a:tr h="48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95</a:t>
                      </a:r>
                      <a:r>
                        <a:rPr lang="en-US" sz="2000" baseline="30000" dirty="0">
                          <a:effectLst/>
                        </a:rPr>
                        <a:t>th</a:t>
                      </a:r>
                      <a:r>
                        <a:rPr lang="en-US" sz="2000" dirty="0">
                          <a:effectLst/>
                        </a:rPr>
                        <a:t> Percentile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840531"/>
                  </a:ext>
                </a:extLst>
              </a:tr>
              <a:tr h="48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Maximum Length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856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903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1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D9478EF-19CD-0B4D-8672-E91215DA9725}"/>
              </a:ext>
            </a:extLst>
          </p:cNvPr>
          <p:cNvGrpSpPr/>
          <p:nvPr/>
        </p:nvGrpSpPr>
        <p:grpSpPr>
          <a:xfrm>
            <a:off x="3906981" y="1678840"/>
            <a:ext cx="3429854" cy="4246029"/>
            <a:chOff x="3920835" y="2066767"/>
            <a:chExt cx="3429854" cy="424602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BDD69F-23FE-1947-9781-5BA279AD0F89}"/>
                </a:ext>
              </a:extLst>
            </p:cNvPr>
            <p:cNvSpPr/>
            <p:nvPr/>
          </p:nvSpPr>
          <p:spPr>
            <a:xfrm>
              <a:off x="3920836" y="4122824"/>
              <a:ext cx="3429853" cy="60906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SciBERT - SciVocab</a:t>
              </a:r>
              <a:endParaRPr lang="en-US" sz="24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F4B03C-6F79-D649-A105-902D16B6A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762" y="4731888"/>
              <a:ext cx="0" cy="609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9CC18D-FA95-404B-A611-FDD04786A9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762" y="3696052"/>
              <a:ext cx="0" cy="426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3582E9-DE07-894A-A53F-35652460F22C}"/>
                </a:ext>
              </a:extLst>
            </p:cNvPr>
            <p:cNvSpPr txBox="1"/>
            <p:nvPr/>
          </p:nvSpPr>
          <p:spPr>
            <a:xfrm>
              <a:off x="3920836" y="5389466"/>
              <a:ext cx="34298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  <a:p>
              <a:pPr algn="ctr"/>
              <a:r>
                <a:rPr lang="en-US" dirty="0"/>
                <a:t>(e.g. title and abstract of an article concatenated)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F13560-7D32-B04C-B223-9F55E9BBAC78}"/>
                </a:ext>
              </a:extLst>
            </p:cNvPr>
            <p:cNvSpPr/>
            <p:nvPr/>
          </p:nvSpPr>
          <p:spPr>
            <a:xfrm>
              <a:off x="3920836" y="3054186"/>
              <a:ext cx="3429853" cy="64186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Feed-Forward Network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C8C165-C16E-A44A-AEB6-655A279D6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762" y="2464819"/>
              <a:ext cx="0" cy="5893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1C7F2B-A735-2147-ABCB-B05DA33D3383}"/>
                </a:ext>
              </a:extLst>
            </p:cNvPr>
            <p:cNvSpPr txBox="1"/>
            <p:nvPr/>
          </p:nvSpPr>
          <p:spPr>
            <a:xfrm>
              <a:off x="3920835" y="2066767"/>
              <a:ext cx="3429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Output: Positive or Negative Class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BB7525B8-CE39-8B45-BCC5-99DF1079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137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1. ITL</a:t>
            </a:r>
          </a:p>
        </p:txBody>
      </p:sp>
    </p:spTree>
    <p:extLst>
      <p:ext uri="{BB962C8B-B14F-4D97-AF65-F5344CB8AC3E}">
        <p14:creationId xmlns:p14="http://schemas.microsoft.com/office/powerpoint/2010/main" val="420550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A258B45-561D-8F41-845B-97BD7DD71A94}"/>
              </a:ext>
            </a:extLst>
          </p:cNvPr>
          <p:cNvGrpSpPr/>
          <p:nvPr/>
        </p:nvGrpSpPr>
        <p:grpSpPr>
          <a:xfrm>
            <a:off x="492544" y="1545331"/>
            <a:ext cx="11443632" cy="4729756"/>
            <a:chOff x="450980" y="1531477"/>
            <a:chExt cx="11443632" cy="47297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A1BB72-39E1-E648-9561-B44C2857A5A9}"/>
                </a:ext>
              </a:extLst>
            </p:cNvPr>
            <p:cNvSpPr/>
            <p:nvPr/>
          </p:nvSpPr>
          <p:spPr>
            <a:xfrm>
              <a:off x="8916960" y="2453906"/>
              <a:ext cx="2977652" cy="259639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B4F1B8-2DDC-BF4D-84A4-8FC8A30A131A}"/>
                </a:ext>
              </a:extLst>
            </p:cNvPr>
            <p:cNvSpPr/>
            <p:nvPr/>
          </p:nvSpPr>
          <p:spPr>
            <a:xfrm>
              <a:off x="9155701" y="3920037"/>
              <a:ext cx="2386277" cy="36933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SciBERT-SciVocab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03FC97-DEDC-694D-BE0F-877FC0E96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5733" y="4289369"/>
              <a:ext cx="0" cy="3540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B90D02-9929-A147-8790-BB475A48604A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10375733" y="3565942"/>
              <a:ext cx="1" cy="361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4E36B2-FEDA-CB4C-9DCD-B2DC730D71FC}"/>
                </a:ext>
              </a:extLst>
            </p:cNvPr>
            <p:cNvSpPr txBox="1"/>
            <p:nvPr/>
          </p:nvSpPr>
          <p:spPr>
            <a:xfrm>
              <a:off x="8947731" y="4662426"/>
              <a:ext cx="2859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 filtered PubMed Article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BDFBF-31F0-8C41-8C16-EFE452136091}"/>
                </a:ext>
              </a:extLst>
            </p:cNvPr>
            <p:cNvSpPr txBox="1"/>
            <p:nvPr/>
          </p:nvSpPr>
          <p:spPr>
            <a:xfrm>
              <a:off x="9318810" y="2616766"/>
              <a:ext cx="21138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 Specific Output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CA0E5E-E993-E745-A436-7D2DE4116300}"/>
                </a:ext>
              </a:extLst>
            </p:cNvPr>
            <p:cNvSpPr/>
            <p:nvPr/>
          </p:nvSpPr>
          <p:spPr>
            <a:xfrm>
              <a:off x="9318811" y="3196610"/>
              <a:ext cx="2113846" cy="36933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Feed-Forward Network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DACC03-94B4-984A-83C9-710F1AA8E0E8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flipH="1" flipV="1">
              <a:off x="10375733" y="2955320"/>
              <a:ext cx="1" cy="241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99A9B4-F5BC-2E4B-A5FF-6D96751416C9}"/>
                </a:ext>
              </a:extLst>
            </p:cNvPr>
            <p:cNvSpPr/>
            <p:nvPr/>
          </p:nvSpPr>
          <p:spPr>
            <a:xfrm>
              <a:off x="450980" y="2170676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Task-1 (Format)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5CCFAD-C2B4-4143-A09B-F390AF4F9424}"/>
                </a:ext>
              </a:extLst>
            </p:cNvPr>
            <p:cNvSpPr/>
            <p:nvPr/>
          </p:nvSpPr>
          <p:spPr>
            <a:xfrm>
              <a:off x="2541403" y="3206602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Task-2 (HHC)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D3B6A9-74D6-454A-B675-C5E463774657}"/>
                </a:ext>
              </a:extLst>
            </p:cNvPr>
            <p:cNvSpPr/>
            <p:nvPr/>
          </p:nvSpPr>
          <p:spPr>
            <a:xfrm>
              <a:off x="4528822" y="4333583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Task-3 (Purpose)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06C64B-9517-A14B-BBA7-7744CA7014F6}"/>
                </a:ext>
              </a:extLst>
            </p:cNvPr>
            <p:cNvSpPr/>
            <p:nvPr/>
          </p:nvSpPr>
          <p:spPr>
            <a:xfrm>
              <a:off x="6554755" y="5545975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Task-4 (Rigor)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AC317753-2D76-814F-BCBF-D46BC7839EF9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2363755" y="2670250"/>
              <a:ext cx="1134036" cy="53635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2895120-540E-5045-8386-51323E252AF6}"/>
                </a:ext>
              </a:extLst>
            </p:cNvPr>
            <p:cNvCxnSpPr/>
            <p:nvPr/>
          </p:nvCxnSpPr>
          <p:spPr>
            <a:xfrm>
              <a:off x="2363755" y="2300918"/>
              <a:ext cx="40090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AC517F5D-F23E-4D4E-8485-456AF2F5D9A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4454178" y="3696522"/>
              <a:ext cx="1031032" cy="63706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A4ED2A-EBAC-5646-A090-6CECA55D2B75}"/>
                </a:ext>
              </a:extLst>
            </p:cNvPr>
            <p:cNvCxnSpPr/>
            <p:nvPr/>
          </p:nvCxnSpPr>
          <p:spPr>
            <a:xfrm flipV="1">
              <a:off x="4454178" y="3206602"/>
              <a:ext cx="1951242" cy="28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ED2ECE05-77AA-C34F-8FA8-A8964583D4EF}"/>
                </a:ext>
              </a:extLst>
            </p:cNvPr>
            <p:cNvCxnSpPr>
              <a:endCxn id="31" idx="0"/>
            </p:cNvCxnSpPr>
            <p:nvPr/>
          </p:nvCxnSpPr>
          <p:spPr>
            <a:xfrm>
              <a:off x="6441597" y="4870580"/>
              <a:ext cx="1069546" cy="67539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90F94C-34D7-4649-8882-D6736B9DA639}"/>
                </a:ext>
              </a:extLst>
            </p:cNvPr>
            <p:cNvCxnSpPr>
              <a:cxnSpLocks/>
            </p:cNvCxnSpPr>
            <p:nvPr/>
          </p:nvCxnSpPr>
          <p:spPr>
            <a:xfrm>
              <a:off x="6441597" y="4404049"/>
              <a:ext cx="118675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6098D20-09CB-0B4A-AAC6-A4459F29192C}"/>
                </a:ext>
              </a:extLst>
            </p:cNvPr>
            <p:cNvCxnSpPr>
              <a:cxnSpLocks/>
            </p:cNvCxnSpPr>
            <p:nvPr/>
          </p:nvCxnSpPr>
          <p:spPr>
            <a:xfrm>
              <a:off x="8467530" y="5592630"/>
              <a:ext cx="9674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ADECE7-DD64-BB4B-AD44-68D80B282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7530" y="6076567"/>
              <a:ext cx="967415" cy="69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30D6976-95A9-F64C-BB97-49528BDE4BED}"/>
                </a:ext>
              </a:extLst>
            </p:cNvPr>
            <p:cNvSpPr txBox="1"/>
            <p:nvPr/>
          </p:nvSpPr>
          <p:spPr>
            <a:xfrm>
              <a:off x="6194595" y="2110034"/>
              <a:ext cx="1680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5C7775-BB94-7446-A9C0-240523D6FE70}"/>
                </a:ext>
              </a:extLst>
            </p:cNvPr>
            <p:cNvSpPr txBox="1"/>
            <p:nvPr/>
          </p:nvSpPr>
          <p:spPr>
            <a:xfrm>
              <a:off x="6172697" y="3034782"/>
              <a:ext cx="1680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EC518D-D446-B544-899C-2AF0069AC2B7}"/>
                </a:ext>
              </a:extLst>
            </p:cNvPr>
            <p:cNvSpPr txBox="1"/>
            <p:nvPr/>
          </p:nvSpPr>
          <p:spPr>
            <a:xfrm>
              <a:off x="8498584" y="5305707"/>
              <a:ext cx="602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False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C9B8C3-F21C-3B49-A08E-DDCD88AD0258}"/>
                </a:ext>
              </a:extLst>
            </p:cNvPr>
            <p:cNvSpPr txBox="1"/>
            <p:nvPr/>
          </p:nvSpPr>
          <p:spPr>
            <a:xfrm>
              <a:off x="8412958" y="5819444"/>
              <a:ext cx="74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BA616A-5672-3E46-B3FC-F3D18AE0DDBA}"/>
                </a:ext>
              </a:extLst>
            </p:cNvPr>
            <p:cNvSpPr txBox="1"/>
            <p:nvPr/>
          </p:nvSpPr>
          <p:spPr>
            <a:xfrm>
              <a:off x="2541403" y="2325258"/>
              <a:ext cx="920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Origina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E9DF52-04DE-1B43-B9E2-F8537FDD0A36}"/>
                </a:ext>
              </a:extLst>
            </p:cNvPr>
            <p:cNvSpPr txBox="1"/>
            <p:nvPr/>
          </p:nvSpPr>
          <p:spPr>
            <a:xfrm>
              <a:off x="2541404" y="1965097"/>
              <a:ext cx="134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Not-Original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8E2ED8-BAB5-E74E-BC46-84D9F2DE8C9C}"/>
                </a:ext>
              </a:extLst>
            </p:cNvPr>
            <p:cNvSpPr txBox="1"/>
            <p:nvPr/>
          </p:nvSpPr>
          <p:spPr>
            <a:xfrm>
              <a:off x="4492582" y="2874848"/>
              <a:ext cx="780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False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7CA379-FA5D-BA45-BD71-96E694E86981}"/>
                </a:ext>
              </a:extLst>
            </p:cNvPr>
            <p:cNvSpPr txBox="1"/>
            <p:nvPr/>
          </p:nvSpPr>
          <p:spPr>
            <a:xfrm>
              <a:off x="4333237" y="3376431"/>
              <a:ext cx="964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70883D-86C3-B34E-BE60-D8289A51B59F}"/>
                </a:ext>
              </a:extLst>
            </p:cNvPr>
            <p:cNvSpPr txBox="1"/>
            <p:nvPr/>
          </p:nvSpPr>
          <p:spPr>
            <a:xfrm>
              <a:off x="6325692" y="3878571"/>
              <a:ext cx="1311131" cy="5847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Treatment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319DCF-94C1-1543-BAA6-E0854573D4C5}"/>
                </a:ext>
              </a:extLst>
            </p:cNvPr>
            <p:cNvSpPr txBox="1"/>
            <p:nvPr/>
          </p:nvSpPr>
          <p:spPr>
            <a:xfrm>
              <a:off x="6281051" y="4542996"/>
              <a:ext cx="134729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82B83-70DC-9E4B-B798-2253C9C4E5CD}"/>
                </a:ext>
              </a:extLst>
            </p:cNvPr>
            <p:cNvSpPr txBox="1"/>
            <p:nvPr/>
          </p:nvSpPr>
          <p:spPr>
            <a:xfrm>
              <a:off x="983673" y="1531477"/>
              <a:ext cx="83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 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238D77-6200-3446-AE30-7A9E677229D2}"/>
                </a:ext>
              </a:extLst>
            </p:cNvPr>
            <p:cNvCxnSpPr>
              <a:cxnSpLocks/>
              <a:stCxn id="61" idx="2"/>
              <a:endCxn id="27" idx="0"/>
            </p:cNvCxnSpPr>
            <p:nvPr/>
          </p:nvCxnSpPr>
          <p:spPr>
            <a:xfrm>
              <a:off x="1399309" y="1931587"/>
              <a:ext cx="8059" cy="239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53C1DF0-10BA-EC4A-B94A-BDC4F162B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937317" flipV="1">
              <a:off x="7848326" y="4763656"/>
              <a:ext cx="952471" cy="5890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E4D67A-9DA6-D147-A175-92D5F737E41B}"/>
                </a:ext>
              </a:extLst>
            </p:cNvPr>
            <p:cNvSpPr txBox="1"/>
            <p:nvPr/>
          </p:nvSpPr>
          <p:spPr>
            <a:xfrm>
              <a:off x="9529524" y="5891901"/>
              <a:ext cx="1592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Positive label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060CD59-8358-0F4B-8C1C-61A248386EF4}"/>
                </a:ext>
              </a:extLst>
            </p:cNvPr>
            <p:cNvSpPr txBox="1"/>
            <p:nvPr/>
          </p:nvSpPr>
          <p:spPr>
            <a:xfrm>
              <a:off x="7458512" y="4230081"/>
              <a:ext cx="1458123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057596A-D26E-3D47-B36F-8D07F6AF4008}"/>
                </a:ext>
              </a:extLst>
            </p:cNvPr>
            <p:cNvSpPr txBox="1"/>
            <p:nvPr/>
          </p:nvSpPr>
          <p:spPr>
            <a:xfrm>
              <a:off x="9529524" y="5419628"/>
              <a:ext cx="1389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63441145-D2DD-1349-A65D-4DBFFC7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79"/>
          </a:xfrm>
        </p:spPr>
        <p:txBody>
          <a:bodyPr>
            <a:normAutofit fontScale="90000"/>
          </a:bodyPr>
          <a:lstStyle/>
          <a:p>
            <a:r>
              <a:rPr lang="en-US" dirty="0"/>
              <a:t>Fig 2. Cascade Learner</a:t>
            </a:r>
          </a:p>
        </p:txBody>
      </p:sp>
    </p:spTree>
    <p:extLst>
      <p:ext uri="{BB962C8B-B14F-4D97-AF65-F5344CB8AC3E}">
        <p14:creationId xmlns:p14="http://schemas.microsoft.com/office/powerpoint/2010/main" val="128590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A1BB72-39E1-E648-9561-B44C2857A5A9}"/>
              </a:ext>
            </a:extLst>
          </p:cNvPr>
          <p:cNvSpPr/>
          <p:nvPr/>
        </p:nvSpPr>
        <p:spPr>
          <a:xfrm>
            <a:off x="8694211" y="2453906"/>
            <a:ext cx="3200401" cy="2596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4F1B8-2DDC-BF4D-84A4-8FC8A30A131A}"/>
              </a:ext>
            </a:extLst>
          </p:cNvPr>
          <p:cNvSpPr/>
          <p:nvPr/>
        </p:nvSpPr>
        <p:spPr>
          <a:xfrm>
            <a:off x="9155701" y="3920037"/>
            <a:ext cx="238627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SciBERT-SciVocab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03FC97-DEDC-694D-BE0F-877FC0E9634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48840" y="4289369"/>
            <a:ext cx="0" cy="35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90D02-9929-A147-8790-BB475A48604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0375733" y="3565942"/>
            <a:ext cx="1" cy="36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4E36B2-FEDA-CB4C-9DCD-B2DC730D71FC}"/>
              </a:ext>
            </a:extLst>
          </p:cNvPr>
          <p:cNvSpPr txBox="1"/>
          <p:nvPr/>
        </p:nvSpPr>
        <p:spPr>
          <a:xfrm>
            <a:off x="9416513" y="4592214"/>
            <a:ext cx="1864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BDFBF-31F0-8C41-8C16-EFE452136091}"/>
              </a:ext>
            </a:extLst>
          </p:cNvPr>
          <p:cNvSpPr txBox="1"/>
          <p:nvPr/>
        </p:nvSpPr>
        <p:spPr>
          <a:xfrm>
            <a:off x="9318810" y="2616766"/>
            <a:ext cx="2113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Specific 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CA0E5E-E993-E745-A436-7D2DE4116300}"/>
              </a:ext>
            </a:extLst>
          </p:cNvPr>
          <p:cNvSpPr/>
          <p:nvPr/>
        </p:nvSpPr>
        <p:spPr>
          <a:xfrm>
            <a:off x="9318811" y="3196610"/>
            <a:ext cx="211384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Feed-Forward Network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DACC03-94B4-984A-83C9-710F1AA8E0E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10375733" y="2893765"/>
            <a:ext cx="1" cy="30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9A9B4-F5BC-2E4B-A5FF-6D96751416C9}"/>
              </a:ext>
            </a:extLst>
          </p:cNvPr>
          <p:cNvSpPr/>
          <p:nvPr/>
        </p:nvSpPr>
        <p:spPr>
          <a:xfrm>
            <a:off x="152760" y="4873784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5CCFAD-C2B4-4143-A09B-F390AF4F9424}"/>
              </a:ext>
            </a:extLst>
          </p:cNvPr>
          <p:cNvSpPr/>
          <p:nvPr/>
        </p:nvSpPr>
        <p:spPr>
          <a:xfrm>
            <a:off x="2302286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D3B6A9-74D6-454A-B675-C5E463774657}"/>
              </a:ext>
            </a:extLst>
          </p:cNvPr>
          <p:cNvSpPr/>
          <p:nvPr/>
        </p:nvSpPr>
        <p:spPr>
          <a:xfrm>
            <a:off x="4443365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06C64B-9517-A14B-BBA7-7744CA7014F6}"/>
              </a:ext>
            </a:extLst>
          </p:cNvPr>
          <p:cNvSpPr/>
          <p:nvPr/>
        </p:nvSpPr>
        <p:spPr>
          <a:xfrm>
            <a:off x="6606080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A82B83-70DC-9E4B-B798-2253C9C4E5CD}"/>
              </a:ext>
            </a:extLst>
          </p:cNvPr>
          <p:cNvSpPr txBox="1"/>
          <p:nvPr/>
        </p:nvSpPr>
        <p:spPr>
          <a:xfrm>
            <a:off x="272891" y="6343743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A2AD3C-1267-7A4B-883F-AE95A7EEC3F4}"/>
              </a:ext>
            </a:extLst>
          </p:cNvPr>
          <p:cNvSpPr txBox="1"/>
          <p:nvPr/>
        </p:nvSpPr>
        <p:spPr>
          <a:xfrm>
            <a:off x="2422417" y="6322549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63A45C-2F73-5848-9484-3E35B776AC97}"/>
              </a:ext>
            </a:extLst>
          </p:cNvPr>
          <p:cNvSpPr txBox="1"/>
          <p:nvPr/>
        </p:nvSpPr>
        <p:spPr>
          <a:xfrm>
            <a:off x="4493754" y="6343742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3F71EB-D017-C947-B845-3DB37A5BCA5C}"/>
              </a:ext>
            </a:extLst>
          </p:cNvPr>
          <p:cNvSpPr txBox="1"/>
          <p:nvPr/>
        </p:nvSpPr>
        <p:spPr>
          <a:xfrm>
            <a:off x="6726211" y="6322548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E0F390-0291-9040-AFC8-A84C09389428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1109147" y="5494269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7239BB-A260-1647-84EF-71DDED339FFE}"/>
              </a:ext>
            </a:extLst>
          </p:cNvPr>
          <p:cNvCxnSpPr/>
          <p:nvPr/>
        </p:nvCxnSpPr>
        <p:spPr>
          <a:xfrm flipV="1">
            <a:off x="3372551" y="5473074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0D01C3-B684-3342-B2C6-D4A1414E0DF8}"/>
              </a:ext>
            </a:extLst>
          </p:cNvPr>
          <p:cNvCxnSpPr/>
          <p:nvPr/>
        </p:nvCxnSpPr>
        <p:spPr>
          <a:xfrm flipV="1">
            <a:off x="5457980" y="5494268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E1D6D6-B0B4-2645-B9B3-3F615BEBBD18}"/>
              </a:ext>
            </a:extLst>
          </p:cNvPr>
          <p:cNvCxnSpPr/>
          <p:nvPr/>
        </p:nvCxnSpPr>
        <p:spPr>
          <a:xfrm flipV="1">
            <a:off x="7599059" y="5483672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5E6638-09AD-E94E-905F-5887C6E4A4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04832" y="3196735"/>
            <a:ext cx="1072035" cy="2263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464F68E-52AA-5F49-93A4-90EF1DFD5461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3130549" y="4131834"/>
            <a:ext cx="860745" cy="604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29644C-049B-F746-A144-1654AAF16E32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V="1">
            <a:off x="4745782" y="4210482"/>
            <a:ext cx="828280" cy="479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BE9A978-D107-C34A-8E89-A299FADA765E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5974207" y="3276192"/>
            <a:ext cx="1072035" cy="2104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E548356-0347-8642-A23D-10D7D8CD36D5}"/>
              </a:ext>
            </a:extLst>
          </p:cNvPr>
          <p:cNvSpPr/>
          <p:nvPr/>
        </p:nvSpPr>
        <p:spPr>
          <a:xfrm>
            <a:off x="3400650" y="3482953"/>
            <a:ext cx="2085429" cy="487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Boolean Combination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FE093C-4DD1-8E44-AE7F-6749EB3B98C3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4443364" y="3119364"/>
            <a:ext cx="1" cy="36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0B642AE-1533-E244-B0D7-51688F0944DE}"/>
              </a:ext>
            </a:extLst>
          </p:cNvPr>
          <p:cNvSpPr txBox="1"/>
          <p:nvPr/>
        </p:nvSpPr>
        <p:spPr>
          <a:xfrm>
            <a:off x="3373613" y="2810117"/>
            <a:ext cx="220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Output: Positive / Negative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3484C9D-F05B-BA42-9FC3-B622BF91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37317" flipV="1">
            <a:off x="7921132" y="4139533"/>
            <a:ext cx="727279" cy="589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B13127-8150-9C4D-AA44-7A7AC69D45FF}"/>
              </a:ext>
            </a:extLst>
          </p:cNvPr>
          <p:cNvSpPr txBox="1"/>
          <p:nvPr/>
        </p:nvSpPr>
        <p:spPr>
          <a:xfrm>
            <a:off x="1763567" y="3541740"/>
            <a:ext cx="1218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Format = O / Not 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0B10B-2B8D-614A-A24A-0B7B7DCB2E4C}"/>
              </a:ext>
            </a:extLst>
          </p:cNvPr>
          <p:cNvSpPr txBox="1"/>
          <p:nvPr/>
        </p:nvSpPr>
        <p:spPr>
          <a:xfrm>
            <a:off x="3062522" y="4181753"/>
            <a:ext cx="1208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HHC = T / 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84975A-DF93-9746-8DDA-CE867CBA4E40}"/>
              </a:ext>
            </a:extLst>
          </p:cNvPr>
          <p:cNvSpPr txBox="1"/>
          <p:nvPr/>
        </p:nvSpPr>
        <p:spPr>
          <a:xfrm>
            <a:off x="5797685" y="3541740"/>
            <a:ext cx="1208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Rigor = T / 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964C0-E47F-DF4F-8927-C863C9D404FC}"/>
              </a:ext>
            </a:extLst>
          </p:cNvPr>
          <p:cNvSpPr txBox="1"/>
          <p:nvPr/>
        </p:nvSpPr>
        <p:spPr>
          <a:xfrm>
            <a:off x="4950168" y="4171555"/>
            <a:ext cx="137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Purpose = Tr / Not Tr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7BB05A-208F-3B4A-9534-9037BF4E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3 Ensemble - Boolean</a:t>
            </a:r>
          </a:p>
        </p:txBody>
      </p:sp>
    </p:spTree>
    <p:extLst>
      <p:ext uri="{BB962C8B-B14F-4D97-AF65-F5344CB8AC3E}">
        <p14:creationId xmlns:p14="http://schemas.microsoft.com/office/powerpoint/2010/main" val="88138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A1BB72-39E1-E648-9561-B44C2857A5A9}"/>
              </a:ext>
            </a:extLst>
          </p:cNvPr>
          <p:cNvSpPr/>
          <p:nvPr/>
        </p:nvSpPr>
        <p:spPr>
          <a:xfrm>
            <a:off x="8694211" y="2453906"/>
            <a:ext cx="3200401" cy="2596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4F1B8-2DDC-BF4D-84A4-8FC8A30A131A}"/>
              </a:ext>
            </a:extLst>
          </p:cNvPr>
          <p:cNvSpPr/>
          <p:nvPr/>
        </p:nvSpPr>
        <p:spPr>
          <a:xfrm>
            <a:off x="9155701" y="3920037"/>
            <a:ext cx="2386277" cy="369332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SciBERT-SciVocab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03FC97-DEDC-694D-BE0F-877FC0E9634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48840" y="4289369"/>
            <a:ext cx="0" cy="35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90D02-9929-A147-8790-BB475A48604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0375733" y="3565942"/>
            <a:ext cx="1" cy="36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4E36B2-FEDA-CB4C-9DCD-B2DC730D71FC}"/>
              </a:ext>
            </a:extLst>
          </p:cNvPr>
          <p:cNvSpPr txBox="1"/>
          <p:nvPr/>
        </p:nvSpPr>
        <p:spPr>
          <a:xfrm>
            <a:off x="9416513" y="4592214"/>
            <a:ext cx="1864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PubMed Article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BDFBF-31F0-8C41-8C16-EFE452136091}"/>
              </a:ext>
            </a:extLst>
          </p:cNvPr>
          <p:cNvSpPr txBox="1"/>
          <p:nvPr/>
        </p:nvSpPr>
        <p:spPr>
          <a:xfrm>
            <a:off x="9318810" y="2616766"/>
            <a:ext cx="2113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Specific 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CA0E5E-E993-E745-A436-7D2DE4116300}"/>
              </a:ext>
            </a:extLst>
          </p:cNvPr>
          <p:cNvSpPr/>
          <p:nvPr/>
        </p:nvSpPr>
        <p:spPr>
          <a:xfrm>
            <a:off x="9318811" y="3196610"/>
            <a:ext cx="211384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Feed-Forward Network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DACC03-94B4-984A-83C9-710F1AA8E0E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10375733" y="2893765"/>
            <a:ext cx="1" cy="30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9A9B4-F5BC-2E4B-A5FF-6D96751416C9}"/>
              </a:ext>
            </a:extLst>
          </p:cNvPr>
          <p:cNvSpPr/>
          <p:nvPr/>
        </p:nvSpPr>
        <p:spPr>
          <a:xfrm>
            <a:off x="152760" y="4873784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Tuned BERT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5CCFAD-C2B4-4143-A09B-F390AF4F9424}"/>
              </a:ext>
            </a:extLst>
          </p:cNvPr>
          <p:cNvSpPr/>
          <p:nvPr/>
        </p:nvSpPr>
        <p:spPr>
          <a:xfrm>
            <a:off x="2302286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Tuned BERT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Task-2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D3B6A9-74D6-454A-B675-C5E463774657}"/>
              </a:ext>
            </a:extLst>
          </p:cNvPr>
          <p:cNvSpPr/>
          <p:nvPr/>
        </p:nvSpPr>
        <p:spPr>
          <a:xfrm>
            <a:off x="4443365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Tuned BERT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06C64B-9517-A14B-BBA7-7744CA7014F6}"/>
              </a:ext>
            </a:extLst>
          </p:cNvPr>
          <p:cNvSpPr/>
          <p:nvPr/>
        </p:nvSpPr>
        <p:spPr>
          <a:xfrm>
            <a:off x="6606080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Tuned BERT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Task-4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A82B83-70DC-9E4B-B798-2253C9C4E5CD}"/>
              </a:ext>
            </a:extLst>
          </p:cNvPr>
          <p:cNvSpPr txBox="1"/>
          <p:nvPr/>
        </p:nvSpPr>
        <p:spPr>
          <a:xfrm>
            <a:off x="272891" y="6343743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PubMed Article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A2AD3C-1267-7A4B-883F-AE95A7EEC3F4}"/>
              </a:ext>
            </a:extLst>
          </p:cNvPr>
          <p:cNvSpPr txBox="1"/>
          <p:nvPr/>
        </p:nvSpPr>
        <p:spPr>
          <a:xfrm>
            <a:off x="2422417" y="6322549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PubMed Article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63A45C-2F73-5848-9484-3E35B776AC97}"/>
              </a:ext>
            </a:extLst>
          </p:cNvPr>
          <p:cNvSpPr txBox="1"/>
          <p:nvPr/>
        </p:nvSpPr>
        <p:spPr>
          <a:xfrm>
            <a:off x="4493754" y="6343742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PubMed Article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3F71EB-D017-C947-B845-3DB37A5BCA5C}"/>
              </a:ext>
            </a:extLst>
          </p:cNvPr>
          <p:cNvSpPr txBox="1"/>
          <p:nvPr/>
        </p:nvSpPr>
        <p:spPr>
          <a:xfrm>
            <a:off x="6726211" y="6322548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PubMed Article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E0F390-0291-9040-AFC8-A84C09389428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1109147" y="5494269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7239BB-A260-1647-84EF-71DDED339FFE}"/>
              </a:ext>
            </a:extLst>
          </p:cNvPr>
          <p:cNvCxnSpPr/>
          <p:nvPr/>
        </p:nvCxnSpPr>
        <p:spPr>
          <a:xfrm flipV="1">
            <a:off x="3372551" y="5473074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0D01C3-B684-3342-B2C6-D4A1414E0DF8}"/>
              </a:ext>
            </a:extLst>
          </p:cNvPr>
          <p:cNvCxnSpPr/>
          <p:nvPr/>
        </p:nvCxnSpPr>
        <p:spPr>
          <a:xfrm flipV="1">
            <a:off x="5457980" y="5494268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E1D6D6-B0B4-2645-B9B3-3F615BEBBD18}"/>
              </a:ext>
            </a:extLst>
          </p:cNvPr>
          <p:cNvCxnSpPr/>
          <p:nvPr/>
        </p:nvCxnSpPr>
        <p:spPr>
          <a:xfrm flipV="1">
            <a:off x="7599059" y="5483672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86549CF-5A8D-134C-9CE5-409528696816}"/>
              </a:ext>
            </a:extLst>
          </p:cNvPr>
          <p:cNvSpPr/>
          <p:nvPr/>
        </p:nvSpPr>
        <p:spPr>
          <a:xfrm>
            <a:off x="3372551" y="3548662"/>
            <a:ext cx="2085429" cy="487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Concatenate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5E6638-09AD-E94E-905F-5887C6E4A43C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1704832" y="3196735"/>
            <a:ext cx="1072035" cy="2263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464F68E-52AA-5F49-93A4-90EF1DFD5461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3130549" y="4131834"/>
            <a:ext cx="860745" cy="604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29644C-049B-F746-A144-1654AAF16E32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V="1">
            <a:off x="4745782" y="4210482"/>
            <a:ext cx="828280" cy="479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BE9A978-D107-C34A-8E89-A299FADA765E}"/>
              </a:ext>
            </a:extLst>
          </p:cNvPr>
          <p:cNvCxnSpPr>
            <a:stCxn id="31" idx="0"/>
            <a:endCxn id="14" idx="3"/>
          </p:cNvCxnSpPr>
          <p:nvPr/>
        </p:nvCxnSpPr>
        <p:spPr>
          <a:xfrm rot="16200000" flipV="1">
            <a:off x="5974207" y="3276192"/>
            <a:ext cx="1072035" cy="2104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E548356-0347-8642-A23D-10D7D8CD36D5}"/>
              </a:ext>
            </a:extLst>
          </p:cNvPr>
          <p:cNvSpPr/>
          <p:nvPr/>
        </p:nvSpPr>
        <p:spPr>
          <a:xfrm>
            <a:off x="3372550" y="2565613"/>
            <a:ext cx="2085429" cy="487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C33C0F-7EFA-2F49-8A6B-3B20B5F3D3EC}"/>
              </a:ext>
            </a:extLst>
          </p:cNvPr>
          <p:cNvCxnSpPr>
            <a:stCxn id="14" idx="0"/>
            <a:endCxn id="62" idx="2"/>
          </p:cNvCxnSpPr>
          <p:nvPr/>
        </p:nvCxnSpPr>
        <p:spPr>
          <a:xfrm flipH="1" flipV="1">
            <a:off x="4415265" y="3053124"/>
            <a:ext cx="1" cy="49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FE093C-4DD1-8E44-AE7F-6749EB3B98C3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4415264" y="2202024"/>
            <a:ext cx="1" cy="36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3484C9D-F05B-BA42-9FC3-B622BF91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924709" flipV="1">
            <a:off x="8572564" y="4591494"/>
            <a:ext cx="793405" cy="44825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0B642AE-1533-E244-B0D7-51688F0944DE}"/>
              </a:ext>
            </a:extLst>
          </p:cNvPr>
          <p:cNvSpPr txBox="1"/>
          <p:nvPr/>
        </p:nvSpPr>
        <p:spPr>
          <a:xfrm>
            <a:off x="3298522" y="1888188"/>
            <a:ext cx="223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Positive / Negative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76627-18A7-224F-B7B6-08D90F7F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4. Ensemble - FFN</a:t>
            </a:r>
          </a:p>
        </p:txBody>
      </p:sp>
    </p:spTree>
    <p:extLst>
      <p:ext uri="{BB962C8B-B14F-4D97-AF65-F5344CB8AC3E}">
        <p14:creationId xmlns:p14="http://schemas.microsoft.com/office/powerpoint/2010/main" val="138170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3441145-D2DD-1349-A65D-4DBFFC7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79"/>
          </a:xfrm>
        </p:spPr>
        <p:txBody>
          <a:bodyPr>
            <a:normAutofit fontScale="90000"/>
          </a:bodyPr>
          <a:lstStyle/>
          <a:p>
            <a:r>
              <a:rPr lang="en-US" dirty="0"/>
              <a:t>Fig 5. Cascade Learner + PT Tag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7E4319-1D75-5545-973C-BB5FDF51DD49}"/>
              </a:ext>
            </a:extLst>
          </p:cNvPr>
          <p:cNvGrpSpPr/>
          <p:nvPr/>
        </p:nvGrpSpPr>
        <p:grpSpPr>
          <a:xfrm>
            <a:off x="492544" y="1545331"/>
            <a:ext cx="11427624" cy="4706646"/>
            <a:chOff x="492544" y="1545331"/>
            <a:chExt cx="11427624" cy="47066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99A9B4-F5BC-2E4B-A5FF-6D96751416C9}"/>
                </a:ext>
              </a:extLst>
            </p:cNvPr>
            <p:cNvSpPr/>
            <p:nvPr/>
          </p:nvSpPr>
          <p:spPr>
            <a:xfrm>
              <a:off x="492544" y="2184530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Task-1 (Format)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5CCFAD-C2B4-4143-A09B-F390AF4F9424}"/>
                </a:ext>
              </a:extLst>
            </p:cNvPr>
            <p:cNvSpPr/>
            <p:nvPr/>
          </p:nvSpPr>
          <p:spPr>
            <a:xfrm>
              <a:off x="2582967" y="3220456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Task-2 (HHC)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D3B6A9-74D6-454A-B675-C5E463774657}"/>
                </a:ext>
              </a:extLst>
            </p:cNvPr>
            <p:cNvSpPr/>
            <p:nvPr/>
          </p:nvSpPr>
          <p:spPr>
            <a:xfrm>
              <a:off x="4570386" y="4347437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Task-3 (Purpose)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06C64B-9517-A14B-BBA7-7744CA7014F6}"/>
                </a:ext>
              </a:extLst>
            </p:cNvPr>
            <p:cNvSpPr/>
            <p:nvPr/>
          </p:nvSpPr>
          <p:spPr>
            <a:xfrm>
              <a:off x="6141645" y="5622161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Task-4 (Rigor)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AC317753-2D76-814F-BCBF-D46BC7839EF9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2405319" y="2684104"/>
              <a:ext cx="1134036" cy="53635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2895120-540E-5045-8386-51323E252AF6}"/>
                </a:ext>
              </a:extLst>
            </p:cNvPr>
            <p:cNvCxnSpPr/>
            <p:nvPr/>
          </p:nvCxnSpPr>
          <p:spPr>
            <a:xfrm>
              <a:off x="2405319" y="2314772"/>
              <a:ext cx="40090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AC517F5D-F23E-4D4E-8485-456AF2F5D9A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4495742" y="3710376"/>
              <a:ext cx="1031032" cy="63706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A4ED2A-EBAC-5646-A090-6CECA55D2B75}"/>
                </a:ext>
              </a:extLst>
            </p:cNvPr>
            <p:cNvCxnSpPr/>
            <p:nvPr/>
          </p:nvCxnSpPr>
          <p:spPr>
            <a:xfrm flipV="1">
              <a:off x="4495742" y="3220456"/>
              <a:ext cx="1951242" cy="28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ED2ECE05-77AA-C34F-8FA8-A8964583D4E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rot="16200000" flipH="1">
              <a:off x="6469257" y="4993385"/>
              <a:ext cx="701282" cy="556270"/>
            </a:xfrm>
            <a:prstGeom prst="bentConnector3">
              <a:avLst>
                <a:gd name="adj1" fmla="val -29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90F94C-34D7-4649-8882-D6736B9DA639}"/>
                </a:ext>
              </a:extLst>
            </p:cNvPr>
            <p:cNvCxnSpPr>
              <a:cxnSpLocks/>
            </p:cNvCxnSpPr>
            <p:nvPr/>
          </p:nvCxnSpPr>
          <p:spPr>
            <a:xfrm>
              <a:off x="6483161" y="4417903"/>
              <a:ext cx="118675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ADECE7-DD64-BB4B-AD44-68D80B282502}"/>
                </a:ext>
              </a:extLst>
            </p:cNvPr>
            <p:cNvCxnSpPr>
              <a:cxnSpLocks/>
            </p:cNvCxnSpPr>
            <p:nvPr/>
          </p:nvCxnSpPr>
          <p:spPr>
            <a:xfrm>
              <a:off x="8063412" y="5937069"/>
              <a:ext cx="14011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30D6976-95A9-F64C-BB97-49528BDE4BED}"/>
                </a:ext>
              </a:extLst>
            </p:cNvPr>
            <p:cNvSpPr txBox="1"/>
            <p:nvPr/>
          </p:nvSpPr>
          <p:spPr>
            <a:xfrm>
              <a:off x="6236159" y="2123888"/>
              <a:ext cx="1680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5C7775-BB94-7446-A9C0-240523D6FE70}"/>
                </a:ext>
              </a:extLst>
            </p:cNvPr>
            <p:cNvSpPr txBox="1"/>
            <p:nvPr/>
          </p:nvSpPr>
          <p:spPr>
            <a:xfrm>
              <a:off x="6214261" y="3048636"/>
              <a:ext cx="1680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EC518D-D446-B544-899C-2AF0069AC2B7}"/>
                </a:ext>
              </a:extLst>
            </p:cNvPr>
            <p:cNvSpPr txBox="1"/>
            <p:nvPr/>
          </p:nvSpPr>
          <p:spPr>
            <a:xfrm>
              <a:off x="10045953" y="4918543"/>
              <a:ext cx="602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False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C9B8C3-F21C-3B49-A08E-DDCD88AD0258}"/>
                </a:ext>
              </a:extLst>
            </p:cNvPr>
            <p:cNvSpPr txBox="1"/>
            <p:nvPr/>
          </p:nvSpPr>
          <p:spPr>
            <a:xfrm>
              <a:off x="9955648" y="5627905"/>
              <a:ext cx="74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BA616A-5672-3E46-B3FC-F3D18AE0DDBA}"/>
                </a:ext>
              </a:extLst>
            </p:cNvPr>
            <p:cNvSpPr txBox="1"/>
            <p:nvPr/>
          </p:nvSpPr>
          <p:spPr>
            <a:xfrm>
              <a:off x="2582967" y="2339112"/>
              <a:ext cx="920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Origina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E9DF52-04DE-1B43-B9E2-F8537FDD0A36}"/>
                </a:ext>
              </a:extLst>
            </p:cNvPr>
            <p:cNvSpPr txBox="1"/>
            <p:nvPr/>
          </p:nvSpPr>
          <p:spPr>
            <a:xfrm>
              <a:off x="2582968" y="1978951"/>
              <a:ext cx="134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Not-Original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8E2ED8-BAB5-E74E-BC46-84D9F2DE8C9C}"/>
                </a:ext>
              </a:extLst>
            </p:cNvPr>
            <p:cNvSpPr txBox="1"/>
            <p:nvPr/>
          </p:nvSpPr>
          <p:spPr>
            <a:xfrm>
              <a:off x="4534146" y="2888702"/>
              <a:ext cx="780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False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7CA379-FA5D-BA45-BD71-96E694E86981}"/>
                </a:ext>
              </a:extLst>
            </p:cNvPr>
            <p:cNvSpPr txBox="1"/>
            <p:nvPr/>
          </p:nvSpPr>
          <p:spPr>
            <a:xfrm>
              <a:off x="4374801" y="3390285"/>
              <a:ext cx="964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70883D-86C3-B34E-BE60-D8289A51B59F}"/>
                </a:ext>
              </a:extLst>
            </p:cNvPr>
            <p:cNvSpPr txBox="1"/>
            <p:nvPr/>
          </p:nvSpPr>
          <p:spPr>
            <a:xfrm>
              <a:off x="6367256" y="3892425"/>
              <a:ext cx="1311131" cy="5847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Treatment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319DCF-94C1-1543-BAA6-E0854573D4C5}"/>
                </a:ext>
              </a:extLst>
            </p:cNvPr>
            <p:cNvSpPr txBox="1"/>
            <p:nvPr/>
          </p:nvSpPr>
          <p:spPr>
            <a:xfrm>
              <a:off x="6322615" y="4556850"/>
              <a:ext cx="134729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82B83-70DC-9E4B-B798-2253C9C4E5CD}"/>
                </a:ext>
              </a:extLst>
            </p:cNvPr>
            <p:cNvSpPr txBox="1"/>
            <p:nvPr/>
          </p:nvSpPr>
          <p:spPr>
            <a:xfrm>
              <a:off x="1025237" y="1545331"/>
              <a:ext cx="83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 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238D77-6200-3446-AE30-7A9E677229D2}"/>
                </a:ext>
              </a:extLst>
            </p:cNvPr>
            <p:cNvCxnSpPr>
              <a:cxnSpLocks/>
              <a:stCxn id="61" idx="2"/>
              <a:endCxn id="27" idx="0"/>
            </p:cNvCxnSpPr>
            <p:nvPr/>
          </p:nvCxnSpPr>
          <p:spPr>
            <a:xfrm>
              <a:off x="1440873" y="1945441"/>
              <a:ext cx="8059" cy="239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E4D67A-9DA6-D147-A175-92D5F737E41B}"/>
                </a:ext>
              </a:extLst>
            </p:cNvPr>
            <p:cNvSpPr txBox="1"/>
            <p:nvPr/>
          </p:nvSpPr>
          <p:spPr>
            <a:xfrm>
              <a:off x="10513686" y="5437495"/>
              <a:ext cx="140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Positive label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060CD59-8358-0F4B-8C1C-61A248386EF4}"/>
                </a:ext>
              </a:extLst>
            </p:cNvPr>
            <p:cNvSpPr txBox="1"/>
            <p:nvPr/>
          </p:nvSpPr>
          <p:spPr>
            <a:xfrm>
              <a:off x="7500076" y="4243935"/>
              <a:ext cx="1458123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057596A-D26E-3D47-B36F-8D07F6AF4008}"/>
                </a:ext>
              </a:extLst>
            </p:cNvPr>
            <p:cNvSpPr txBox="1"/>
            <p:nvPr/>
          </p:nvSpPr>
          <p:spPr>
            <a:xfrm>
              <a:off x="10531063" y="5059841"/>
              <a:ext cx="1389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783B80-8133-1140-81C6-780725D5BD6D}"/>
                </a:ext>
              </a:extLst>
            </p:cNvPr>
            <p:cNvCxnSpPr>
              <a:cxnSpLocks/>
            </p:cNvCxnSpPr>
            <p:nvPr/>
          </p:nvCxnSpPr>
          <p:spPr>
            <a:xfrm>
              <a:off x="7098033" y="4921517"/>
              <a:ext cx="680914" cy="25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DFC40B-CD81-CE43-861E-F2D664473F17}"/>
                </a:ext>
              </a:extLst>
            </p:cNvPr>
            <p:cNvSpPr/>
            <p:nvPr/>
          </p:nvSpPr>
          <p:spPr>
            <a:xfrm>
              <a:off x="7794482" y="4757524"/>
              <a:ext cx="123634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RCT in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PT Tags?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4D74C14-E32D-344C-ADEB-D5D4B30B3A64}"/>
                </a:ext>
              </a:extLst>
            </p:cNvPr>
            <p:cNvCxnSpPr>
              <a:cxnSpLocks/>
            </p:cNvCxnSpPr>
            <p:nvPr/>
          </p:nvCxnSpPr>
          <p:spPr>
            <a:xfrm>
              <a:off x="9030827" y="5072432"/>
              <a:ext cx="4337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02BA87-EDEC-694A-BC0D-4C86A45801A7}"/>
                </a:ext>
              </a:extLst>
            </p:cNvPr>
            <p:cNvSpPr/>
            <p:nvPr/>
          </p:nvSpPr>
          <p:spPr>
            <a:xfrm>
              <a:off x="9436032" y="4931400"/>
              <a:ext cx="624120" cy="11451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LR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C4418E-8F87-3443-9B5D-2AC1D0B83178}"/>
                </a:ext>
              </a:extLst>
            </p:cNvPr>
            <p:cNvCxnSpPr>
              <a:cxnSpLocks/>
            </p:cNvCxnSpPr>
            <p:nvPr/>
          </p:nvCxnSpPr>
          <p:spPr>
            <a:xfrm>
              <a:off x="10060152" y="5229797"/>
              <a:ext cx="4337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F3301F3-E459-EF42-8F43-4E699A3199FD}"/>
                </a:ext>
              </a:extLst>
            </p:cNvPr>
            <p:cNvCxnSpPr>
              <a:cxnSpLocks/>
            </p:cNvCxnSpPr>
            <p:nvPr/>
          </p:nvCxnSpPr>
          <p:spPr>
            <a:xfrm>
              <a:off x="10060152" y="5622161"/>
              <a:ext cx="4337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B8C262-FC06-0C46-9C41-38AA60C49145}"/>
                </a:ext>
              </a:extLst>
            </p:cNvPr>
            <p:cNvSpPr txBox="1"/>
            <p:nvPr/>
          </p:nvSpPr>
          <p:spPr>
            <a:xfrm>
              <a:off x="9001792" y="4733877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00E48F-CEA1-1842-881E-F3D549A3572E}"/>
                </a:ext>
              </a:extLst>
            </p:cNvPr>
            <p:cNvSpPr txBox="1"/>
            <p:nvPr/>
          </p:nvSpPr>
          <p:spPr>
            <a:xfrm>
              <a:off x="8225398" y="5629070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64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C0C5F-6836-4B4A-8AC5-C9AE45DB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4: Del Fiol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54568-189F-CE45-8F3F-E522B3870C63}"/>
              </a:ext>
            </a:extLst>
          </p:cNvPr>
          <p:cNvSpPr txBox="1"/>
          <p:nvPr/>
        </p:nvSpPr>
        <p:spPr>
          <a:xfrm>
            <a:off x="2074196" y="5930548"/>
            <a:ext cx="581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 = no, 256 sequence length, 1.5K:1.5K sampling, no PT tag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43DD46C-3E69-0A4D-BB08-70E474F30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098498"/>
              </p:ext>
            </p:extLst>
          </p:nvPr>
        </p:nvGraphicFramePr>
        <p:xfrm>
          <a:off x="1107901" y="2636922"/>
          <a:ext cx="6449293" cy="2604655"/>
        </p:xfrm>
        <a:graphic>
          <a:graphicData uri="http://schemas.openxmlformats.org/drawingml/2006/table">
            <a:tbl>
              <a:tblPr firstRow="1" bandRow="1"/>
              <a:tblGrid>
                <a:gridCol w="2126674">
                  <a:extLst>
                    <a:ext uri="{9D8B030D-6E8A-4147-A177-3AD203B41FA5}">
                      <a16:colId xmlns:a16="http://schemas.microsoft.com/office/drawing/2014/main" val="3180120275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450096095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313744297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4191838334"/>
                    </a:ext>
                  </a:extLst>
                </a:gridCol>
              </a:tblGrid>
              <a:tr h="50475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347306"/>
                  </a:ext>
                </a:extLst>
              </a:tr>
              <a:tr h="50475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0.6700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562034"/>
                  </a:ext>
                </a:extLst>
              </a:tr>
              <a:tr h="50475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Cascading Learner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0.6551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0.8783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0.7505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760399"/>
                  </a:ext>
                </a:extLst>
              </a:tr>
              <a:tr h="56260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Ensemble-Boolean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0.5608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0.6865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78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Ensemble-FFN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81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92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19971</TotalTime>
  <Words>1356</Words>
  <Application>Microsoft Macintosh PowerPoint</Application>
  <PresentationFormat>Widescreen</PresentationFormat>
  <Paragraphs>600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Table 1: Four criteria for acceptance</vt:lpstr>
      <vt:lpstr>Table 2: Baseline studies</vt:lpstr>
      <vt:lpstr>Table 3: Articles length</vt:lpstr>
      <vt:lpstr>Figure 1. ITL</vt:lpstr>
      <vt:lpstr>Fig 2. Cascade Learner</vt:lpstr>
      <vt:lpstr>Fig. 3 Ensemble - Boolean</vt:lpstr>
      <vt:lpstr>Fig 4. Ensemble - FFN</vt:lpstr>
      <vt:lpstr>Fig 5. Cascade Learner + PT Tag </vt:lpstr>
      <vt:lpstr>Table 4: Del Fiol dataset</vt:lpstr>
      <vt:lpstr>PowerPoint Presentation</vt:lpstr>
      <vt:lpstr>Table 5: Marshall dataset</vt:lpstr>
      <vt:lpstr>Table 6: Different sampling ratios Marshall dataset, ITL, seq len = 256, PT = no</vt:lpstr>
      <vt:lpstr>Table 7: sequence length  (Marshall) </vt:lpstr>
      <vt:lpstr>Table 8: PT tag value inclusion  (SL = 384, Marshall dataset) </vt:lpstr>
      <vt:lpstr>Table 9: Impact of PT Tag used in an ensemble</vt:lpstr>
      <vt:lpstr>Table 10. Del Fiol subset - comparison</vt:lpstr>
      <vt:lpstr>Table 11. Marshall dataset - comparison</vt:lpstr>
      <vt:lpstr>Reference</vt:lpstr>
      <vt:lpstr>Table 10b. Full set, summary of Results</vt:lpstr>
      <vt:lpstr>Table 10a. subset - summary of Results</vt:lpstr>
      <vt:lpstr>PowerPoint Presentation</vt:lpstr>
      <vt:lpstr>Table 3 and 4: Marshall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Karthik Ambalavanan (Student)</dc:creator>
  <cp:lastModifiedBy>Ashwin Karthik Ambalavanan (Student)</cp:lastModifiedBy>
  <cp:revision>173</cp:revision>
  <dcterms:created xsi:type="dcterms:W3CDTF">2019-12-08T20:56:38Z</dcterms:created>
  <dcterms:modified xsi:type="dcterms:W3CDTF">2020-05-17T06:51:29Z</dcterms:modified>
</cp:coreProperties>
</file>