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Open Sauce" charset="1" panose="00000500000000000000"/>
      <p:regular r:id="rId16"/>
    </p:embeddedFont>
    <p:embeddedFont>
      <p:font typeface="Be Vietnam Ultra-Bold" charset="1" panose="00000900000000000000"/>
      <p:regular r:id="rId17"/>
    </p:embeddedFont>
    <p:embeddedFont>
      <p:font typeface="Canva Sans Bold" charset="1" panose="020B0803030501040103"/>
      <p:regular r:id="rId18"/>
    </p:embeddedFont>
    <p:embeddedFont>
      <p:font typeface="Canva Sans" charset="1" panose="020B0503030501040103"/>
      <p:regular r:id="rId19"/>
    </p:embeddedFont>
    <p:embeddedFont>
      <p:font typeface="Etna Sans Serif" charset="1" panose="02000600000000000000"/>
      <p:regular r:id="rId20"/>
    </p:embeddedFont>
    <p:embeddedFont>
      <p:font typeface="Be Vietnam" charset="1" panose="00000500000000000000"/>
      <p:regular r:id="rId21"/>
    </p:embeddedFont>
    <p:embeddedFont>
      <p:font typeface="Be Vietnam Ultra-Bold Italics" charset="1" panose="00000900000000000000"/>
      <p:regular r:id="rId22"/>
    </p:embeddedFont>
    <p:embeddedFont>
      <p:font typeface="Open Sauce Bold" charset="1" panose="00000800000000000000"/>
      <p:regular r:id="rId23"/>
    </p:embeddedFont>
    <p:embeddedFont>
      <p:font typeface="Open Sans Bold"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alphaModFix amt="51000"/>
            </a:blip>
            <a:stretch>
              <a:fillRect l="-6249" t="0" r="-6250" b="0"/>
            </a:stretch>
          </a:blipFill>
        </p:spPr>
      </p:sp>
      <p:sp>
        <p:nvSpPr>
          <p:cNvPr name="Freeform 4" id="4"/>
          <p:cNvSpPr/>
          <p:nvPr/>
        </p:nvSpPr>
        <p:spPr>
          <a:xfrm flipH="false" flipV="false" rot="7659121">
            <a:off x="-5828022" y="5563134"/>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5" id="5"/>
          <p:cNvGraphicFramePr>
            <a:graphicFrameLocks noGrp="true"/>
          </p:cNvGraphicFramePr>
          <p:nvPr/>
        </p:nvGraphicFramePr>
        <p:xfrm>
          <a:off x="1816372" y="4298427"/>
          <a:ext cx="9173978" cy="3095625"/>
        </p:xfrm>
        <a:graphic>
          <a:graphicData uri="http://schemas.openxmlformats.org/drawingml/2006/table">
            <a:tbl>
              <a:tblPr/>
              <a:tblGrid>
                <a:gridCol w="4658231"/>
                <a:gridCol w="4515748"/>
              </a:tblGrid>
              <a:tr h="1031875">
                <a:tc>
                  <a:txBody>
                    <a:bodyPr anchor="t" rtlCol="false"/>
                    <a:lstStyle/>
                    <a:p>
                      <a:pPr algn="ctr">
                        <a:lnSpc>
                          <a:spcPts val="2520"/>
                        </a:lnSpc>
                        <a:defRPr/>
                      </a:pPr>
                      <a:r>
                        <a:rPr lang="en-US" sz="1800">
                          <a:solidFill>
                            <a:srgbClr val="000000"/>
                          </a:solidFill>
                          <a:latin typeface="Open Sauce"/>
                        </a:rPr>
                        <a:t>Md. Marop Hossain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rPr>
                        <a:t>2013982042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31875">
                <a:tc>
                  <a:txBody>
                    <a:bodyPr anchor="t" rtlCol="false"/>
                    <a:lstStyle/>
                    <a:p>
                      <a:pPr algn="ctr">
                        <a:lnSpc>
                          <a:spcPts val="2520"/>
                        </a:lnSpc>
                        <a:defRPr/>
                      </a:pPr>
                      <a:r>
                        <a:rPr lang="en-US" sz="1800">
                          <a:solidFill>
                            <a:srgbClr val="000000"/>
                          </a:solidFill>
                          <a:latin typeface="Open Sauce"/>
                        </a:rPr>
                        <a:t>Md. Zunayed Islam Pranto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Open Sauce"/>
                        </a:rPr>
                        <a:t>1921609642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31875">
                <a:tc>
                  <a:txBody>
                    <a:bodyPr anchor="t" rtlCol="false"/>
                    <a:lstStyle/>
                    <a:p>
                      <a:pPr algn="ctr">
                        <a:lnSpc>
                          <a:spcPts val="2520"/>
                        </a:lnSpc>
                        <a:defRPr/>
                      </a:pPr>
                      <a:r>
                        <a:rPr lang="en-US" sz="1800">
                          <a:solidFill>
                            <a:srgbClr val="000000"/>
                          </a:solidFill>
                          <a:latin typeface="Open Sauce"/>
                        </a:rPr>
                        <a:t>Tasnia Tasnim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uce"/>
                        </a:rPr>
                        <a:t>1912533642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2881805" y="484646"/>
            <a:ext cx="13013209" cy="2527770"/>
          </a:xfrm>
          <a:prstGeom prst="rect">
            <a:avLst/>
          </a:prstGeom>
        </p:spPr>
        <p:txBody>
          <a:bodyPr anchor="t" rtlCol="false" tIns="0" lIns="0" bIns="0" rIns="0">
            <a:spAutoFit/>
          </a:bodyPr>
          <a:lstStyle/>
          <a:p>
            <a:pPr algn="ctr">
              <a:lnSpc>
                <a:spcPts val="5049"/>
              </a:lnSpc>
            </a:pPr>
            <a:r>
              <a:rPr lang="en-US" sz="3606">
                <a:solidFill>
                  <a:srgbClr val="000000"/>
                </a:solidFill>
                <a:latin typeface="Be Vietnam Ultra-Bold"/>
              </a:rPr>
              <a:t>Enhancing Ocular Disease Diagnosis, blood vessel segmentation, and vessel diameter estimation using an advanced deep learning </a:t>
            </a:r>
          </a:p>
          <a:p>
            <a:pPr algn="ctr">
              <a:lnSpc>
                <a:spcPts val="5049"/>
              </a:lnSpc>
            </a:pPr>
          </a:p>
        </p:txBody>
      </p:sp>
      <p:sp>
        <p:nvSpPr>
          <p:cNvPr name="Freeform 7" id="7"/>
          <p:cNvSpPr/>
          <p:nvPr/>
        </p:nvSpPr>
        <p:spPr>
          <a:xfrm flipH="false" flipV="false" rot="0">
            <a:off x="-5124164" y="-491141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1718876" y="7327377"/>
            <a:ext cx="5745711" cy="580352"/>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Faculty Advisor:</a:t>
            </a:r>
          </a:p>
        </p:txBody>
      </p:sp>
      <p:sp>
        <p:nvSpPr>
          <p:cNvPr name="TextBox 9" id="9"/>
          <p:cNvSpPr txBox="true"/>
          <p:nvPr/>
        </p:nvSpPr>
        <p:spPr>
          <a:xfrm rot="0">
            <a:off x="11633741" y="8029953"/>
            <a:ext cx="6242108" cy="1447465"/>
          </a:xfrm>
          <a:prstGeom prst="rect">
            <a:avLst/>
          </a:prstGeom>
        </p:spPr>
        <p:txBody>
          <a:bodyPr anchor="t" rtlCol="false" tIns="0" lIns="0" bIns="0" rIns="0">
            <a:spAutoFit/>
          </a:bodyPr>
          <a:lstStyle/>
          <a:p>
            <a:pPr algn="ctr">
              <a:lnSpc>
                <a:spcPts val="3888"/>
              </a:lnSpc>
            </a:pPr>
            <a:r>
              <a:rPr lang="en-US" sz="2777">
                <a:solidFill>
                  <a:srgbClr val="000000"/>
                </a:solidFill>
                <a:latin typeface="Canva Sans"/>
              </a:rPr>
              <a:t>Dr. Mohammed Ashrafuzzaman Khan</a:t>
            </a:r>
          </a:p>
          <a:p>
            <a:pPr algn="ctr">
              <a:lnSpc>
                <a:spcPts val="3888"/>
              </a:lnSpc>
            </a:pPr>
            <a:r>
              <a:rPr lang="en-US" sz="2777">
                <a:solidFill>
                  <a:srgbClr val="000000"/>
                </a:solidFill>
                <a:latin typeface="Canva Sans"/>
              </a:rPr>
              <a:t>Assistant Professor</a:t>
            </a:r>
          </a:p>
          <a:p>
            <a:pPr algn="ctr">
              <a:lnSpc>
                <a:spcPts val="3888"/>
              </a:lnSpc>
            </a:pPr>
            <a:r>
              <a:rPr lang="en-US" sz="2777">
                <a:solidFill>
                  <a:srgbClr val="000000"/>
                </a:solidFill>
                <a:latin typeface="Canva Sans"/>
              </a:rPr>
              <a:t>ECE Department</a:t>
            </a:r>
          </a:p>
        </p:txBody>
      </p:sp>
      <p:sp>
        <p:nvSpPr>
          <p:cNvPr name="TextBox 10" id="10"/>
          <p:cNvSpPr txBox="true"/>
          <p:nvPr/>
        </p:nvSpPr>
        <p:spPr>
          <a:xfrm rot="0">
            <a:off x="7755182" y="2599025"/>
            <a:ext cx="2374959" cy="701314"/>
          </a:xfrm>
          <a:prstGeom prst="rect">
            <a:avLst/>
          </a:prstGeom>
        </p:spPr>
        <p:txBody>
          <a:bodyPr anchor="t" rtlCol="false" tIns="0" lIns="0" bIns="0" rIns="0">
            <a:spAutoFit/>
          </a:bodyPr>
          <a:lstStyle/>
          <a:p>
            <a:pPr algn="ctr">
              <a:lnSpc>
                <a:spcPts val="5828"/>
              </a:lnSpc>
            </a:pPr>
            <a:r>
              <a:rPr lang="en-US" sz="4163">
                <a:solidFill>
                  <a:srgbClr val="000000"/>
                </a:solidFill>
                <a:latin typeface="Canva Sans"/>
              </a:rPr>
              <a:t>CSE499B</a:t>
            </a:r>
          </a:p>
        </p:txBody>
      </p:sp>
      <p:sp>
        <p:nvSpPr>
          <p:cNvPr name="TextBox 11" id="11"/>
          <p:cNvSpPr txBox="true"/>
          <p:nvPr/>
        </p:nvSpPr>
        <p:spPr>
          <a:xfrm rot="0">
            <a:off x="8100235" y="3541041"/>
            <a:ext cx="1872033" cy="471636"/>
          </a:xfrm>
          <a:prstGeom prst="rect">
            <a:avLst/>
          </a:prstGeom>
        </p:spPr>
        <p:txBody>
          <a:bodyPr anchor="t" rtlCol="false" tIns="0" lIns="0" bIns="0" rIns="0">
            <a:spAutoFit/>
          </a:bodyPr>
          <a:lstStyle/>
          <a:p>
            <a:pPr algn="ctr">
              <a:lnSpc>
                <a:spcPts val="3898"/>
              </a:lnSpc>
            </a:pPr>
            <a:r>
              <a:rPr lang="en-US" sz="2784">
                <a:solidFill>
                  <a:srgbClr val="000000"/>
                </a:solidFill>
                <a:latin typeface="Canva Sans"/>
              </a:rPr>
              <a:t>Section: 23</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4370536" y="546072"/>
            <a:ext cx="10511790" cy="582257"/>
          </a:xfrm>
          <a:prstGeom prst="rect">
            <a:avLst/>
          </a:prstGeom>
        </p:spPr>
        <p:txBody>
          <a:bodyPr anchor="t" rtlCol="false" tIns="0" lIns="0" bIns="0" rIns="0">
            <a:spAutoFit/>
          </a:bodyPr>
          <a:lstStyle/>
          <a:p>
            <a:pPr algn="ctr">
              <a:lnSpc>
                <a:spcPts val="4745"/>
              </a:lnSpc>
              <a:spcBef>
                <a:spcPct val="0"/>
              </a:spcBef>
            </a:pPr>
            <a:r>
              <a:rPr lang="en-US" sz="3650">
                <a:solidFill>
                  <a:srgbClr val="000000"/>
                </a:solidFill>
                <a:latin typeface="Canva Sans Bold"/>
              </a:rPr>
              <a:t>Environment Considerations &amp; Sustainability</a:t>
            </a:r>
          </a:p>
        </p:txBody>
      </p:sp>
      <p:sp>
        <p:nvSpPr>
          <p:cNvPr name="TextBox 3" id="3"/>
          <p:cNvSpPr txBox="true"/>
          <p:nvPr/>
        </p:nvSpPr>
        <p:spPr>
          <a:xfrm rot="0">
            <a:off x="900998" y="1623953"/>
            <a:ext cx="16556950" cy="9944747"/>
          </a:xfrm>
          <a:prstGeom prst="rect">
            <a:avLst/>
          </a:prstGeom>
        </p:spPr>
        <p:txBody>
          <a:bodyPr anchor="t" rtlCol="false" tIns="0" lIns="0" bIns="0" rIns="0">
            <a:spAutoFit/>
          </a:bodyPr>
          <a:lstStyle/>
          <a:p>
            <a:pPr algn="l">
              <a:lnSpc>
                <a:spcPts val="3529"/>
              </a:lnSpc>
            </a:pPr>
            <a:r>
              <a:rPr lang="en-US" sz="2521">
                <a:solidFill>
                  <a:srgbClr val="000000"/>
                </a:solidFill>
                <a:latin typeface="Canva Sans Bold"/>
              </a:rPr>
              <a:t>Environment Consideration</a:t>
            </a:r>
            <a:r>
              <a:rPr lang="en-US" sz="2521">
                <a:solidFill>
                  <a:srgbClr val="000000"/>
                </a:solidFill>
                <a:latin typeface="Canva Sans Bold"/>
              </a:rPr>
              <a:t>:</a:t>
            </a:r>
          </a:p>
          <a:p>
            <a:pPr algn="l">
              <a:lnSpc>
                <a:spcPts val="4094"/>
              </a:lnSpc>
            </a:pPr>
          </a:p>
          <a:p>
            <a:pPr algn="just">
              <a:lnSpc>
                <a:spcPts val="4094"/>
              </a:lnSpc>
            </a:pPr>
            <a:r>
              <a:rPr lang="en-US" sz="2353">
                <a:solidFill>
                  <a:srgbClr val="000000"/>
                </a:solidFill>
                <a:latin typeface="Canva Sans"/>
              </a:rPr>
              <a:t>                </a:t>
            </a:r>
            <a:r>
              <a:rPr lang="en-US" sz="2353">
                <a:solidFill>
                  <a:srgbClr val="000000"/>
                </a:solidFill>
                <a:latin typeface="Canva Sans"/>
              </a:rPr>
              <a:t>A deep learning, AI-based approach for detecting ocular diseases will significantly reduce the medical wastage required for diagnosis. Also, it won’t require any physical data, or patent records to be stored psychical, instead, it will be cloud-based. Which will significantly reduce carbon footprint.</a:t>
            </a:r>
          </a:p>
          <a:p>
            <a:pPr algn="just">
              <a:lnSpc>
                <a:spcPts val="4094"/>
              </a:lnSpc>
            </a:pPr>
          </a:p>
          <a:p>
            <a:pPr algn="just">
              <a:lnSpc>
                <a:spcPts val="4094"/>
              </a:lnSpc>
            </a:pPr>
            <a:r>
              <a:rPr lang="en-US" sz="2353">
                <a:solidFill>
                  <a:srgbClr val="000000"/>
                </a:solidFill>
                <a:latin typeface="Canva Sans"/>
              </a:rPr>
              <a:t>We have chosen the best models with the highest accuracy and more optimized methods that require less computation power to reduce the carbon footprint generated from Hardware and storage wastage.  </a:t>
            </a:r>
          </a:p>
          <a:p>
            <a:pPr algn="l">
              <a:lnSpc>
                <a:spcPts val="3529"/>
              </a:lnSpc>
            </a:pPr>
          </a:p>
          <a:p>
            <a:pPr algn="l">
              <a:lnSpc>
                <a:spcPts val="3529"/>
              </a:lnSpc>
            </a:pPr>
            <a:r>
              <a:rPr lang="en-US" sz="2521">
                <a:solidFill>
                  <a:srgbClr val="000000"/>
                </a:solidFill>
                <a:latin typeface="Canva Sans Bold"/>
              </a:rPr>
              <a:t>Sustainability:</a:t>
            </a:r>
          </a:p>
          <a:p>
            <a:pPr algn="l">
              <a:lnSpc>
                <a:spcPts val="3529"/>
              </a:lnSpc>
            </a:pPr>
          </a:p>
          <a:p>
            <a:pPr algn="just">
              <a:lnSpc>
                <a:spcPts val="4605"/>
              </a:lnSpc>
            </a:pPr>
            <a:r>
              <a:rPr lang="en-US" sz="2349">
                <a:solidFill>
                  <a:srgbClr val="000000"/>
                </a:solidFill>
                <a:latin typeface="Canva Sans Bold"/>
              </a:rPr>
              <a:t>                        </a:t>
            </a:r>
            <a:r>
              <a:rPr lang="en-US" sz="2349">
                <a:solidFill>
                  <a:srgbClr val="000000"/>
                </a:solidFill>
                <a:latin typeface="Canva Sans"/>
              </a:rPr>
              <a:t>The sustainability of healthcare depends on the active participation of all stakeholders, fostering a culture of feedback and collaboration. By continuously refining and improving systems based on real-world experiences, we can ensure that healthcare remains adaptable, efficient, and effective in meeting the needs of both providers and patients.</a:t>
            </a:r>
            <a:r>
              <a:rPr lang="en-US" sz="2349">
                <a:solidFill>
                  <a:srgbClr val="000000"/>
                </a:solidFill>
                <a:latin typeface="Canva Sans"/>
              </a:rPr>
              <a:t> </a:t>
            </a:r>
          </a:p>
          <a:p>
            <a:pPr algn="l">
              <a:lnSpc>
                <a:spcPts val="3529"/>
              </a:lnSpc>
            </a:pPr>
          </a:p>
          <a:p>
            <a:pPr algn="l">
              <a:lnSpc>
                <a:spcPts val="3529"/>
              </a:lnSpc>
            </a:pPr>
          </a:p>
          <a:p>
            <a:pPr algn="l">
              <a:lnSpc>
                <a:spcPts val="3529"/>
              </a:lnSpc>
            </a:pPr>
          </a:p>
          <a:p>
            <a:pPr algn="l">
              <a:lnSpc>
                <a:spcPts val="3529"/>
              </a:lnSpc>
            </a:pPr>
          </a:p>
          <a:p>
            <a:pPr algn="l">
              <a:lnSpc>
                <a:spcPts val="352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00476" y="198789"/>
            <a:ext cx="11487524" cy="9620512"/>
          </a:xfrm>
          <a:custGeom>
            <a:avLst/>
            <a:gdLst/>
            <a:ahLst/>
            <a:cxnLst/>
            <a:rect r="r" b="b" t="t" l="l"/>
            <a:pathLst>
              <a:path h="9620512" w="11487524">
                <a:moveTo>
                  <a:pt x="0" y="0"/>
                </a:moveTo>
                <a:lnTo>
                  <a:pt x="11487524" y="0"/>
                </a:lnTo>
                <a:lnTo>
                  <a:pt x="11487524" y="9620512"/>
                </a:lnTo>
                <a:lnTo>
                  <a:pt x="0" y="9620512"/>
                </a:lnTo>
                <a:lnTo>
                  <a:pt x="0" y="0"/>
                </a:lnTo>
                <a:close/>
              </a:path>
            </a:pathLst>
          </a:custGeom>
          <a:blipFill>
            <a:blip r:embed="rId2"/>
            <a:stretch>
              <a:fillRect l="-259" t="-1759" r="0" b="-1759"/>
            </a:stretch>
          </a:blipFill>
        </p:spPr>
      </p:sp>
      <p:sp>
        <p:nvSpPr>
          <p:cNvPr name="TextBox 3" id="3"/>
          <p:cNvSpPr txBox="true"/>
          <p:nvPr/>
        </p:nvSpPr>
        <p:spPr>
          <a:xfrm rot="0">
            <a:off x="222762" y="316024"/>
            <a:ext cx="4773724" cy="712606"/>
          </a:xfrm>
          <a:prstGeom prst="rect">
            <a:avLst/>
          </a:prstGeom>
        </p:spPr>
        <p:txBody>
          <a:bodyPr anchor="t" rtlCol="false" tIns="0" lIns="0" bIns="0" rIns="0">
            <a:spAutoFit/>
          </a:bodyPr>
          <a:lstStyle/>
          <a:p>
            <a:pPr algn="l">
              <a:lnSpc>
                <a:spcPts val="5868"/>
              </a:lnSpc>
            </a:pPr>
            <a:r>
              <a:rPr lang="en-US" sz="4191">
                <a:solidFill>
                  <a:srgbClr val="000000"/>
                </a:solidFill>
                <a:latin typeface="Etna Sans Serif"/>
              </a:rPr>
              <a:t>System Diagram</a:t>
            </a:r>
          </a:p>
        </p:txBody>
      </p:sp>
      <p:sp>
        <p:nvSpPr>
          <p:cNvPr name="TextBox 4" id="4"/>
          <p:cNvSpPr txBox="true"/>
          <p:nvPr/>
        </p:nvSpPr>
        <p:spPr>
          <a:xfrm rot="0">
            <a:off x="1028700" y="2990675"/>
            <a:ext cx="6825853" cy="598601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Canva Sans Bold"/>
              </a:rPr>
              <a:t>Colleting dataset : </a:t>
            </a:r>
            <a:r>
              <a:rPr lang="en-US" sz="2000">
                <a:solidFill>
                  <a:srgbClr val="000000"/>
                </a:solidFill>
                <a:latin typeface="Canva Sans"/>
              </a:rPr>
              <a:t>Collected training images </a:t>
            </a:r>
          </a:p>
          <a:p>
            <a:pPr algn="l">
              <a:lnSpc>
                <a:spcPts val="2800"/>
              </a:lnSpc>
            </a:pPr>
            <a:r>
              <a:rPr lang="en-US" sz="2000">
                <a:solidFill>
                  <a:srgbClr val="000000"/>
                </a:solidFill>
                <a:latin typeface="Canva Sans"/>
              </a:rPr>
              <a:t>       and corresponding segmented images. </a:t>
            </a:r>
          </a:p>
          <a:p>
            <a:pPr algn="l" marL="431801" indent="-215900" lvl="1">
              <a:lnSpc>
                <a:spcPts val="2800"/>
              </a:lnSpc>
              <a:buFont typeface="Arial"/>
              <a:buChar char="•"/>
            </a:pPr>
            <a:r>
              <a:rPr lang="en-US" sz="2000">
                <a:solidFill>
                  <a:srgbClr val="000000"/>
                </a:solidFill>
                <a:latin typeface="Canva Sans Bold"/>
              </a:rPr>
              <a:t>RGB channel splitting: </a:t>
            </a:r>
            <a:r>
              <a:rPr lang="en-US" sz="2000">
                <a:solidFill>
                  <a:srgbClr val="000000"/>
                </a:solidFill>
                <a:latin typeface="Canva Sans"/>
              </a:rPr>
              <a:t>Splitting into read, green</a:t>
            </a:r>
          </a:p>
          <a:p>
            <a:pPr algn="l">
              <a:lnSpc>
                <a:spcPts val="2800"/>
              </a:lnSpc>
            </a:pPr>
            <a:r>
              <a:rPr lang="en-US" sz="2000">
                <a:solidFill>
                  <a:srgbClr val="000000"/>
                </a:solidFill>
                <a:latin typeface="Canva Sans"/>
              </a:rPr>
              <a:t>       and blue channel.</a:t>
            </a:r>
          </a:p>
          <a:p>
            <a:pPr algn="l" marL="431801" indent="-215900" lvl="1">
              <a:lnSpc>
                <a:spcPts val="2800"/>
              </a:lnSpc>
              <a:buFont typeface="Arial"/>
              <a:buChar char="•"/>
            </a:pPr>
            <a:r>
              <a:rPr lang="en-US" sz="2000">
                <a:solidFill>
                  <a:srgbClr val="000000"/>
                </a:solidFill>
                <a:latin typeface="Canva Sans Bold"/>
              </a:rPr>
              <a:t>CLAHE and Morphological Filtration: </a:t>
            </a:r>
            <a:r>
              <a:rPr lang="en-US" sz="2000">
                <a:solidFill>
                  <a:srgbClr val="000000"/>
                </a:solidFill>
                <a:latin typeface="Canva Sans"/>
              </a:rPr>
              <a:t>To to </a:t>
            </a:r>
          </a:p>
          <a:p>
            <a:pPr algn="l">
              <a:lnSpc>
                <a:spcPts val="2800"/>
              </a:lnSpc>
            </a:pPr>
            <a:r>
              <a:rPr lang="en-US" sz="2000">
                <a:solidFill>
                  <a:srgbClr val="000000"/>
                </a:solidFill>
                <a:latin typeface="Canva Sans"/>
              </a:rPr>
              <a:t>       improve the contrast of images.</a:t>
            </a:r>
          </a:p>
          <a:p>
            <a:pPr algn="l" marL="431801" indent="-215900" lvl="1">
              <a:lnSpc>
                <a:spcPts val="2800"/>
              </a:lnSpc>
              <a:buFont typeface="Arial"/>
              <a:buChar char="•"/>
            </a:pPr>
            <a:r>
              <a:rPr lang="en-US" sz="2000">
                <a:solidFill>
                  <a:srgbClr val="000000"/>
                </a:solidFill>
                <a:latin typeface="Canva Sans Bold"/>
              </a:rPr>
              <a:t>Hessian matrix and Eigenvalues approach:</a:t>
            </a:r>
          </a:p>
          <a:p>
            <a:pPr algn="l">
              <a:lnSpc>
                <a:spcPts val="2800"/>
              </a:lnSpc>
            </a:pPr>
            <a:r>
              <a:rPr lang="en-US" sz="2000">
                <a:solidFill>
                  <a:srgbClr val="000000"/>
                </a:solidFill>
                <a:latin typeface="Canva Sans Bold"/>
              </a:rPr>
              <a:t>       </a:t>
            </a:r>
            <a:r>
              <a:rPr lang="en-US" sz="2000">
                <a:solidFill>
                  <a:srgbClr val="000000"/>
                </a:solidFill>
                <a:latin typeface="Canva Sans"/>
              </a:rPr>
              <a:t>produce improved images of wide</a:t>
            </a:r>
          </a:p>
          <a:p>
            <a:pPr algn="l">
              <a:lnSpc>
                <a:spcPts val="2800"/>
              </a:lnSpc>
            </a:pPr>
            <a:r>
              <a:rPr lang="en-US" sz="2000">
                <a:solidFill>
                  <a:srgbClr val="000000"/>
                </a:solidFill>
                <a:latin typeface="Canva Sans"/>
              </a:rPr>
              <a:t>       and thin blood vessels</a:t>
            </a:r>
          </a:p>
          <a:p>
            <a:pPr algn="l" marL="431801" indent="-215900" lvl="1">
              <a:lnSpc>
                <a:spcPts val="2800"/>
              </a:lnSpc>
              <a:buFont typeface="Arial"/>
              <a:buChar char="•"/>
            </a:pPr>
            <a:r>
              <a:rPr lang="en-US" sz="2000">
                <a:solidFill>
                  <a:srgbClr val="000000"/>
                </a:solidFill>
                <a:latin typeface="Canva Sans Bold"/>
              </a:rPr>
              <a:t>Image Fusion: </a:t>
            </a:r>
            <a:r>
              <a:rPr lang="en-US" sz="2000">
                <a:solidFill>
                  <a:srgbClr val="000000"/>
                </a:solidFill>
                <a:latin typeface="Canva Sans"/>
              </a:rPr>
              <a:t>Combines global threshold </a:t>
            </a:r>
          </a:p>
          <a:p>
            <a:pPr algn="l">
              <a:lnSpc>
                <a:spcPts val="2800"/>
              </a:lnSpc>
            </a:pPr>
            <a:r>
              <a:rPr lang="en-US" sz="2000">
                <a:solidFill>
                  <a:srgbClr val="000000"/>
                </a:solidFill>
                <a:latin typeface="Canva Sans"/>
              </a:rPr>
              <a:t>       </a:t>
            </a:r>
            <a:r>
              <a:rPr lang="en-US" sz="2000">
                <a:solidFill>
                  <a:srgbClr val="000000"/>
                </a:solidFill>
                <a:latin typeface="Canva Sans"/>
              </a:rPr>
              <a:t>thick vessel image </a:t>
            </a:r>
            <a:r>
              <a:rPr lang="en-US" sz="2000">
                <a:solidFill>
                  <a:srgbClr val="000000"/>
                </a:solidFill>
                <a:latin typeface="Canva Sans"/>
              </a:rPr>
              <a:t>with thin vessel enhanced </a:t>
            </a:r>
          </a:p>
          <a:p>
            <a:pPr algn="l">
              <a:lnSpc>
                <a:spcPts val="2800"/>
              </a:lnSpc>
            </a:pPr>
            <a:r>
              <a:rPr lang="en-US" sz="2000">
                <a:solidFill>
                  <a:srgbClr val="000000"/>
                </a:solidFill>
                <a:latin typeface="Canva Sans"/>
              </a:rPr>
              <a:t>       </a:t>
            </a:r>
            <a:r>
              <a:rPr lang="en-US" sz="2000">
                <a:solidFill>
                  <a:srgbClr val="000000"/>
                </a:solidFill>
                <a:latin typeface="Canva Sans"/>
              </a:rPr>
              <a:t>image to create a fusion image. </a:t>
            </a:r>
            <a:r>
              <a:rPr lang="en-US" sz="2000">
                <a:solidFill>
                  <a:srgbClr val="000000"/>
                </a:solidFill>
                <a:latin typeface="Canva Sans"/>
              </a:rPr>
              <a:t> </a:t>
            </a:r>
          </a:p>
          <a:p>
            <a:pPr algn="l" marL="431801" indent="-215900" lvl="1">
              <a:lnSpc>
                <a:spcPts val="2800"/>
              </a:lnSpc>
              <a:buFont typeface="Arial"/>
              <a:buChar char="•"/>
            </a:pPr>
            <a:r>
              <a:rPr lang="en-US" sz="2000">
                <a:solidFill>
                  <a:srgbClr val="000000"/>
                </a:solidFill>
                <a:latin typeface="Canva Sans Bold"/>
              </a:rPr>
              <a:t>Local Otsu Thresholding: </a:t>
            </a:r>
            <a:r>
              <a:rPr lang="en-US" sz="2000">
                <a:solidFill>
                  <a:srgbClr val="000000"/>
                </a:solidFill>
                <a:latin typeface="Canva Sans"/>
              </a:rPr>
              <a:t>Increases vessel visibility </a:t>
            </a:r>
          </a:p>
          <a:p>
            <a:pPr algn="l">
              <a:lnSpc>
                <a:spcPts val="2800"/>
              </a:lnSpc>
            </a:pPr>
            <a:r>
              <a:rPr lang="en-US" sz="2000">
                <a:solidFill>
                  <a:srgbClr val="000000"/>
                </a:solidFill>
                <a:latin typeface="Canva Sans"/>
              </a:rPr>
              <a:t>       while reducing noise and unnecessary objects.</a:t>
            </a:r>
          </a:p>
          <a:p>
            <a:pPr algn="l" marL="431801" indent="-215900" lvl="1">
              <a:lnSpc>
                <a:spcPts val="2800"/>
              </a:lnSpc>
              <a:buFont typeface="Arial"/>
              <a:buChar char="•"/>
            </a:pPr>
            <a:r>
              <a:rPr lang="en-US" sz="2000">
                <a:solidFill>
                  <a:srgbClr val="000000"/>
                </a:solidFill>
                <a:latin typeface="Canva Sans Bold"/>
              </a:rPr>
              <a:t>Pixel/ area based Thresholding:</a:t>
            </a:r>
            <a:r>
              <a:rPr lang="en-US" sz="2000">
                <a:solidFill>
                  <a:srgbClr val="000000"/>
                </a:solidFill>
                <a:latin typeface="Canva Sans"/>
              </a:rPr>
              <a:t> Removes any pixels </a:t>
            </a:r>
          </a:p>
          <a:p>
            <a:pPr algn="l">
              <a:lnSpc>
                <a:spcPts val="2800"/>
              </a:lnSpc>
            </a:pPr>
            <a:r>
              <a:rPr lang="en-US" sz="2000">
                <a:solidFill>
                  <a:srgbClr val="000000"/>
                </a:solidFill>
                <a:latin typeface="Canva Sans"/>
              </a:rPr>
              <a:t>       below a threshold area (30px)</a:t>
            </a:r>
          </a:p>
          <a:p>
            <a:pPr algn="l" marL="431801" indent="-215900" lvl="1">
              <a:lnSpc>
                <a:spcPts val="2800"/>
              </a:lnSpc>
              <a:buFont typeface="Arial"/>
              <a:buChar char="•"/>
            </a:pPr>
            <a:r>
              <a:rPr lang="en-US" sz="2000">
                <a:solidFill>
                  <a:srgbClr val="000000"/>
                </a:solidFill>
                <a:latin typeface="Canva Sans Bold"/>
              </a:rPr>
              <a:t>Final Output</a:t>
            </a:r>
          </a:p>
        </p:txBody>
      </p:sp>
      <p:sp>
        <p:nvSpPr>
          <p:cNvPr name="TextBox 5" id="5"/>
          <p:cNvSpPr txBox="true"/>
          <p:nvPr/>
        </p:nvSpPr>
        <p:spPr>
          <a:xfrm rot="0">
            <a:off x="1028700" y="1885494"/>
            <a:ext cx="6511926" cy="497976"/>
          </a:xfrm>
          <a:prstGeom prst="rect">
            <a:avLst/>
          </a:prstGeom>
        </p:spPr>
        <p:txBody>
          <a:bodyPr anchor="t" rtlCol="false" tIns="0" lIns="0" bIns="0" rIns="0">
            <a:spAutoFit/>
          </a:bodyPr>
          <a:lstStyle/>
          <a:p>
            <a:pPr algn="l">
              <a:lnSpc>
                <a:spcPts val="4048"/>
              </a:lnSpc>
            </a:pPr>
            <a:r>
              <a:rPr lang="en-US" sz="2891" u="sng">
                <a:solidFill>
                  <a:srgbClr val="000000"/>
                </a:solidFill>
                <a:latin typeface="Etna Sans Serif"/>
              </a:rPr>
              <a:t>vessel segmentaion implementation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FDFD"/>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464168"/>
            <a:ext cx="5303502" cy="9822832"/>
          </a:xfrm>
          <a:custGeom>
            <a:avLst/>
            <a:gdLst/>
            <a:ahLst/>
            <a:cxnLst/>
            <a:rect r="r" b="b" t="t" l="l"/>
            <a:pathLst>
              <a:path h="9822832" w="5303502">
                <a:moveTo>
                  <a:pt x="0" y="0"/>
                </a:moveTo>
                <a:lnTo>
                  <a:pt x="5303502" y="0"/>
                </a:lnTo>
                <a:lnTo>
                  <a:pt x="5303502" y="9822832"/>
                </a:lnTo>
                <a:lnTo>
                  <a:pt x="0" y="9822832"/>
                </a:lnTo>
                <a:lnTo>
                  <a:pt x="0" y="0"/>
                </a:lnTo>
                <a:close/>
              </a:path>
            </a:pathLst>
          </a:custGeom>
          <a:blipFill>
            <a:blip r:embed="rId2"/>
            <a:stretch>
              <a:fillRect l="-14323" t="0" r="-15505" b="0"/>
            </a:stretch>
          </a:blipFill>
        </p:spPr>
      </p:sp>
      <p:sp>
        <p:nvSpPr>
          <p:cNvPr name="Freeform 3" id="3"/>
          <p:cNvSpPr/>
          <p:nvPr/>
        </p:nvSpPr>
        <p:spPr>
          <a:xfrm flipH="false" flipV="false" rot="0">
            <a:off x="13662858" y="633526"/>
            <a:ext cx="4456575" cy="9484116"/>
          </a:xfrm>
          <a:custGeom>
            <a:avLst/>
            <a:gdLst/>
            <a:ahLst/>
            <a:cxnLst/>
            <a:rect r="r" b="b" t="t" l="l"/>
            <a:pathLst>
              <a:path h="9484116" w="4456575">
                <a:moveTo>
                  <a:pt x="0" y="0"/>
                </a:moveTo>
                <a:lnTo>
                  <a:pt x="4456576" y="0"/>
                </a:lnTo>
                <a:lnTo>
                  <a:pt x="4456576" y="9484116"/>
                </a:lnTo>
                <a:lnTo>
                  <a:pt x="0" y="9484116"/>
                </a:lnTo>
                <a:lnTo>
                  <a:pt x="0" y="0"/>
                </a:lnTo>
                <a:close/>
              </a:path>
            </a:pathLst>
          </a:custGeom>
          <a:blipFill>
            <a:blip r:embed="rId3"/>
            <a:stretch>
              <a:fillRect l="-15480" t="0" r="-15480" b="0"/>
            </a:stretch>
          </a:blipFill>
        </p:spPr>
      </p:sp>
      <p:sp>
        <p:nvSpPr>
          <p:cNvPr name="TextBox 4" id="4"/>
          <p:cNvSpPr txBox="true"/>
          <p:nvPr/>
        </p:nvSpPr>
        <p:spPr>
          <a:xfrm rot="0">
            <a:off x="1028700" y="981075"/>
            <a:ext cx="7709746" cy="9794586"/>
          </a:xfrm>
          <a:prstGeom prst="rect">
            <a:avLst/>
          </a:prstGeom>
        </p:spPr>
        <p:txBody>
          <a:bodyPr anchor="t" rtlCol="false" tIns="0" lIns="0" bIns="0" rIns="0">
            <a:spAutoFit/>
          </a:bodyPr>
          <a:lstStyle/>
          <a:p>
            <a:pPr algn="just">
              <a:lnSpc>
                <a:spcPts val="2705"/>
              </a:lnSpc>
            </a:pPr>
            <a:r>
              <a:rPr lang="en-US" sz="1932">
                <a:solidFill>
                  <a:srgbClr val="000000"/>
                </a:solidFill>
                <a:latin typeface="Canva Sans Bold"/>
              </a:rPr>
              <a:t> 1. </a:t>
            </a:r>
            <a:r>
              <a:rPr lang="en-US" sz="1932" u="sng">
                <a:solidFill>
                  <a:srgbClr val="000000"/>
                </a:solidFill>
                <a:latin typeface="Canva Sans Bold"/>
              </a:rPr>
              <a:t>Vessel Segmentation and Centreline Extraction</a:t>
            </a:r>
          </a:p>
          <a:p>
            <a:pPr algn="just">
              <a:lnSpc>
                <a:spcPts val="2705"/>
              </a:lnSpc>
            </a:pPr>
          </a:p>
          <a:p>
            <a:pPr algn="just" marL="417220" indent="-208610" lvl="1">
              <a:lnSpc>
                <a:spcPts val="2705"/>
              </a:lnSpc>
              <a:buFont typeface="Arial"/>
              <a:buChar char="•"/>
            </a:pPr>
            <a:r>
              <a:rPr lang="en-US" sz="1932">
                <a:solidFill>
                  <a:srgbClr val="000000"/>
                </a:solidFill>
                <a:latin typeface="Canva Sans Bold"/>
              </a:rPr>
              <a:t>Background Subtraction: </a:t>
            </a:r>
            <a:r>
              <a:rPr lang="en-US" sz="1932">
                <a:solidFill>
                  <a:srgbClr val="000000"/>
                </a:solidFill>
                <a:latin typeface="Canva Sans"/>
              </a:rPr>
              <a:t>Highlights vessels by removing background</a:t>
            </a:r>
          </a:p>
          <a:p>
            <a:pPr algn="just" marL="417220" indent="-208610" lvl="1">
              <a:lnSpc>
                <a:spcPts val="2705"/>
              </a:lnSpc>
              <a:buFont typeface="Arial"/>
              <a:buChar char="•"/>
            </a:pPr>
            <a:r>
              <a:rPr lang="en-US" sz="1932">
                <a:solidFill>
                  <a:srgbClr val="000000"/>
                </a:solidFill>
                <a:latin typeface="Canva Sans Bold"/>
              </a:rPr>
              <a:t>Thresholding: </a:t>
            </a:r>
            <a:r>
              <a:rPr lang="en-US" sz="1932">
                <a:solidFill>
                  <a:srgbClr val="000000"/>
                </a:solidFill>
                <a:latin typeface="Canva Sans"/>
              </a:rPr>
              <a:t>Converts image to binary map (vessels as dark pixels)</a:t>
            </a:r>
          </a:p>
          <a:p>
            <a:pPr algn="just" marL="417220" indent="-208610" lvl="1">
              <a:lnSpc>
                <a:spcPts val="2705"/>
              </a:lnSpc>
              <a:buFont typeface="Arial"/>
              <a:buChar char="•"/>
            </a:pPr>
            <a:r>
              <a:rPr lang="en-US" sz="1932">
                <a:solidFill>
                  <a:srgbClr val="000000"/>
                </a:solidFill>
                <a:latin typeface="Canva Sans Bold"/>
              </a:rPr>
              <a:t>Noise Removal: </a:t>
            </a:r>
            <a:r>
              <a:rPr lang="en-US" sz="1932">
                <a:solidFill>
                  <a:srgbClr val="000000"/>
                </a:solidFill>
                <a:latin typeface="Canva Sans"/>
              </a:rPr>
              <a:t>Eliminates small, isolated bright spots</a:t>
            </a:r>
          </a:p>
          <a:p>
            <a:pPr algn="just" marL="417220" indent="-208610" lvl="1">
              <a:lnSpc>
                <a:spcPts val="2705"/>
              </a:lnSpc>
              <a:buFont typeface="Arial"/>
              <a:buChar char="•"/>
            </a:pPr>
            <a:r>
              <a:rPr lang="en-US" sz="1932">
                <a:solidFill>
                  <a:srgbClr val="000000"/>
                </a:solidFill>
                <a:latin typeface="Canva Sans Bold"/>
              </a:rPr>
              <a:t>Skeletonization: </a:t>
            </a:r>
            <a:r>
              <a:rPr lang="en-US" sz="1932">
                <a:solidFill>
                  <a:srgbClr val="000000"/>
                </a:solidFill>
                <a:latin typeface="Canva Sans"/>
              </a:rPr>
              <a:t>Thins vessels to single-pixel lines and fills gaps</a:t>
            </a:r>
          </a:p>
          <a:p>
            <a:pPr algn="just">
              <a:lnSpc>
                <a:spcPts val="2705"/>
              </a:lnSpc>
            </a:pPr>
          </a:p>
          <a:p>
            <a:pPr algn="just">
              <a:lnSpc>
                <a:spcPts val="2705"/>
              </a:lnSpc>
            </a:pPr>
            <a:r>
              <a:rPr lang="en-US" sz="1932">
                <a:solidFill>
                  <a:srgbClr val="000000"/>
                </a:solidFill>
                <a:latin typeface="Canva Sans Bold"/>
              </a:rPr>
              <a:t>2. </a:t>
            </a:r>
            <a:r>
              <a:rPr lang="en-US" sz="1932" u="sng">
                <a:solidFill>
                  <a:srgbClr val="000000"/>
                </a:solidFill>
                <a:latin typeface="Canva Sans Bold"/>
              </a:rPr>
              <a:t>Interpolation Normal to Centrelines and Clustering</a:t>
            </a:r>
          </a:p>
          <a:p>
            <a:pPr algn="just">
              <a:lnSpc>
                <a:spcPts val="2705"/>
              </a:lnSpc>
            </a:pPr>
          </a:p>
          <a:p>
            <a:pPr algn="just" marL="417220" indent="-208610" lvl="1">
              <a:lnSpc>
                <a:spcPts val="2705"/>
              </a:lnSpc>
              <a:buFont typeface="Arial"/>
              <a:buChar char="•"/>
            </a:pPr>
            <a:r>
              <a:rPr lang="en-US" sz="1932">
                <a:solidFill>
                  <a:srgbClr val="000000"/>
                </a:solidFill>
                <a:latin typeface="Canva Sans Bold"/>
              </a:rPr>
              <a:t>Normals Generation: </a:t>
            </a:r>
            <a:r>
              <a:rPr lang="en-US" sz="1932">
                <a:solidFill>
                  <a:srgbClr val="000000"/>
                </a:solidFill>
                <a:latin typeface="Canva Sans"/>
              </a:rPr>
              <a:t>Draws perpendicular lines along centrelines</a:t>
            </a:r>
          </a:p>
          <a:p>
            <a:pPr algn="just" marL="417220" indent="-208610" lvl="1">
              <a:lnSpc>
                <a:spcPts val="2705"/>
              </a:lnSpc>
              <a:buFont typeface="Arial"/>
              <a:buChar char="•"/>
            </a:pPr>
            <a:r>
              <a:rPr lang="en-US" sz="1932">
                <a:solidFill>
                  <a:srgbClr val="000000"/>
                </a:solidFill>
                <a:latin typeface="Canva Sans Bold"/>
              </a:rPr>
              <a:t>Intensity Mapping: </a:t>
            </a:r>
            <a:r>
              <a:rPr lang="en-US" sz="1932">
                <a:solidFill>
                  <a:srgbClr val="000000"/>
                </a:solidFill>
                <a:latin typeface="Canva Sans"/>
              </a:rPr>
              <a:t>Creates a 3D map of intensity values along normals</a:t>
            </a:r>
          </a:p>
          <a:p>
            <a:pPr algn="just" marL="417220" indent="-208610" lvl="1">
              <a:lnSpc>
                <a:spcPts val="2705"/>
              </a:lnSpc>
              <a:buFont typeface="Arial"/>
              <a:buChar char="•"/>
            </a:pPr>
            <a:r>
              <a:rPr lang="en-US" sz="1932">
                <a:solidFill>
                  <a:srgbClr val="000000"/>
                </a:solidFill>
                <a:latin typeface="Canva Sans Bold"/>
              </a:rPr>
              <a:t>Clustering: </a:t>
            </a:r>
            <a:r>
              <a:rPr lang="en-US" sz="1932">
                <a:solidFill>
                  <a:srgbClr val="000000"/>
                </a:solidFill>
                <a:latin typeface="Canva Sans"/>
              </a:rPr>
              <a:t>Isolates vessel pixels based on intensity</a:t>
            </a:r>
          </a:p>
          <a:p>
            <a:pPr algn="just" marL="417220" indent="-208610" lvl="1">
              <a:lnSpc>
                <a:spcPts val="2705"/>
              </a:lnSpc>
              <a:buFont typeface="Arial"/>
              <a:buChar char="•"/>
            </a:pPr>
            <a:r>
              <a:rPr lang="en-US" sz="1932">
                <a:solidFill>
                  <a:srgbClr val="000000"/>
                </a:solidFill>
                <a:latin typeface="Canva Sans Bold"/>
              </a:rPr>
              <a:t>CLR Handling: </a:t>
            </a:r>
            <a:r>
              <a:rPr lang="en-US" sz="1932">
                <a:solidFill>
                  <a:srgbClr val="000000"/>
                </a:solidFill>
                <a:latin typeface="Canva Sans"/>
              </a:rPr>
              <a:t>Incorporates central light reflex using symmetry</a:t>
            </a:r>
          </a:p>
          <a:p>
            <a:pPr algn="just" marL="417220" indent="-208610" lvl="1">
              <a:lnSpc>
                <a:spcPts val="2705"/>
              </a:lnSpc>
              <a:buFont typeface="Arial"/>
              <a:buChar char="•"/>
            </a:pPr>
            <a:r>
              <a:rPr lang="en-US" sz="1932">
                <a:solidFill>
                  <a:srgbClr val="000000"/>
                </a:solidFill>
                <a:latin typeface="Canva Sans Bold"/>
              </a:rPr>
              <a:t>Noise Reduction: </a:t>
            </a:r>
            <a:r>
              <a:rPr lang="en-US" sz="1932">
                <a:solidFill>
                  <a:srgbClr val="000000"/>
                </a:solidFill>
                <a:latin typeface="Canva Sans"/>
              </a:rPr>
              <a:t>Fills breaks and joins segments for a refined vessel profile</a:t>
            </a:r>
          </a:p>
          <a:p>
            <a:pPr algn="just">
              <a:lnSpc>
                <a:spcPts val="2705"/>
              </a:lnSpc>
            </a:pPr>
          </a:p>
          <a:p>
            <a:pPr algn="just">
              <a:lnSpc>
                <a:spcPts val="2705"/>
              </a:lnSpc>
            </a:pPr>
            <a:r>
              <a:rPr lang="en-US" sz="1932" u="sng">
                <a:solidFill>
                  <a:srgbClr val="000000"/>
                </a:solidFill>
                <a:latin typeface="Canva Sans Bold"/>
              </a:rPr>
              <a:t>Key Outputs</a:t>
            </a:r>
          </a:p>
          <a:p>
            <a:pPr algn="just">
              <a:lnSpc>
                <a:spcPts val="2705"/>
              </a:lnSpc>
            </a:pPr>
          </a:p>
          <a:p>
            <a:pPr algn="just" marL="417220" indent="-208610" lvl="1">
              <a:lnSpc>
                <a:spcPts val="2705"/>
              </a:lnSpc>
              <a:buFont typeface="Arial"/>
              <a:buChar char="•"/>
            </a:pPr>
            <a:r>
              <a:rPr lang="en-US" sz="1932">
                <a:solidFill>
                  <a:srgbClr val="000000"/>
                </a:solidFill>
                <a:latin typeface="Canva Sans Bold"/>
              </a:rPr>
              <a:t>Enhanced Vessel Images</a:t>
            </a:r>
          </a:p>
          <a:p>
            <a:pPr algn="just" marL="417220" indent="-208610" lvl="1">
              <a:lnSpc>
                <a:spcPts val="2705"/>
              </a:lnSpc>
              <a:buFont typeface="Arial"/>
              <a:buChar char="•"/>
            </a:pPr>
            <a:r>
              <a:rPr lang="en-US" sz="1932">
                <a:solidFill>
                  <a:srgbClr val="000000"/>
                </a:solidFill>
                <a:latin typeface="Canva Sans Bold"/>
              </a:rPr>
              <a:t>Accurate Vessel Diameters</a:t>
            </a:r>
          </a:p>
          <a:p>
            <a:pPr algn="just">
              <a:lnSpc>
                <a:spcPts val="2705"/>
              </a:lnSpc>
            </a:pPr>
          </a:p>
          <a:p>
            <a:pPr algn="l">
              <a:lnSpc>
                <a:spcPts val="2576"/>
              </a:lnSpc>
            </a:pPr>
          </a:p>
          <a:p>
            <a:pPr algn="l">
              <a:lnSpc>
                <a:spcPts val="2576"/>
              </a:lnSpc>
            </a:pPr>
          </a:p>
        </p:txBody>
      </p:sp>
      <p:sp>
        <p:nvSpPr>
          <p:cNvPr name="TextBox 5" id="5"/>
          <p:cNvSpPr txBox="true"/>
          <p:nvPr/>
        </p:nvSpPr>
        <p:spPr>
          <a:xfrm rot="0">
            <a:off x="1028700" y="194901"/>
            <a:ext cx="8115300" cy="481384"/>
          </a:xfrm>
          <a:prstGeom prst="rect">
            <a:avLst/>
          </a:prstGeom>
        </p:spPr>
        <p:txBody>
          <a:bodyPr anchor="t" rtlCol="false" tIns="0" lIns="0" bIns="0" rIns="0">
            <a:spAutoFit/>
          </a:bodyPr>
          <a:lstStyle/>
          <a:p>
            <a:pPr algn="l">
              <a:lnSpc>
                <a:spcPts val="3908"/>
              </a:lnSpc>
            </a:pPr>
            <a:r>
              <a:rPr lang="en-US" sz="2791" u="sng">
                <a:solidFill>
                  <a:srgbClr val="000000"/>
                </a:solidFill>
                <a:latin typeface="Etna Sans Serif"/>
              </a:rPr>
              <a:t>Vessel diameter estimation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6471746" y="176723"/>
            <a:ext cx="5354033" cy="695727"/>
          </a:xfrm>
          <a:prstGeom prst="rect">
            <a:avLst/>
          </a:prstGeom>
        </p:spPr>
        <p:txBody>
          <a:bodyPr anchor="t" rtlCol="false" tIns="0" lIns="0" bIns="0" rIns="0">
            <a:spAutoFit/>
          </a:bodyPr>
          <a:lstStyle/>
          <a:p>
            <a:pPr algn="ctr">
              <a:lnSpc>
                <a:spcPts val="5748"/>
              </a:lnSpc>
            </a:pPr>
            <a:r>
              <a:rPr lang="en-US" sz="4106">
                <a:solidFill>
                  <a:srgbClr val="000000"/>
                </a:solidFill>
                <a:latin typeface="Etna Sans Serif"/>
              </a:rPr>
              <a:t>Analysis of the  Design</a:t>
            </a:r>
          </a:p>
        </p:txBody>
      </p:sp>
      <p:sp>
        <p:nvSpPr>
          <p:cNvPr name="TextBox 4" id="4"/>
          <p:cNvSpPr txBox="true"/>
          <p:nvPr/>
        </p:nvSpPr>
        <p:spPr>
          <a:xfrm rot="0">
            <a:off x="576195" y="1215351"/>
            <a:ext cx="17135611" cy="422263"/>
          </a:xfrm>
          <a:prstGeom prst="rect">
            <a:avLst/>
          </a:prstGeom>
        </p:spPr>
        <p:txBody>
          <a:bodyPr anchor="t" rtlCol="false" tIns="0" lIns="0" bIns="0" rIns="0">
            <a:spAutoFit/>
          </a:bodyPr>
          <a:lstStyle/>
          <a:p>
            <a:pPr algn="l">
              <a:lnSpc>
                <a:spcPts val="3499"/>
              </a:lnSpc>
            </a:pPr>
            <a:r>
              <a:rPr lang="en-US" sz="2499">
                <a:solidFill>
                  <a:srgbClr val="000000"/>
                </a:solidFill>
                <a:latin typeface="Canva Sans"/>
              </a:rPr>
              <a:t>We mainly focused on two parts of this project: </a:t>
            </a:r>
            <a:r>
              <a:rPr lang="en-US" sz="2499">
                <a:solidFill>
                  <a:srgbClr val="000000"/>
                </a:solidFill>
                <a:latin typeface="Canva Sans Bold"/>
              </a:rPr>
              <a:t>blood vessel segmentation </a:t>
            </a:r>
            <a:r>
              <a:rPr lang="en-US" sz="2499">
                <a:solidFill>
                  <a:srgbClr val="000000"/>
                </a:solidFill>
                <a:latin typeface="Canva Sans"/>
              </a:rPr>
              <a:t>and </a:t>
            </a:r>
            <a:r>
              <a:rPr lang="en-US" sz="2499">
                <a:solidFill>
                  <a:srgbClr val="000000"/>
                </a:solidFill>
                <a:latin typeface="Canva Sans Bold"/>
              </a:rPr>
              <a:t>vessel diameter estimation</a:t>
            </a:r>
          </a:p>
        </p:txBody>
      </p:sp>
      <p:sp>
        <p:nvSpPr>
          <p:cNvPr name="TextBox 5" id="5"/>
          <p:cNvSpPr txBox="true"/>
          <p:nvPr/>
        </p:nvSpPr>
        <p:spPr>
          <a:xfrm rot="0">
            <a:off x="9139238" y="4652372"/>
            <a:ext cx="9525" cy="887007"/>
          </a:xfrm>
          <a:prstGeom prst="rect">
            <a:avLst/>
          </a:prstGeom>
        </p:spPr>
        <p:txBody>
          <a:bodyPr anchor="t" rtlCol="false" tIns="0" lIns="0" bIns="0" rIns="0">
            <a:spAutoFit/>
          </a:bodyPr>
          <a:lstStyle/>
          <a:p>
            <a:pPr algn="ctr">
              <a:lnSpc>
                <a:spcPts val="7279"/>
              </a:lnSpc>
            </a:pPr>
          </a:p>
        </p:txBody>
      </p:sp>
      <p:sp>
        <p:nvSpPr>
          <p:cNvPr name="TextBox 6" id="6"/>
          <p:cNvSpPr txBox="true"/>
          <p:nvPr/>
        </p:nvSpPr>
        <p:spPr>
          <a:xfrm rot="0">
            <a:off x="-382416" y="1970988"/>
            <a:ext cx="13065975" cy="537795"/>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Bold"/>
              </a:rPr>
              <a:t>First part: </a:t>
            </a:r>
            <a:r>
              <a:rPr lang="en-US" sz="3200">
                <a:solidFill>
                  <a:srgbClr val="000000"/>
                </a:solidFill>
                <a:latin typeface="Canva Sans"/>
              </a:rPr>
              <a:t>Blood vessel segmentation from ocular images</a:t>
            </a:r>
          </a:p>
        </p:txBody>
      </p:sp>
      <p:sp>
        <p:nvSpPr>
          <p:cNvPr name="TextBox 7" id="7"/>
          <p:cNvSpPr txBox="true"/>
          <p:nvPr/>
        </p:nvSpPr>
        <p:spPr>
          <a:xfrm rot="0">
            <a:off x="2043441" y="2842158"/>
            <a:ext cx="14928048" cy="3191898"/>
          </a:xfrm>
          <a:prstGeom prst="rect">
            <a:avLst/>
          </a:prstGeom>
        </p:spPr>
        <p:txBody>
          <a:bodyPr anchor="t" rtlCol="false" tIns="0" lIns="0" bIns="0" rIns="0">
            <a:spAutoFit/>
          </a:bodyPr>
          <a:lstStyle/>
          <a:p>
            <a:pPr algn="just">
              <a:lnSpc>
                <a:spcPts val="3616"/>
              </a:lnSpc>
            </a:pPr>
            <a:r>
              <a:rPr lang="en-US" sz="2583">
                <a:solidFill>
                  <a:srgbClr val="000000"/>
                </a:solidFill>
                <a:latin typeface="Be Vietnam"/>
              </a:rPr>
              <a:t>Diagnosing eye diseases depends extensively on the appearance and structure of blood vessels in retinal images. We applied a less computational, </a:t>
            </a:r>
            <a:r>
              <a:rPr lang="en-US" sz="2583">
                <a:solidFill>
                  <a:srgbClr val="000000"/>
                </a:solidFill>
                <a:latin typeface="Be Vietnam Ultra-Bold Italics"/>
              </a:rPr>
              <a:t>unsupervised automated technique</a:t>
            </a:r>
            <a:r>
              <a:rPr lang="en-US" sz="2583">
                <a:solidFill>
                  <a:srgbClr val="000000"/>
                </a:solidFill>
                <a:latin typeface="Be Vietnam"/>
              </a:rPr>
              <a:t> with promising results for detecting retinal vasculature using a morphological hessian-based approach and region-based Otsu thresholding. After blood vessel segmentation, the doctor can be able to identify abnormalities in the blood vessels of the eye, including </a:t>
            </a:r>
            <a:r>
              <a:rPr lang="en-US" sz="2583">
                <a:solidFill>
                  <a:srgbClr val="000000"/>
                </a:solidFill>
                <a:latin typeface="Be Vietnam Ultra-Bold"/>
              </a:rPr>
              <a:t>Glaucoma</a:t>
            </a:r>
            <a:r>
              <a:rPr lang="en-US" sz="2583">
                <a:solidFill>
                  <a:srgbClr val="000000"/>
                </a:solidFill>
                <a:latin typeface="Be Vietnam"/>
              </a:rPr>
              <a:t>, </a:t>
            </a:r>
            <a:r>
              <a:rPr lang="en-US" sz="2583">
                <a:solidFill>
                  <a:srgbClr val="000000"/>
                </a:solidFill>
                <a:latin typeface="Be Vietnam Ultra-Bold"/>
              </a:rPr>
              <a:t>age-related muscular degeneration (AMD)</a:t>
            </a:r>
            <a:r>
              <a:rPr lang="en-US" sz="2583">
                <a:solidFill>
                  <a:srgbClr val="000000"/>
                </a:solidFill>
                <a:latin typeface="Be Vietnam"/>
              </a:rPr>
              <a:t>, and </a:t>
            </a:r>
            <a:r>
              <a:rPr lang="en-US" sz="2583">
                <a:solidFill>
                  <a:srgbClr val="000000"/>
                </a:solidFill>
                <a:latin typeface="Be Vietnam Ultra-Bold"/>
              </a:rPr>
              <a:t>Hypertension(high blood pressure)</a:t>
            </a:r>
          </a:p>
        </p:txBody>
      </p:sp>
      <p:sp>
        <p:nvSpPr>
          <p:cNvPr name="TextBox 8" id="8"/>
          <p:cNvSpPr txBox="true"/>
          <p:nvPr/>
        </p:nvSpPr>
        <p:spPr>
          <a:xfrm rot="0">
            <a:off x="-246776" y="6458247"/>
            <a:ext cx="13852630" cy="537795"/>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Bold"/>
              </a:rPr>
              <a:t>Second part:</a:t>
            </a:r>
            <a:r>
              <a:rPr lang="en-US" sz="3200">
                <a:solidFill>
                  <a:srgbClr val="000000"/>
                </a:solidFill>
                <a:latin typeface="Canva Sans"/>
              </a:rPr>
              <a:t> Vessel's diameter estimation from ocular images</a:t>
            </a:r>
          </a:p>
        </p:txBody>
      </p:sp>
      <p:sp>
        <p:nvSpPr>
          <p:cNvPr name="TextBox 9" id="9"/>
          <p:cNvSpPr txBox="true"/>
          <p:nvPr/>
        </p:nvSpPr>
        <p:spPr>
          <a:xfrm rot="0">
            <a:off x="2043441" y="7177410"/>
            <a:ext cx="14928048" cy="2277587"/>
          </a:xfrm>
          <a:prstGeom prst="rect">
            <a:avLst/>
          </a:prstGeom>
        </p:spPr>
        <p:txBody>
          <a:bodyPr anchor="t" rtlCol="false" tIns="0" lIns="0" bIns="0" rIns="0">
            <a:spAutoFit/>
          </a:bodyPr>
          <a:lstStyle/>
          <a:p>
            <a:pPr algn="just">
              <a:lnSpc>
                <a:spcPts val="3611"/>
              </a:lnSpc>
            </a:pPr>
            <a:r>
              <a:rPr lang="en-US" sz="2579">
                <a:solidFill>
                  <a:srgbClr val="000000"/>
                </a:solidFill>
                <a:latin typeface="Be Vietnam"/>
              </a:rPr>
              <a:t>We needed to divide this part into </a:t>
            </a:r>
            <a:r>
              <a:rPr lang="en-US" sz="2579">
                <a:solidFill>
                  <a:srgbClr val="000000"/>
                </a:solidFill>
                <a:latin typeface="Be Vietnam Ultra-Bold Italics"/>
              </a:rPr>
              <a:t>vessel segmentation and centerline extraction</a:t>
            </a:r>
            <a:r>
              <a:rPr lang="en-US" sz="2579">
                <a:solidFill>
                  <a:srgbClr val="000000"/>
                </a:solidFill>
                <a:latin typeface="Be Vietnam"/>
              </a:rPr>
              <a:t>, as well as </a:t>
            </a:r>
            <a:r>
              <a:rPr lang="en-US" sz="2579">
                <a:solidFill>
                  <a:srgbClr val="000000"/>
                </a:solidFill>
                <a:latin typeface="Be Vietnam Ultra-Bold Italics"/>
              </a:rPr>
              <a:t>interpolation normal to the centerlines and clustering</a:t>
            </a:r>
            <a:r>
              <a:rPr lang="en-US" sz="2579">
                <a:solidFill>
                  <a:srgbClr val="000000"/>
                </a:solidFill>
                <a:latin typeface="Be Vietnam"/>
              </a:rPr>
              <a:t>. After going through this process, we can calculate vessel diameter (micrometer), which can be used to diagnose ocular and systemic vascular diseases, including </a:t>
            </a:r>
            <a:r>
              <a:rPr lang="en-US" sz="2579">
                <a:solidFill>
                  <a:srgbClr val="000000"/>
                </a:solidFill>
                <a:latin typeface="Be Vietnam Ultra-Bold"/>
              </a:rPr>
              <a:t>coronary heart diseases</a:t>
            </a:r>
            <a:r>
              <a:rPr lang="en-US" sz="2579">
                <a:solidFill>
                  <a:srgbClr val="000000"/>
                </a:solidFill>
                <a:latin typeface="Be Vietnam"/>
              </a:rPr>
              <a:t>, </a:t>
            </a:r>
            <a:r>
              <a:rPr lang="en-US" sz="2579">
                <a:solidFill>
                  <a:srgbClr val="000000"/>
                </a:solidFill>
                <a:latin typeface="Be Vietnam Ultra-Bold"/>
              </a:rPr>
              <a:t>ischemia</a:t>
            </a:r>
            <a:r>
              <a:rPr lang="en-US" sz="2579">
                <a:solidFill>
                  <a:srgbClr val="000000"/>
                </a:solidFill>
                <a:latin typeface="Be Vietnam"/>
              </a:rPr>
              <a:t>, and </a:t>
            </a:r>
            <a:r>
              <a:rPr lang="en-US" sz="2579">
                <a:solidFill>
                  <a:srgbClr val="000000"/>
                </a:solidFill>
                <a:latin typeface="Be Vietnam Ultra-Bold"/>
              </a:rPr>
              <a:t>diabetes mellitus</a:t>
            </a:r>
            <a:r>
              <a:rPr lang="en-US" sz="2579">
                <a:solidFill>
                  <a:srgbClr val="000000"/>
                </a:solidFill>
                <a:latin typeface="Be Vietnam"/>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32826"/>
            <a:ext cx="18181103" cy="9454174"/>
          </a:xfrm>
          <a:custGeom>
            <a:avLst/>
            <a:gdLst/>
            <a:ahLst/>
            <a:cxnLst/>
            <a:rect r="r" b="b" t="t" l="l"/>
            <a:pathLst>
              <a:path h="9454174" w="18181103">
                <a:moveTo>
                  <a:pt x="0" y="0"/>
                </a:moveTo>
                <a:lnTo>
                  <a:pt x="18181103" y="0"/>
                </a:lnTo>
                <a:lnTo>
                  <a:pt x="18181103" y="9454174"/>
                </a:lnTo>
                <a:lnTo>
                  <a:pt x="0" y="9454174"/>
                </a:lnTo>
                <a:lnTo>
                  <a:pt x="0" y="0"/>
                </a:lnTo>
                <a:close/>
              </a:path>
            </a:pathLst>
          </a:custGeom>
          <a:blipFill>
            <a:blip r:embed="rId2"/>
            <a:stretch>
              <a:fillRect l="0" t="0" r="0" b="0"/>
            </a:stretch>
          </a:blipFill>
        </p:spPr>
      </p:sp>
      <p:sp>
        <p:nvSpPr>
          <p:cNvPr name="TextBox 3" id="3"/>
          <p:cNvSpPr txBox="true"/>
          <p:nvPr/>
        </p:nvSpPr>
        <p:spPr>
          <a:xfrm rot="0">
            <a:off x="6451225" y="202800"/>
            <a:ext cx="5385551" cy="521399"/>
          </a:xfrm>
          <a:prstGeom prst="rect">
            <a:avLst/>
          </a:prstGeom>
        </p:spPr>
        <p:txBody>
          <a:bodyPr anchor="t" rtlCol="false" tIns="0" lIns="0" bIns="0" rIns="0">
            <a:spAutoFit/>
          </a:bodyPr>
          <a:lstStyle/>
          <a:p>
            <a:pPr algn="ctr">
              <a:lnSpc>
                <a:spcPts val="4147"/>
              </a:lnSpc>
              <a:spcBef>
                <a:spcPct val="0"/>
              </a:spcBef>
            </a:pPr>
            <a:r>
              <a:rPr lang="en-US" sz="3190">
                <a:solidFill>
                  <a:srgbClr val="000000"/>
                </a:solidFill>
                <a:latin typeface="Etna Sans Serif"/>
              </a:rPr>
              <a:t>Development Process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424491" y="1028700"/>
          <a:ext cx="7215546" cy="8948855"/>
        </p:xfrm>
        <a:graphic>
          <a:graphicData uri="http://schemas.openxmlformats.org/drawingml/2006/table">
            <a:tbl>
              <a:tblPr/>
              <a:tblGrid>
                <a:gridCol w="1548415"/>
                <a:gridCol w="2058846"/>
                <a:gridCol w="1855487"/>
                <a:gridCol w="1752798"/>
              </a:tblGrid>
              <a:tr h="777731">
                <a:tc rowSpan="2">
                  <a:txBody>
                    <a:bodyPr anchor="t" rtlCol="false"/>
                    <a:lstStyle/>
                    <a:p>
                      <a:pPr algn="ctr">
                        <a:lnSpc>
                          <a:spcPts val="2520"/>
                        </a:lnSpc>
                        <a:defRPr/>
                      </a:pPr>
                      <a:r>
                        <a:rPr lang="en-US" sz="1800">
                          <a:solidFill>
                            <a:srgbClr val="F2F4F5"/>
                          </a:solidFill>
                          <a:latin typeface="Open Sauce Bold"/>
                        </a:rPr>
                        <a:t>Image No.</a:t>
                      </a:r>
                      <a:endParaRPr lang="en-US" sz="1100"/>
                    </a:p>
                  </a:txBody>
                  <a:tcPr marL="190500" marR="190500" marT="190500" marB="1905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solidFill>
                      <a:srgbClr val="000000"/>
                    </a:solidFill>
                  </a:tcPr>
                </a:tc>
                <a:tc gridSpan="3">
                  <a:txBody>
                    <a:bodyPr anchor="t" rtlCol="false"/>
                    <a:lstStyle/>
                    <a:p>
                      <a:pPr algn="ctr">
                        <a:lnSpc>
                          <a:spcPts val="2520"/>
                        </a:lnSpc>
                        <a:defRPr/>
                      </a:pPr>
                      <a:r>
                        <a:rPr lang="en-US" sz="1800">
                          <a:solidFill>
                            <a:srgbClr val="F2F4F5"/>
                          </a:solidFill>
                          <a:latin typeface="Open Sauce Bold"/>
                        </a:rPr>
                        <a:t>DRIVE dataset</a:t>
                      </a:r>
                      <a:endParaRPr lang="en-US" sz="1100"/>
                    </a:p>
                  </a:txBody>
                  <a:tcPr marL="190500" marR="190500" marT="190500" marB="1905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solidFill>
                      <a:srgbClr val="000000"/>
                    </a:solidFill>
                  </a:tcPr>
                </a:tc>
                <a:tc hMerge="true">
                  <a:txBody>
                    <a:bodyPr anchor="t" rtlCol="false"/>
                    <a:lstStyle/>
                    <a:p>
                      <a:pPr algn="ctr">
                        <a:lnSpc>
                          <a:spcPts val="2520"/>
                        </a:lnSpc>
                        <a:defRPr/>
                      </a:pPr>
                      <a:r>
                        <a:rPr lang="en-US" sz="1800">
                          <a:solidFill>
                            <a:srgbClr val="F2F4F5"/>
                          </a:solidFill>
                          <a:latin typeface="Open Sauce Bold"/>
                        </a:rPr>
                        <a:t>DRIVE dataset</a:t>
                      </a:r>
                      <a:endParaRPr lang="en-US" sz="1100"/>
                    </a:p>
                  </a:txBody>
                  <a:tcPr marL="190500" marR="190500" marT="190500" marB="1905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solidFill>
                      <a:srgbClr val="000000"/>
                    </a:solidFill>
                  </a:tcPr>
                </a:tc>
                <a:tc hMerge="true">
                  <a:txBody>
                    <a:bodyPr anchor="t" rtlCol="false"/>
                    <a:lstStyle/>
                    <a:p>
                      <a:pPr algn="ctr">
                        <a:lnSpc>
                          <a:spcPts val="2520"/>
                        </a:lnSpc>
                        <a:defRPr/>
                      </a:pPr>
                      <a:r>
                        <a:rPr lang="en-US" sz="1800">
                          <a:solidFill>
                            <a:srgbClr val="F2F4F5"/>
                          </a:solidFill>
                          <a:latin typeface="Open Sauce Bold"/>
                        </a:rPr>
                        <a:t>DRIVE dataset</a:t>
                      </a:r>
                      <a:endParaRPr lang="en-US" sz="1100"/>
                    </a:p>
                  </a:txBody>
                  <a:tcPr marL="190500" marR="190500" marT="190500" marB="1905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solidFill>
                      <a:srgbClr val="000000"/>
                    </a:solidFill>
                  </a:tcPr>
                </a:tc>
              </a:tr>
              <a:tr h="724671">
                <a:tc vMerge="true">
                  <a:txBody>
                    <a:bodyPr anchor="t" rtlCol="false"/>
                    <a:lstStyle/>
                    <a:p>
                      <a:pPr algn="ctr">
                        <a:lnSpc>
                          <a:spcPts val="2520"/>
                        </a:lnSpc>
                        <a:defRPr/>
                      </a:pPr>
                      <a:r>
                        <a:rPr lang="en-US" sz="1800">
                          <a:solidFill>
                            <a:srgbClr val="F2F4F5"/>
                          </a:solidFill>
                          <a:latin typeface="Open Sauce Bold"/>
                        </a:rPr>
                        <a:t>Image No.</a:t>
                      </a:r>
                      <a:endParaRPr lang="en-US" sz="1100"/>
                    </a:p>
                  </a:txBody>
                  <a:tcPr marL="190500" marR="190500" marT="190500" marB="1905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solidFill>
                      <a:srgbClr val="000000"/>
                    </a:solidFill>
                  </a:tcPr>
                </a:tc>
                <a:tc>
                  <a:txBody>
                    <a:bodyPr anchor="t" rtlCol="false"/>
                    <a:lstStyle/>
                    <a:p>
                      <a:pPr algn="ctr">
                        <a:lnSpc>
                          <a:spcPts val="2520"/>
                        </a:lnSpc>
                        <a:defRPr/>
                      </a:pPr>
                      <a:r>
                        <a:rPr lang="en-US" sz="1800">
                          <a:solidFill>
                            <a:srgbClr val="F2F4F5"/>
                          </a:solidFill>
                          <a:latin typeface="Open Sauce Bold"/>
                        </a:rPr>
                        <a:t>Accuracy </a:t>
                      </a:r>
                      <a:endParaRPr lang="en-US" sz="1100"/>
                    </a:p>
                  </a:txBody>
                  <a:tcPr marL="190500" marR="190500" marT="190500" marB="1905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solidFill>
                      <a:srgbClr val="000000"/>
                    </a:solidFill>
                  </a:tcPr>
                </a:tc>
                <a:tc>
                  <a:txBody>
                    <a:bodyPr anchor="t" rtlCol="false"/>
                    <a:lstStyle/>
                    <a:p>
                      <a:pPr algn="ctr">
                        <a:lnSpc>
                          <a:spcPts val="2520"/>
                        </a:lnSpc>
                        <a:defRPr/>
                      </a:pPr>
                      <a:r>
                        <a:rPr lang="en-US" sz="1800">
                          <a:solidFill>
                            <a:srgbClr val="F2F4F5"/>
                          </a:solidFill>
                          <a:latin typeface="Open Sauce Bold"/>
                        </a:rPr>
                        <a:t>Sensitivity</a:t>
                      </a:r>
                      <a:endParaRPr lang="en-US" sz="1100"/>
                    </a:p>
                  </a:txBody>
                  <a:tcPr marL="190500" marR="190500" marT="190500" marB="1905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solidFill>
                      <a:srgbClr val="000000"/>
                    </a:solidFill>
                  </a:tcPr>
                </a:tc>
                <a:tc>
                  <a:txBody>
                    <a:bodyPr anchor="t" rtlCol="false"/>
                    <a:lstStyle/>
                    <a:p>
                      <a:pPr algn="ctr">
                        <a:lnSpc>
                          <a:spcPts val="2520"/>
                        </a:lnSpc>
                        <a:defRPr/>
                      </a:pPr>
                      <a:r>
                        <a:rPr lang="en-US" sz="1800">
                          <a:solidFill>
                            <a:srgbClr val="F2F4F5"/>
                          </a:solidFill>
                          <a:latin typeface="Open Sauce Bold"/>
                        </a:rPr>
                        <a:t>Specificity</a:t>
                      </a:r>
                      <a:endParaRPr lang="en-US" sz="1100"/>
                    </a:p>
                  </a:txBody>
                  <a:tcPr marL="190500" marR="190500" marT="190500" marB="1905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solidFill>
                      <a:srgbClr val="000000"/>
                    </a:solidFill>
                  </a:tcPr>
                </a:tc>
              </a:tr>
              <a:tr h="743742">
                <a:tc>
                  <a:txBody>
                    <a:bodyPr anchor="t" rtlCol="false"/>
                    <a:lstStyle/>
                    <a:p>
                      <a:pPr algn="ctr">
                        <a:lnSpc>
                          <a:spcPts val="2659"/>
                        </a:lnSpc>
                        <a:defRPr/>
                      </a:pPr>
                      <a:r>
                        <a:rPr lang="en-US" sz="1899">
                          <a:solidFill>
                            <a:srgbClr val="000000"/>
                          </a:solidFill>
                          <a:latin typeface="Open Sauce Bold"/>
                        </a:rPr>
                        <a:t>1</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0.915</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0.722</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0.932</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43742">
                <a:tc>
                  <a:txBody>
                    <a:bodyPr anchor="t" rtlCol="false"/>
                    <a:lstStyle/>
                    <a:p>
                      <a:pPr algn="ctr">
                        <a:lnSpc>
                          <a:spcPts val="2659"/>
                        </a:lnSpc>
                        <a:defRPr/>
                      </a:pPr>
                      <a:r>
                        <a:rPr lang="en-US" sz="1899">
                          <a:solidFill>
                            <a:srgbClr val="000000"/>
                          </a:solidFill>
                          <a:latin typeface="Open Sauce Bold"/>
                        </a:rPr>
                        <a:t>2</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0.942</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0.716</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0.958</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52778">
                <a:tc>
                  <a:txBody>
                    <a:bodyPr anchor="t" rtlCol="false"/>
                    <a:lstStyle/>
                    <a:p>
                      <a:pPr algn="ctr">
                        <a:lnSpc>
                          <a:spcPts val="2659"/>
                        </a:lnSpc>
                        <a:defRPr/>
                      </a:pPr>
                      <a:r>
                        <a:rPr lang="en-US" sz="1899">
                          <a:solidFill>
                            <a:srgbClr val="000000"/>
                          </a:solidFill>
                          <a:latin typeface="Open Sauce Bold"/>
                        </a:rPr>
                        <a:t>3</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0.891</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0.823</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0.895</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43742">
                <a:tc>
                  <a:txBody>
                    <a:bodyPr anchor="t" rtlCol="false"/>
                    <a:lstStyle/>
                    <a:p>
                      <a:pPr algn="ctr">
                        <a:lnSpc>
                          <a:spcPts val="2659"/>
                        </a:lnSpc>
                        <a:defRPr/>
                      </a:pPr>
                      <a:r>
                        <a:rPr lang="en-US" sz="1899">
                          <a:solidFill>
                            <a:srgbClr val="000000"/>
                          </a:solidFill>
                          <a:latin typeface="Open Sauce Bold"/>
                        </a:rPr>
                        <a:t>4</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0.948</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0.681</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0.969</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43742">
                <a:tc>
                  <a:txBody>
                    <a:bodyPr anchor="t" rtlCol="false"/>
                    <a:lstStyle/>
                    <a:p>
                      <a:pPr algn="ctr">
                        <a:lnSpc>
                          <a:spcPts val="2659"/>
                        </a:lnSpc>
                        <a:defRPr/>
                      </a:pPr>
                      <a:r>
                        <a:rPr lang="en-US" sz="1899">
                          <a:solidFill>
                            <a:srgbClr val="000000"/>
                          </a:solidFill>
                          <a:latin typeface="Open Sauce Bold"/>
                        </a:rPr>
                        <a:t>5</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0.899</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0.767</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0.912</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43742">
                <a:tc>
                  <a:txBody>
                    <a:bodyPr anchor="t" rtlCol="false"/>
                    <a:lstStyle/>
                    <a:p>
                      <a:pPr algn="ctr">
                        <a:lnSpc>
                          <a:spcPts val="2659"/>
                        </a:lnSpc>
                        <a:defRPr/>
                      </a:pPr>
                      <a:r>
                        <a:rPr lang="en-US" sz="1899">
                          <a:solidFill>
                            <a:srgbClr val="000000"/>
                          </a:solidFill>
                          <a:latin typeface="Open Sauce Bold"/>
                        </a:rPr>
                        <a:t>6</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0.917</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0.803</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0.926</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43742">
                <a:tc>
                  <a:txBody>
                    <a:bodyPr anchor="t" rtlCol="false"/>
                    <a:lstStyle/>
                    <a:p>
                      <a:pPr algn="ctr">
                        <a:lnSpc>
                          <a:spcPts val="2659"/>
                        </a:lnSpc>
                        <a:defRPr/>
                      </a:pPr>
                      <a:r>
                        <a:rPr lang="en-US" sz="1899">
                          <a:solidFill>
                            <a:srgbClr val="000000"/>
                          </a:solidFill>
                          <a:latin typeface="Open Sauce Bold"/>
                        </a:rPr>
                        <a:t>7</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0.919</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0.786</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0.930</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43742">
                <a:tc>
                  <a:txBody>
                    <a:bodyPr anchor="t" rtlCol="false"/>
                    <a:lstStyle/>
                    <a:p>
                      <a:pPr algn="ctr">
                        <a:lnSpc>
                          <a:spcPts val="2659"/>
                        </a:lnSpc>
                        <a:defRPr/>
                      </a:pPr>
                      <a:r>
                        <a:rPr lang="en-US" sz="1899">
                          <a:solidFill>
                            <a:srgbClr val="000000"/>
                          </a:solidFill>
                          <a:latin typeface="Open Sauce Bold"/>
                        </a:rPr>
                        <a:t>8</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0.936</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0.825</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0.945</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43742">
                <a:tc>
                  <a:txBody>
                    <a:bodyPr anchor="t" rtlCol="false"/>
                    <a:lstStyle/>
                    <a:p>
                      <a:pPr algn="ctr">
                        <a:lnSpc>
                          <a:spcPts val="2659"/>
                        </a:lnSpc>
                        <a:defRPr/>
                      </a:pPr>
                      <a:r>
                        <a:rPr lang="en-US" sz="1899">
                          <a:solidFill>
                            <a:srgbClr val="000000"/>
                          </a:solidFill>
                          <a:latin typeface="Open Sauce Bold"/>
                        </a:rPr>
                        <a:t>9</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0.927</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0.748</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0.942</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43742">
                <a:tc>
                  <a:txBody>
                    <a:bodyPr anchor="t" rtlCol="false"/>
                    <a:lstStyle/>
                    <a:p>
                      <a:pPr algn="ctr">
                        <a:lnSpc>
                          <a:spcPts val="2659"/>
                        </a:lnSpc>
                        <a:defRPr/>
                      </a:pPr>
                      <a:r>
                        <a:rPr lang="en-US" sz="1899">
                          <a:solidFill>
                            <a:srgbClr val="000000"/>
                          </a:solidFill>
                          <a:latin typeface="Open Sauce Bold"/>
                        </a:rPr>
                        <a:t>10</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0.905</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0.781</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a:rPr>
                        <a:t>0.916</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0">
            <a:off x="201489" y="1557761"/>
            <a:ext cx="4479540" cy="3727420"/>
          </a:xfrm>
          <a:custGeom>
            <a:avLst/>
            <a:gdLst/>
            <a:ahLst/>
            <a:cxnLst/>
            <a:rect r="r" b="b" t="t" l="l"/>
            <a:pathLst>
              <a:path h="3727420" w="4479540">
                <a:moveTo>
                  <a:pt x="0" y="0"/>
                </a:moveTo>
                <a:lnTo>
                  <a:pt x="4479540" y="0"/>
                </a:lnTo>
                <a:lnTo>
                  <a:pt x="4479540" y="3727420"/>
                </a:lnTo>
                <a:lnTo>
                  <a:pt x="0" y="3727420"/>
                </a:lnTo>
                <a:lnTo>
                  <a:pt x="0" y="0"/>
                </a:lnTo>
                <a:close/>
              </a:path>
            </a:pathLst>
          </a:custGeom>
          <a:blipFill>
            <a:blip r:embed="rId2"/>
            <a:stretch>
              <a:fillRect l="0" t="0" r="0" b="0"/>
            </a:stretch>
          </a:blipFill>
        </p:spPr>
      </p:sp>
      <p:sp>
        <p:nvSpPr>
          <p:cNvPr name="Freeform 4" id="4"/>
          <p:cNvSpPr/>
          <p:nvPr/>
        </p:nvSpPr>
        <p:spPr>
          <a:xfrm flipH="false" flipV="false" rot="0">
            <a:off x="4681029" y="5525116"/>
            <a:ext cx="4633241" cy="4019053"/>
          </a:xfrm>
          <a:custGeom>
            <a:avLst/>
            <a:gdLst/>
            <a:ahLst/>
            <a:cxnLst/>
            <a:rect r="r" b="b" t="t" l="l"/>
            <a:pathLst>
              <a:path h="4019053" w="4633241">
                <a:moveTo>
                  <a:pt x="0" y="0"/>
                </a:moveTo>
                <a:lnTo>
                  <a:pt x="4633241" y="0"/>
                </a:lnTo>
                <a:lnTo>
                  <a:pt x="4633241" y="4019053"/>
                </a:lnTo>
                <a:lnTo>
                  <a:pt x="0" y="4019053"/>
                </a:lnTo>
                <a:lnTo>
                  <a:pt x="0" y="0"/>
                </a:lnTo>
                <a:close/>
              </a:path>
            </a:pathLst>
          </a:custGeom>
          <a:blipFill>
            <a:blip r:embed="rId3"/>
            <a:stretch>
              <a:fillRect l="0" t="0" r="0" b="0"/>
            </a:stretch>
          </a:blipFill>
        </p:spPr>
      </p:sp>
      <p:sp>
        <p:nvSpPr>
          <p:cNvPr name="Freeform 5" id="5"/>
          <p:cNvSpPr/>
          <p:nvPr/>
        </p:nvSpPr>
        <p:spPr>
          <a:xfrm flipH="false" flipV="false" rot="0">
            <a:off x="5013701" y="1623269"/>
            <a:ext cx="3967897" cy="3509512"/>
          </a:xfrm>
          <a:custGeom>
            <a:avLst/>
            <a:gdLst/>
            <a:ahLst/>
            <a:cxnLst/>
            <a:rect r="r" b="b" t="t" l="l"/>
            <a:pathLst>
              <a:path h="3509512" w="3967897">
                <a:moveTo>
                  <a:pt x="0" y="0"/>
                </a:moveTo>
                <a:lnTo>
                  <a:pt x="3967897" y="0"/>
                </a:lnTo>
                <a:lnTo>
                  <a:pt x="3967897" y="3509512"/>
                </a:lnTo>
                <a:lnTo>
                  <a:pt x="0" y="3509512"/>
                </a:lnTo>
                <a:lnTo>
                  <a:pt x="0" y="0"/>
                </a:lnTo>
                <a:close/>
              </a:path>
            </a:pathLst>
          </a:custGeom>
          <a:blipFill>
            <a:blip r:embed="rId4"/>
            <a:stretch>
              <a:fillRect l="0" t="0" r="0" b="0"/>
            </a:stretch>
          </a:blipFill>
        </p:spPr>
      </p:sp>
      <p:sp>
        <p:nvSpPr>
          <p:cNvPr name="Freeform 6" id="6"/>
          <p:cNvSpPr/>
          <p:nvPr/>
        </p:nvSpPr>
        <p:spPr>
          <a:xfrm flipH="false" flipV="false" rot="0">
            <a:off x="645329" y="5980839"/>
            <a:ext cx="3833426" cy="3462188"/>
          </a:xfrm>
          <a:custGeom>
            <a:avLst/>
            <a:gdLst/>
            <a:ahLst/>
            <a:cxnLst/>
            <a:rect r="r" b="b" t="t" l="l"/>
            <a:pathLst>
              <a:path h="3462188" w="3833426">
                <a:moveTo>
                  <a:pt x="0" y="0"/>
                </a:moveTo>
                <a:lnTo>
                  <a:pt x="3833425" y="0"/>
                </a:lnTo>
                <a:lnTo>
                  <a:pt x="3833425" y="3462188"/>
                </a:lnTo>
                <a:lnTo>
                  <a:pt x="0" y="3462188"/>
                </a:lnTo>
                <a:lnTo>
                  <a:pt x="0" y="0"/>
                </a:lnTo>
                <a:close/>
              </a:path>
            </a:pathLst>
          </a:custGeom>
          <a:blipFill>
            <a:blip r:embed="rId5"/>
            <a:stretch>
              <a:fillRect l="-1922" t="-1696" r="-1922" b="0"/>
            </a:stretch>
          </a:blipFill>
        </p:spPr>
      </p:sp>
      <p:sp>
        <p:nvSpPr>
          <p:cNvPr name="TextBox 7" id="7"/>
          <p:cNvSpPr txBox="true"/>
          <p:nvPr/>
        </p:nvSpPr>
        <p:spPr>
          <a:xfrm rot="0">
            <a:off x="7493116" y="33041"/>
            <a:ext cx="2145330" cy="752926"/>
          </a:xfrm>
          <a:prstGeom prst="rect">
            <a:avLst/>
          </a:prstGeom>
        </p:spPr>
        <p:txBody>
          <a:bodyPr anchor="t" rtlCol="false" tIns="0" lIns="0" bIns="0" rIns="0">
            <a:spAutoFit/>
          </a:bodyPr>
          <a:lstStyle/>
          <a:p>
            <a:pPr algn="ctr">
              <a:lnSpc>
                <a:spcPts val="6267"/>
              </a:lnSpc>
            </a:pPr>
            <a:r>
              <a:rPr lang="en-US" sz="4477">
                <a:solidFill>
                  <a:srgbClr val="000000"/>
                </a:solidFill>
                <a:latin typeface="Etna Sans Serif"/>
              </a:rPr>
              <a:t>Result</a:t>
            </a:r>
          </a:p>
        </p:txBody>
      </p:sp>
      <p:sp>
        <p:nvSpPr>
          <p:cNvPr name="TextBox 8" id="8"/>
          <p:cNvSpPr txBox="true"/>
          <p:nvPr/>
        </p:nvSpPr>
        <p:spPr>
          <a:xfrm rot="0">
            <a:off x="201489" y="721626"/>
            <a:ext cx="2796709" cy="538787"/>
          </a:xfrm>
          <a:prstGeom prst="rect">
            <a:avLst/>
          </a:prstGeom>
        </p:spPr>
        <p:txBody>
          <a:bodyPr anchor="t" rtlCol="false" tIns="0" lIns="0" bIns="0" rIns="0">
            <a:spAutoFit/>
          </a:bodyPr>
          <a:lstStyle/>
          <a:p>
            <a:pPr algn="ctr">
              <a:lnSpc>
                <a:spcPts val="4420"/>
              </a:lnSpc>
            </a:pPr>
            <a:r>
              <a:rPr lang="en-US" sz="3157" u="sng">
                <a:solidFill>
                  <a:srgbClr val="000000"/>
                </a:solidFill>
                <a:latin typeface="Canva Sans Bold"/>
              </a:rPr>
              <a:t>Segmentation</a:t>
            </a:r>
          </a:p>
        </p:txBody>
      </p:sp>
      <p:sp>
        <p:nvSpPr>
          <p:cNvPr name="TextBox 9" id="9"/>
          <p:cNvSpPr txBox="true"/>
          <p:nvPr/>
        </p:nvSpPr>
        <p:spPr>
          <a:xfrm rot="0">
            <a:off x="1028700" y="5246426"/>
            <a:ext cx="2683049" cy="456254"/>
          </a:xfrm>
          <a:prstGeom prst="rect">
            <a:avLst/>
          </a:prstGeom>
        </p:spPr>
        <p:txBody>
          <a:bodyPr anchor="t" rtlCol="false" tIns="0" lIns="0" bIns="0" rIns="0">
            <a:spAutoFit/>
          </a:bodyPr>
          <a:lstStyle/>
          <a:p>
            <a:pPr algn="ctr">
              <a:lnSpc>
                <a:spcPts val="3713"/>
              </a:lnSpc>
            </a:pPr>
            <a:r>
              <a:rPr lang="en-US" sz="2652">
                <a:solidFill>
                  <a:srgbClr val="000000"/>
                </a:solidFill>
                <a:latin typeface="Canva Sans"/>
              </a:rPr>
              <a:t>Input Image</a:t>
            </a:r>
          </a:p>
        </p:txBody>
      </p:sp>
      <p:sp>
        <p:nvSpPr>
          <p:cNvPr name="TextBox 10" id="10"/>
          <p:cNvSpPr txBox="true"/>
          <p:nvPr/>
        </p:nvSpPr>
        <p:spPr>
          <a:xfrm rot="0">
            <a:off x="5640022" y="9487019"/>
            <a:ext cx="3015226" cy="466889"/>
          </a:xfrm>
          <a:prstGeom prst="rect">
            <a:avLst/>
          </a:prstGeom>
        </p:spPr>
        <p:txBody>
          <a:bodyPr anchor="t" rtlCol="false" tIns="0" lIns="0" bIns="0" rIns="0">
            <a:spAutoFit/>
          </a:bodyPr>
          <a:lstStyle/>
          <a:p>
            <a:pPr algn="ctr">
              <a:lnSpc>
                <a:spcPts val="3767"/>
              </a:lnSpc>
            </a:pPr>
            <a:r>
              <a:rPr lang="en-US" sz="2691">
                <a:solidFill>
                  <a:srgbClr val="000000"/>
                </a:solidFill>
                <a:latin typeface="Canva Sans"/>
              </a:rPr>
              <a:t>Output Image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897380"/>
            <a:ext cx="4633450" cy="3322808"/>
          </a:xfrm>
          <a:custGeom>
            <a:avLst/>
            <a:gdLst/>
            <a:ahLst/>
            <a:cxnLst/>
            <a:rect r="r" b="b" t="t" l="l"/>
            <a:pathLst>
              <a:path h="3322808" w="4633450">
                <a:moveTo>
                  <a:pt x="0" y="0"/>
                </a:moveTo>
                <a:lnTo>
                  <a:pt x="4633450" y="0"/>
                </a:lnTo>
                <a:lnTo>
                  <a:pt x="4633450" y="3322807"/>
                </a:lnTo>
                <a:lnTo>
                  <a:pt x="0" y="3322807"/>
                </a:lnTo>
                <a:lnTo>
                  <a:pt x="0" y="0"/>
                </a:lnTo>
                <a:close/>
              </a:path>
            </a:pathLst>
          </a:custGeom>
          <a:blipFill>
            <a:blip r:embed="rId2"/>
            <a:stretch>
              <a:fillRect l="0" t="-3339" r="0" b="-3339"/>
            </a:stretch>
          </a:blipFill>
        </p:spPr>
      </p:sp>
      <p:sp>
        <p:nvSpPr>
          <p:cNvPr name="Freeform 3" id="3"/>
          <p:cNvSpPr/>
          <p:nvPr/>
        </p:nvSpPr>
        <p:spPr>
          <a:xfrm flipH="false" flipV="false" rot="0">
            <a:off x="6618831" y="1899669"/>
            <a:ext cx="4851828" cy="3320518"/>
          </a:xfrm>
          <a:custGeom>
            <a:avLst/>
            <a:gdLst/>
            <a:ahLst/>
            <a:cxnLst/>
            <a:rect r="r" b="b" t="t" l="l"/>
            <a:pathLst>
              <a:path h="3320518" w="4851828">
                <a:moveTo>
                  <a:pt x="0" y="0"/>
                </a:moveTo>
                <a:lnTo>
                  <a:pt x="4851828" y="0"/>
                </a:lnTo>
                <a:lnTo>
                  <a:pt x="4851828" y="3320518"/>
                </a:lnTo>
                <a:lnTo>
                  <a:pt x="0" y="3320518"/>
                </a:lnTo>
                <a:lnTo>
                  <a:pt x="0" y="0"/>
                </a:lnTo>
                <a:close/>
              </a:path>
            </a:pathLst>
          </a:custGeom>
          <a:blipFill>
            <a:blip r:embed="rId3"/>
            <a:stretch>
              <a:fillRect l="0" t="-7107" r="0" b="-7107"/>
            </a:stretch>
          </a:blipFill>
        </p:spPr>
      </p:sp>
      <p:sp>
        <p:nvSpPr>
          <p:cNvPr name="Freeform 4" id="4"/>
          <p:cNvSpPr/>
          <p:nvPr/>
        </p:nvSpPr>
        <p:spPr>
          <a:xfrm flipH="false" flipV="false" rot="0">
            <a:off x="12566034" y="1897380"/>
            <a:ext cx="4168263" cy="3228022"/>
          </a:xfrm>
          <a:custGeom>
            <a:avLst/>
            <a:gdLst/>
            <a:ahLst/>
            <a:cxnLst/>
            <a:rect r="r" b="b" t="t" l="l"/>
            <a:pathLst>
              <a:path h="3228022" w="4168263">
                <a:moveTo>
                  <a:pt x="0" y="0"/>
                </a:moveTo>
                <a:lnTo>
                  <a:pt x="4168263" y="0"/>
                </a:lnTo>
                <a:lnTo>
                  <a:pt x="4168263" y="3228021"/>
                </a:lnTo>
                <a:lnTo>
                  <a:pt x="0" y="3228021"/>
                </a:lnTo>
                <a:lnTo>
                  <a:pt x="0" y="0"/>
                </a:lnTo>
                <a:close/>
              </a:path>
            </a:pathLst>
          </a:custGeom>
          <a:blipFill>
            <a:blip r:embed="rId4"/>
            <a:stretch>
              <a:fillRect l="-18572" t="0" r="-3900" b="0"/>
            </a:stretch>
          </a:blipFill>
        </p:spPr>
      </p:sp>
      <p:sp>
        <p:nvSpPr>
          <p:cNvPr name="Freeform 5" id="5"/>
          <p:cNvSpPr/>
          <p:nvPr/>
        </p:nvSpPr>
        <p:spPr>
          <a:xfrm flipH="false" flipV="false" rot="0">
            <a:off x="1164525" y="6652547"/>
            <a:ext cx="4361800" cy="3018366"/>
          </a:xfrm>
          <a:custGeom>
            <a:avLst/>
            <a:gdLst/>
            <a:ahLst/>
            <a:cxnLst/>
            <a:rect r="r" b="b" t="t" l="l"/>
            <a:pathLst>
              <a:path h="3018366" w="4361800">
                <a:moveTo>
                  <a:pt x="0" y="0"/>
                </a:moveTo>
                <a:lnTo>
                  <a:pt x="4361800" y="0"/>
                </a:lnTo>
                <a:lnTo>
                  <a:pt x="4361800" y="3018366"/>
                </a:lnTo>
                <a:lnTo>
                  <a:pt x="0" y="3018366"/>
                </a:lnTo>
                <a:lnTo>
                  <a:pt x="0" y="0"/>
                </a:lnTo>
                <a:close/>
              </a:path>
            </a:pathLst>
          </a:custGeom>
          <a:blipFill>
            <a:blip r:embed="rId5"/>
            <a:stretch>
              <a:fillRect l="0" t="0" r="0" b="0"/>
            </a:stretch>
          </a:blipFill>
        </p:spPr>
      </p:sp>
      <p:sp>
        <p:nvSpPr>
          <p:cNvPr name="Freeform 6" id="6"/>
          <p:cNvSpPr/>
          <p:nvPr/>
        </p:nvSpPr>
        <p:spPr>
          <a:xfrm flipH="false" flipV="false" rot="0">
            <a:off x="6601787" y="6546766"/>
            <a:ext cx="4444111" cy="3202825"/>
          </a:xfrm>
          <a:custGeom>
            <a:avLst/>
            <a:gdLst/>
            <a:ahLst/>
            <a:cxnLst/>
            <a:rect r="r" b="b" t="t" l="l"/>
            <a:pathLst>
              <a:path h="3202825" w="4444111">
                <a:moveTo>
                  <a:pt x="0" y="0"/>
                </a:moveTo>
                <a:lnTo>
                  <a:pt x="4444111" y="0"/>
                </a:lnTo>
                <a:lnTo>
                  <a:pt x="4444111" y="3202825"/>
                </a:lnTo>
                <a:lnTo>
                  <a:pt x="0" y="3202825"/>
                </a:lnTo>
                <a:lnTo>
                  <a:pt x="0" y="0"/>
                </a:lnTo>
                <a:close/>
              </a:path>
            </a:pathLst>
          </a:custGeom>
          <a:blipFill>
            <a:blip r:embed="rId6"/>
            <a:stretch>
              <a:fillRect l="0" t="0" r="0" b="0"/>
            </a:stretch>
          </a:blipFill>
        </p:spPr>
      </p:sp>
      <p:sp>
        <p:nvSpPr>
          <p:cNvPr name="TextBox 7" id="7"/>
          <p:cNvSpPr txBox="true"/>
          <p:nvPr/>
        </p:nvSpPr>
        <p:spPr>
          <a:xfrm rot="0">
            <a:off x="1028700" y="962025"/>
            <a:ext cx="4343326" cy="538787"/>
          </a:xfrm>
          <a:prstGeom prst="rect">
            <a:avLst/>
          </a:prstGeom>
        </p:spPr>
        <p:txBody>
          <a:bodyPr anchor="t" rtlCol="false" tIns="0" lIns="0" bIns="0" rIns="0">
            <a:spAutoFit/>
          </a:bodyPr>
          <a:lstStyle/>
          <a:p>
            <a:pPr algn="ctr">
              <a:lnSpc>
                <a:spcPts val="4420"/>
              </a:lnSpc>
            </a:pPr>
            <a:r>
              <a:rPr lang="en-US" sz="3157" u="sng">
                <a:solidFill>
                  <a:srgbClr val="000000"/>
                </a:solidFill>
                <a:latin typeface="Canva Sans Bold"/>
              </a:rPr>
              <a:t>Diameter Estimation: </a:t>
            </a:r>
          </a:p>
        </p:txBody>
      </p:sp>
      <p:sp>
        <p:nvSpPr>
          <p:cNvPr name="TextBox 8" id="8"/>
          <p:cNvSpPr txBox="true"/>
          <p:nvPr/>
        </p:nvSpPr>
        <p:spPr>
          <a:xfrm rot="0">
            <a:off x="7884583" y="-219"/>
            <a:ext cx="2145330" cy="894658"/>
          </a:xfrm>
          <a:prstGeom prst="rect">
            <a:avLst/>
          </a:prstGeom>
        </p:spPr>
        <p:txBody>
          <a:bodyPr anchor="t" rtlCol="false" tIns="0" lIns="0" bIns="0" rIns="0">
            <a:spAutoFit/>
          </a:bodyPr>
          <a:lstStyle/>
          <a:p>
            <a:pPr algn="ctr">
              <a:lnSpc>
                <a:spcPts val="7387"/>
              </a:lnSpc>
            </a:pPr>
            <a:r>
              <a:rPr lang="en-US" sz="5277">
                <a:solidFill>
                  <a:srgbClr val="000000"/>
                </a:solidFill>
                <a:latin typeface="Canva Sans Bold"/>
              </a:rPr>
              <a:t>Result</a:t>
            </a:r>
          </a:p>
        </p:txBody>
      </p:sp>
      <p:sp>
        <p:nvSpPr>
          <p:cNvPr name="TextBox 9" id="9"/>
          <p:cNvSpPr txBox="true"/>
          <p:nvPr/>
        </p:nvSpPr>
        <p:spPr>
          <a:xfrm rot="0">
            <a:off x="1028700" y="5323220"/>
            <a:ext cx="4633450" cy="698225"/>
          </a:xfrm>
          <a:prstGeom prst="rect">
            <a:avLst/>
          </a:prstGeom>
        </p:spPr>
        <p:txBody>
          <a:bodyPr anchor="t" rtlCol="false" tIns="0" lIns="0" bIns="0" rIns="0">
            <a:spAutoFit/>
          </a:bodyPr>
          <a:lstStyle/>
          <a:p>
            <a:pPr algn="ctr">
              <a:lnSpc>
                <a:spcPts val="1820"/>
              </a:lnSpc>
            </a:pPr>
            <a:r>
              <a:rPr lang="en-US" sz="1300">
                <a:solidFill>
                  <a:srgbClr val="000000"/>
                </a:solidFill>
                <a:latin typeface="Canva Sans Bold"/>
              </a:rPr>
              <a:t>SIZE IS : (779, 1166, 3)</a:t>
            </a:r>
          </a:p>
          <a:p>
            <a:pPr algn="ctr">
              <a:lnSpc>
                <a:spcPts val="1820"/>
              </a:lnSpc>
            </a:pPr>
            <a:r>
              <a:rPr lang="en-US" sz="1300">
                <a:solidFill>
                  <a:srgbClr val="000000"/>
                </a:solidFill>
                <a:latin typeface="Canva Sans Bold"/>
              </a:rPr>
              <a:t>Maximum diameter: 20.5044002532959 at the point: (732, 348)</a:t>
            </a:r>
          </a:p>
        </p:txBody>
      </p:sp>
      <p:sp>
        <p:nvSpPr>
          <p:cNvPr name="TextBox 10" id="10"/>
          <p:cNvSpPr txBox="true"/>
          <p:nvPr/>
        </p:nvSpPr>
        <p:spPr>
          <a:xfrm rot="0">
            <a:off x="6759737" y="5384160"/>
            <a:ext cx="4710922" cy="637286"/>
          </a:xfrm>
          <a:prstGeom prst="rect">
            <a:avLst/>
          </a:prstGeom>
        </p:spPr>
        <p:txBody>
          <a:bodyPr anchor="t" rtlCol="false" tIns="0" lIns="0" bIns="0" rIns="0">
            <a:spAutoFit/>
          </a:bodyPr>
          <a:lstStyle/>
          <a:p>
            <a:pPr algn="ctr">
              <a:lnSpc>
                <a:spcPts val="1705"/>
              </a:lnSpc>
            </a:pPr>
            <a:r>
              <a:rPr lang="en-US" sz="1217">
                <a:solidFill>
                  <a:srgbClr val="000000"/>
                </a:solidFill>
                <a:latin typeface="Canva Sans Bold"/>
              </a:rPr>
              <a:t>In how many parts you want to divide the selected vessel (Please enter an integer &lt;=5):  3</a:t>
            </a:r>
          </a:p>
          <a:p>
            <a:pPr algn="ctr">
              <a:lnSpc>
                <a:spcPts val="1705"/>
              </a:lnSpc>
            </a:pPr>
          </a:p>
        </p:txBody>
      </p:sp>
      <p:sp>
        <p:nvSpPr>
          <p:cNvPr name="TextBox 11" id="11"/>
          <p:cNvSpPr txBox="true"/>
          <p:nvPr/>
        </p:nvSpPr>
        <p:spPr>
          <a:xfrm rot="0">
            <a:off x="12520398" y="7684556"/>
            <a:ext cx="4890854" cy="898669"/>
          </a:xfrm>
          <a:prstGeom prst="rect">
            <a:avLst/>
          </a:prstGeom>
        </p:spPr>
        <p:txBody>
          <a:bodyPr anchor="t" rtlCol="false" tIns="0" lIns="0" bIns="0" rIns="0">
            <a:spAutoFit/>
          </a:bodyPr>
          <a:lstStyle/>
          <a:p>
            <a:pPr algn="l">
              <a:lnSpc>
                <a:spcPts val="2432"/>
              </a:lnSpc>
            </a:pPr>
            <a:r>
              <a:rPr lang="en-US" sz="1737">
                <a:solidFill>
                  <a:srgbClr val="000000"/>
                </a:solidFill>
                <a:latin typeface="Canva Sans Bold"/>
              </a:rPr>
              <a:t>Average diameter length:</a:t>
            </a:r>
            <a:r>
              <a:rPr lang="en-US" sz="1737">
                <a:solidFill>
                  <a:srgbClr val="000000"/>
                </a:solidFill>
                <a:latin typeface="Canva Sans"/>
              </a:rPr>
              <a:t> 6.821138211382114</a:t>
            </a:r>
          </a:p>
          <a:p>
            <a:pPr algn="l">
              <a:lnSpc>
                <a:spcPts val="2432"/>
              </a:lnSpc>
            </a:pPr>
            <a:r>
              <a:rPr lang="en-US" sz="1737">
                <a:solidFill>
                  <a:srgbClr val="000000"/>
                </a:solidFill>
                <a:latin typeface="Canva Sans Bold"/>
              </a:rPr>
              <a:t>Median diameter length: </a:t>
            </a:r>
            <a:r>
              <a:rPr lang="en-US" sz="1737">
                <a:solidFill>
                  <a:srgbClr val="000000"/>
                </a:solidFill>
                <a:latin typeface="Canva Sans"/>
              </a:rPr>
              <a:t>7.0</a:t>
            </a:r>
          </a:p>
          <a:p>
            <a:pPr algn="l">
              <a:lnSpc>
                <a:spcPts val="2432"/>
              </a:lnSpc>
            </a:pPr>
            <a:r>
              <a:rPr lang="en-US" sz="1737">
                <a:solidFill>
                  <a:srgbClr val="000000"/>
                </a:solidFill>
                <a:latin typeface="Canva Sans Bold"/>
              </a:rPr>
              <a:t>Standard deviation: </a:t>
            </a:r>
            <a:r>
              <a:rPr lang="en-US" sz="1737">
                <a:solidFill>
                  <a:srgbClr val="000000"/>
                </a:solidFill>
                <a:latin typeface="Canva Sans"/>
              </a:rPr>
              <a:t>0.004640076349999139</a:t>
            </a:r>
          </a:p>
        </p:txBody>
      </p:sp>
      <p:sp>
        <p:nvSpPr>
          <p:cNvPr name="TextBox 12" id="12"/>
          <p:cNvSpPr txBox="true"/>
          <p:nvPr/>
        </p:nvSpPr>
        <p:spPr>
          <a:xfrm rot="0">
            <a:off x="12520398" y="5342270"/>
            <a:ext cx="4710922" cy="204506"/>
          </a:xfrm>
          <a:prstGeom prst="rect">
            <a:avLst/>
          </a:prstGeom>
        </p:spPr>
        <p:txBody>
          <a:bodyPr anchor="t" rtlCol="false" tIns="0" lIns="0" bIns="0" rIns="0">
            <a:spAutoFit/>
          </a:bodyPr>
          <a:lstStyle/>
          <a:p>
            <a:pPr algn="ctr">
              <a:lnSpc>
                <a:spcPts val="1705"/>
              </a:lnSpc>
            </a:pPr>
            <a:r>
              <a:rPr lang="en-US" sz="1217">
                <a:solidFill>
                  <a:srgbClr val="000000"/>
                </a:solidFill>
                <a:latin typeface="Canva Sans Bold"/>
              </a:rPr>
              <a:t>selected vessels and splited into 3 parts</a:t>
            </a:r>
          </a:p>
        </p:txBody>
      </p:sp>
      <p:sp>
        <p:nvSpPr>
          <p:cNvPr name="TextBox 13" id="13"/>
          <p:cNvSpPr txBox="true"/>
          <p:nvPr/>
        </p:nvSpPr>
        <p:spPr>
          <a:xfrm rot="0">
            <a:off x="1028700" y="9823269"/>
            <a:ext cx="4710922" cy="204506"/>
          </a:xfrm>
          <a:prstGeom prst="rect">
            <a:avLst/>
          </a:prstGeom>
        </p:spPr>
        <p:txBody>
          <a:bodyPr anchor="t" rtlCol="false" tIns="0" lIns="0" bIns="0" rIns="0">
            <a:spAutoFit/>
          </a:bodyPr>
          <a:lstStyle/>
          <a:p>
            <a:pPr algn="ctr">
              <a:lnSpc>
                <a:spcPts val="1705"/>
              </a:lnSpc>
            </a:pPr>
            <a:r>
              <a:rPr lang="en-US" sz="1217">
                <a:solidFill>
                  <a:srgbClr val="000000"/>
                </a:solidFill>
                <a:latin typeface="Canva Sans Bold"/>
              </a:rPr>
              <a:t>selected part(middle) of the vessel for diameter estimation</a:t>
            </a:r>
          </a:p>
        </p:txBody>
      </p:sp>
      <p:sp>
        <p:nvSpPr>
          <p:cNvPr name="TextBox 14" id="14"/>
          <p:cNvSpPr txBox="true"/>
          <p:nvPr/>
        </p:nvSpPr>
        <p:spPr>
          <a:xfrm rot="0">
            <a:off x="6601787" y="9823269"/>
            <a:ext cx="4710922" cy="204506"/>
          </a:xfrm>
          <a:prstGeom prst="rect">
            <a:avLst/>
          </a:prstGeom>
        </p:spPr>
        <p:txBody>
          <a:bodyPr anchor="t" rtlCol="false" tIns="0" lIns="0" bIns="0" rIns="0">
            <a:spAutoFit/>
          </a:bodyPr>
          <a:lstStyle/>
          <a:p>
            <a:pPr algn="ctr">
              <a:lnSpc>
                <a:spcPts val="1705"/>
              </a:lnSpc>
            </a:pPr>
            <a:r>
              <a:rPr lang="en-US" sz="1217">
                <a:solidFill>
                  <a:srgbClr val="000000"/>
                </a:solidFill>
                <a:latin typeface="Canva Sans Bold"/>
              </a:rPr>
              <a:t>selected part showing in the original fundus image</a:t>
            </a:r>
          </a:p>
        </p:txBody>
      </p:sp>
      <p:sp>
        <p:nvSpPr>
          <p:cNvPr name="AutoShape 15" id="15"/>
          <p:cNvSpPr/>
          <p:nvPr/>
        </p:nvSpPr>
        <p:spPr>
          <a:xfrm>
            <a:off x="5897880" y="5143500"/>
            <a:ext cx="6492240" cy="0"/>
          </a:xfrm>
          <a:prstGeom prst="line">
            <a:avLst/>
          </a:prstGeom>
          <a:ln cap="flat" w="38100">
            <a:solidFill>
              <a:srgbClr val="FFFFFF"/>
            </a:solidFill>
            <a:prstDash val="solid"/>
            <a:headEnd type="none" len="sm" w="sm"/>
            <a:tailEnd type="triangle" len="med" w="lg"/>
          </a:ln>
        </p:spPr>
      </p:sp>
      <p:sp>
        <p:nvSpPr>
          <p:cNvPr name="AutoShape 16" id="16"/>
          <p:cNvSpPr/>
          <p:nvPr/>
        </p:nvSpPr>
        <p:spPr>
          <a:xfrm>
            <a:off x="5662150" y="3558783"/>
            <a:ext cx="956680" cy="1145"/>
          </a:xfrm>
          <a:prstGeom prst="line">
            <a:avLst/>
          </a:prstGeom>
          <a:ln cap="flat" w="76200">
            <a:solidFill>
              <a:srgbClr val="000000"/>
            </a:solidFill>
            <a:prstDash val="sysDot"/>
            <a:headEnd type="none" len="sm" w="sm"/>
            <a:tailEnd type="arrow" len="sm" w="med"/>
          </a:ln>
        </p:spPr>
      </p:sp>
      <p:sp>
        <p:nvSpPr>
          <p:cNvPr name="AutoShape 17" id="17"/>
          <p:cNvSpPr/>
          <p:nvPr/>
        </p:nvSpPr>
        <p:spPr>
          <a:xfrm>
            <a:off x="5526405" y="8228405"/>
            <a:ext cx="956680" cy="1145"/>
          </a:xfrm>
          <a:prstGeom prst="line">
            <a:avLst/>
          </a:prstGeom>
          <a:ln cap="flat" w="76200">
            <a:solidFill>
              <a:srgbClr val="000000"/>
            </a:solidFill>
            <a:prstDash val="sysDot"/>
            <a:headEnd type="none" len="sm" w="sm"/>
            <a:tailEnd type="arrow" len="sm" w="med"/>
          </a:ln>
        </p:spPr>
      </p:sp>
      <p:sp>
        <p:nvSpPr>
          <p:cNvPr name="AutoShape 18" id="18"/>
          <p:cNvSpPr/>
          <p:nvPr/>
        </p:nvSpPr>
        <p:spPr>
          <a:xfrm>
            <a:off x="11045978" y="8214853"/>
            <a:ext cx="956680" cy="1145"/>
          </a:xfrm>
          <a:prstGeom prst="line">
            <a:avLst/>
          </a:prstGeom>
          <a:ln cap="flat" w="76200">
            <a:solidFill>
              <a:srgbClr val="000000"/>
            </a:solidFill>
            <a:prstDash val="sysDot"/>
            <a:headEnd type="none" len="sm" w="sm"/>
            <a:tailEnd type="arrow" len="sm" w="med"/>
          </a:ln>
        </p:spPr>
      </p:sp>
      <p:sp>
        <p:nvSpPr>
          <p:cNvPr name="TextBox 19" id="19"/>
          <p:cNvSpPr txBox="true"/>
          <p:nvPr/>
        </p:nvSpPr>
        <p:spPr>
          <a:xfrm rot="0">
            <a:off x="13735275" y="7062652"/>
            <a:ext cx="1829782" cy="424137"/>
          </a:xfrm>
          <a:prstGeom prst="rect">
            <a:avLst/>
          </a:prstGeom>
        </p:spPr>
        <p:txBody>
          <a:bodyPr anchor="t" rtlCol="false" tIns="0" lIns="0" bIns="0" rIns="0">
            <a:spAutoFit/>
          </a:bodyPr>
          <a:lstStyle/>
          <a:p>
            <a:pPr algn="ctr">
              <a:lnSpc>
                <a:spcPts val="3462"/>
              </a:lnSpc>
            </a:pPr>
            <a:r>
              <a:rPr lang="en-US" sz="2473">
                <a:solidFill>
                  <a:srgbClr val="000000"/>
                </a:solidFill>
                <a:latin typeface="Open Sans Bold"/>
              </a:rPr>
              <a:t>Final Result</a:t>
            </a:r>
          </a:p>
        </p:txBody>
      </p:sp>
      <p:sp>
        <p:nvSpPr>
          <p:cNvPr name="AutoShape 20" id="20"/>
          <p:cNvSpPr/>
          <p:nvPr/>
        </p:nvSpPr>
        <p:spPr>
          <a:xfrm>
            <a:off x="11389829" y="3423716"/>
            <a:ext cx="956680" cy="1145"/>
          </a:xfrm>
          <a:prstGeom prst="line">
            <a:avLst/>
          </a:prstGeom>
          <a:ln cap="flat" w="76200">
            <a:solidFill>
              <a:srgbClr val="000000"/>
            </a:solidFill>
            <a:prstDash val="sysDot"/>
            <a:headEnd type="none" len="sm" w="sm"/>
            <a:tailEnd type="arrow" len="sm" w="med"/>
          </a:ln>
        </p:spPr>
      </p:sp>
      <p:sp>
        <p:nvSpPr>
          <p:cNvPr name="TextBox 21" id="21"/>
          <p:cNvSpPr txBox="true"/>
          <p:nvPr/>
        </p:nvSpPr>
        <p:spPr>
          <a:xfrm rot="0">
            <a:off x="10683517" y="2240527"/>
            <a:ext cx="629192" cy="119697"/>
          </a:xfrm>
          <a:prstGeom prst="rect">
            <a:avLst/>
          </a:prstGeom>
        </p:spPr>
        <p:txBody>
          <a:bodyPr anchor="t" rtlCol="false" tIns="0" lIns="0" bIns="0" rIns="0">
            <a:spAutoFit/>
          </a:bodyPr>
          <a:lstStyle/>
          <a:p>
            <a:pPr algn="ctr">
              <a:lnSpc>
                <a:spcPts val="928"/>
              </a:lnSpc>
            </a:pPr>
            <a:r>
              <a:rPr lang="en-US" sz="663">
                <a:solidFill>
                  <a:srgbClr val="F2F4F5"/>
                </a:solidFill>
                <a:latin typeface="Canva Sans Bold"/>
              </a:rPr>
              <a:t>selected vessel</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432462" y="881004"/>
          <a:ext cx="15826838" cy="9067076"/>
        </p:xfrm>
        <a:graphic>
          <a:graphicData uri="http://schemas.openxmlformats.org/drawingml/2006/table">
            <a:tbl>
              <a:tblPr/>
              <a:tblGrid>
                <a:gridCol w="3754729"/>
                <a:gridCol w="5562726"/>
                <a:gridCol w="6509383"/>
              </a:tblGrid>
              <a:tr h="734969">
                <a:tc>
                  <a:txBody>
                    <a:bodyPr anchor="t" rtlCol="false"/>
                    <a:lstStyle/>
                    <a:p>
                      <a:pPr algn="ctr">
                        <a:lnSpc>
                          <a:spcPts val="2520"/>
                        </a:lnSpc>
                        <a:defRPr/>
                      </a:pPr>
                      <a:r>
                        <a:rPr lang="en-US" sz="1800">
                          <a:solidFill>
                            <a:srgbClr val="FFFFFF"/>
                          </a:solidFill>
                          <a:latin typeface="Open Sauce Bold"/>
                        </a:rPr>
                        <a:t>Tools</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000000"/>
                    </a:solidFill>
                  </a:tcPr>
                </a:tc>
                <a:tc>
                  <a:txBody>
                    <a:bodyPr anchor="t" rtlCol="false"/>
                    <a:lstStyle/>
                    <a:p>
                      <a:pPr algn="ctr">
                        <a:lnSpc>
                          <a:spcPts val="2520"/>
                        </a:lnSpc>
                        <a:defRPr/>
                      </a:pPr>
                      <a:r>
                        <a:rPr lang="en-US" sz="1800">
                          <a:solidFill>
                            <a:srgbClr val="FFFFFF"/>
                          </a:solidFill>
                          <a:latin typeface="Open Sauce Bold"/>
                        </a:rPr>
                        <a:t>Function</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000000"/>
                    </a:solidFill>
                  </a:tcPr>
                </a:tc>
                <a:tc>
                  <a:txBody>
                    <a:bodyPr anchor="t" rtlCol="false"/>
                    <a:lstStyle/>
                    <a:p>
                      <a:pPr algn="ctr">
                        <a:lnSpc>
                          <a:spcPts val="2520"/>
                        </a:lnSpc>
                        <a:defRPr/>
                      </a:pPr>
                      <a:r>
                        <a:rPr lang="en-US" sz="1800">
                          <a:solidFill>
                            <a:srgbClr val="FFFFFF"/>
                          </a:solidFill>
                          <a:latin typeface="Open Sauce Bold"/>
                        </a:rPr>
                        <a:t>Why we selected this tool</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000000"/>
                    </a:solidFill>
                  </a:tcPr>
                </a:tc>
              </a:tr>
              <a:tr h="1250402">
                <a:tc>
                  <a:txBody>
                    <a:bodyPr anchor="t" rtlCol="false"/>
                    <a:lstStyle/>
                    <a:p>
                      <a:pPr algn="ctr">
                        <a:lnSpc>
                          <a:spcPts val="2240"/>
                        </a:lnSpc>
                        <a:defRPr/>
                      </a:pPr>
                      <a:r>
                        <a:rPr lang="en-US" sz="1600">
                          <a:solidFill>
                            <a:srgbClr val="000000"/>
                          </a:solidFill>
                          <a:latin typeface="Open Sauce Bold"/>
                        </a:rPr>
                        <a:t>TensorFlow</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40"/>
                        </a:lnSpc>
                        <a:defRPr/>
                      </a:pPr>
                      <a:r>
                        <a:rPr lang="en-US" sz="1600">
                          <a:solidFill>
                            <a:srgbClr val="000000"/>
                          </a:solidFill>
                          <a:latin typeface="Open Sauce Bold"/>
                        </a:rPr>
                        <a:t>Deep Learning Framwork</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40"/>
                        </a:lnSpc>
                        <a:defRPr/>
                      </a:pPr>
                      <a:r>
                        <a:rPr lang="en-US" sz="1600">
                          <a:solidFill>
                            <a:srgbClr val="000000"/>
                          </a:solidFill>
                          <a:latin typeface="Open Sauce Bold"/>
                        </a:rPr>
                        <a:t>TensorFlow is strong, flexible, and supported by the community. It offers many resources and features for building and training neural networks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96789">
                <a:tc>
                  <a:txBody>
                    <a:bodyPr anchor="t" rtlCol="false"/>
                    <a:lstStyle/>
                    <a:p>
                      <a:pPr algn="ctr">
                        <a:lnSpc>
                          <a:spcPts val="2240"/>
                        </a:lnSpc>
                        <a:defRPr/>
                      </a:pPr>
                      <a:r>
                        <a:rPr lang="en-US" sz="1600">
                          <a:solidFill>
                            <a:srgbClr val="000000"/>
                          </a:solidFill>
                          <a:latin typeface="Open Sauce Bold"/>
                        </a:rPr>
                        <a:t>Keras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40"/>
                        </a:lnSpc>
                        <a:defRPr/>
                      </a:pPr>
                      <a:r>
                        <a:rPr lang="en-US" sz="1600">
                          <a:solidFill>
                            <a:srgbClr val="000000"/>
                          </a:solidFill>
                          <a:latin typeface="Open Sauce Bold"/>
                        </a:rPr>
                        <a:t>High-level API for TensorFlow</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40"/>
                        </a:lnSpc>
                        <a:defRPr/>
                      </a:pPr>
                      <a:r>
                        <a:rPr lang="en-US" sz="1600">
                          <a:solidFill>
                            <a:srgbClr val="000000"/>
                          </a:solidFill>
                          <a:latin typeface="Open Sauce Bold"/>
                        </a:rPr>
                        <a:t>It makes it easier to build and train deep learning models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527209">
                <a:tc>
                  <a:txBody>
                    <a:bodyPr anchor="t" rtlCol="false"/>
                    <a:lstStyle/>
                    <a:p>
                      <a:pPr algn="ctr">
                        <a:lnSpc>
                          <a:spcPts val="2240"/>
                        </a:lnSpc>
                        <a:defRPr/>
                      </a:pPr>
                      <a:r>
                        <a:rPr lang="en-US" sz="1600">
                          <a:solidFill>
                            <a:srgbClr val="000000"/>
                          </a:solidFill>
                          <a:latin typeface="Open Sauce Bold"/>
                        </a:rPr>
                        <a:t>OpenCV</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40"/>
                        </a:lnSpc>
                        <a:defRPr/>
                      </a:pPr>
                      <a:r>
                        <a:rPr lang="en-US" sz="1600">
                          <a:solidFill>
                            <a:srgbClr val="000000"/>
                          </a:solidFill>
                          <a:latin typeface="Open Sauce Bold"/>
                        </a:rPr>
                        <a:t>open-source computer vision and cross-platform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40"/>
                        </a:lnSpc>
                        <a:defRPr/>
                      </a:pPr>
                      <a:r>
                        <a:rPr lang="en-US" sz="1600">
                          <a:solidFill>
                            <a:srgbClr val="000000"/>
                          </a:solidFill>
                          <a:latin typeface="Open Sauce Bold"/>
                        </a:rPr>
                        <a:t>It offers a broad range of functions and methods for tasks like image enhancement, segmentation, feature extraction, and image processing, including edge detection, morphology, and feature identification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527209">
                <a:tc>
                  <a:txBody>
                    <a:bodyPr anchor="t" rtlCol="false"/>
                    <a:lstStyle/>
                    <a:p>
                      <a:pPr algn="ctr">
                        <a:lnSpc>
                          <a:spcPts val="2240"/>
                        </a:lnSpc>
                        <a:defRPr/>
                      </a:pPr>
                      <a:r>
                        <a:rPr lang="en-US" sz="1600">
                          <a:solidFill>
                            <a:srgbClr val="000000"/>
                          </a:solidFill>
                          <a:latin typeface="Open Sauce Bold"/>
                        </a:rPr>
                        <a:t>Numpy, Pandas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40"/>
                        </a:lnSpc>
                        <a:defRPr/>
                      </a:pPr>
                      <a:r>
                        <a:rPr lang="en-US" sz="1600">
                          <a:solidFill>
                            <a:srgbClr val="000000"/>
                          </a:solidFill>
                          <a:latin typeface="Open Sauce Bold"/>
                        </a:rPr>
                        <a:t>Numpy handles arrays and mathematical operations, while pandas deals with structured data manipulation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40"/>
                        </a:lnSpc>
                        <a:defRPr/>
                      </a:pPr>
                      <a:r>
                        <a:rPr lang="en-US" sz="1600">
                          <a:solidFill>
                            <a:srgbClr val="000000"/>
                          </a:solidFill>
                          <a:latin typeface="Open Sauce Bold"/>
                        </a:rPr>
                        <a:t>Data preparation and analysis in eye disease detection were made more accessible using Numpy and Pandas due to their effective data handling, numerical computing, and deep learning integration.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2074504">
                <a:tc>
                  <a:txBody>
                    <a:bodyPr anchor="t" rtlCol="false"/>
                    <a:lstStyle/>
                    <a:p>
                      <a:pPr algn="ctr">
                        <a:lnSpc>
                          <a:spcPts val="2240"/>
                        </a:lnSpc>
                        <a:defRPr/>
                      </a:pPr>
                      <a:r>
                        <a:rPr lang="en-US" sz="1600">
                          <a:solidFill>
                            <a:srgbClr val="000000"/>
                          </a:solidFill>
                          <a:latin typeface="Open Sauce Bold"/>
                        </a:rPr>
                        <a:t>Matplotlib, Seaborn, and Scikit-learn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40"/>
                        </a:lnSpc>
                        <a:defRPr/>
                      </a:pPr>
                      <a:r>
                        <a:rPr lang="en-US" sz="1600">
                          <a:solidFill>
                            <a:srgbClr val="000000"/>
                          </a:solidFill>
                          <a:latin typeface="Open Sauce Bold"/>
                        </a:rPr>
                        <a:t>Matplotlib and Seaborn provides Data visualization for analysis and presentation then Scikit-learn offers deep-learning algorithms for disease diagnosis and segmentation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40"/>
                        </a:lnSpc>
                        <a:defRPr/>
                      </a:pPr>
                      <a:r>
                        <a:rPr lang="en-US" sz="1600">
                          <a:solidFill>
                            <a:srgbClr val="000000"/>
                          </a:solidFill>
                          <a:latin typeface="Open Sauce Bold"/>
                        </a:rPr>
                        <a:t>It provides Widely used and well-documented tools for visualization and deep learning tasks essential for ocular disease diagnosis projects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55994">
                <a:tc>
                  <a:txBody>
                    <a:bodyPr anchor="t" rtlCol="false"/>
                    <a:lstStyle/>
                    <a:p>
                      <a:pPr algn="ctr">
                        <a:lnSpc>
                          <a:spcPts val="2240"/>
                        </a:lnSpc>
                        <a:defRPr/>
                      </a:pPr>
                      <a:r>
                        <a:rPr lang="en-US" sz="1600">
                          <a:solidFill>
                            <a:srgbClr val="000000"/>
                          </a:solidFill>
                          <a:latin typeface="Open Sauce Bold"/>
                        </a:rPr>
                        <a:t>Google Collab Pro</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40"/>
                        </a:lnSpc>
                        <a:defRPr/>
                      </a:pPr>
                      <a:r>
                        <a:rPr lang="en-US" sz="1600">
                          <a:solidFill>
                            <a:srgbClr val="000000"/>
                          </a:solidFill>
                          <a:latin typeface="Open Sauce Bold"/>
                        </a:rPr>
                        <a:t>Cloud-based Jupyter Notebook environment</a:t>
                      </a:r>
                      <a:endParaRPr lang="en-US" sz="1100"/>
                    </a:p>
                    <a:p>
                      <a:pPr algn="l">
                        <a:lnSpc>
                          <a:spcPts val="2240"/>
                        </a:lnSpc>
                      </a:pPr>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40"/>
                        </a:lnSpc>
                        <a:defRPr/>
                      </a:pPr>
                      <a:r>
                        <a:rPr lang="en-US" sz="1600">
                          <a:solidFill>
                            <a:srgbClr val="000000"/>
                          </a:solidFill>
                          <a:latin typeface="Open Sauce Bold"/>
                        </a:rPr>
                        <a:t>It provides solid GPUs and TPUs, available with Google Collab Pro, which helps train deep-learning models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6387781" y="50017"/>
            <a:ext cx="4976327" cy="642239"/>
          </a:xfrm>
          <a:prstGeom prst="rect">
            <a:avLst/>
          </a:prstGeom>
        </p:spPr>
        <p:txBody>
          <a:bodyPr anchor="t" rtlCol="false" tIns="0" lIns="0" bIns="0" rIns="0">
            <a:spAutoFit/>
          </a:bodyPr>
          <a:lstStyle/>
          <a:p>
            <a:pPr algn="ctr">
              <a:lnSpc>
                <a:spcPts val="5218"/>
              </a:lnSpc>
            </a:pPr>
            <a:r>
              <a:rPr lang="en-US" sz="3727">
                <a:solidFill>
                  <a:srgbClr val="000000"/>
                </a:solidFill>
                <a:latin typeface="Etna Sans Serif"/>
              </a:rPr>
              <a:t> Tools &amp; Technologies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213159" y="566102"/>
            <a:ext cx="15401412" cy="645147"/>
          </a:xfrm>
          <a:prstGeom prst="rect">
            <a:avLst/>
          </a:prstGeom>
        </p:spPr>
        <p:txBody>
          <a:bodyPr anchor="t" rtlCol="false" tIns="0" lIns="0" bIns="0" rIns="0">
            <a:spAutoFit/>
          </a:bodyPr>
          <a:lstStyle/>
          <a:p>
            <a:pPr algn="ctr">
              <a:lnSpc>
                <a:spcPts val="5389"/>
              </a:lnSpc>
            </a:pPr>
            <a:r>
              <a:rPr lang="en-US" sz="3849">
                <a:solidFill>
                  <a:srgbClr val="000000"/>
                </a:solidFill>
                <a:latin typeface="Canva Sans Bold"/>
              </a:rPr>
              <a:t>Usability and Manufacturability</a:t>
            </a:r>
          </a:p>
        </p:txBody>
      </p:sp>
      <p:sp>
        <p:nvSpPr>
          <p:cNvPr name="TextBox 3" id="3"/>
          <p:cNvSpPr txBox="true"/>
          <p:nvPr/>
        </p:nvSpPr>
        <p:spPr>
          <a:xfrm rot="0">
            <a:off x="684635" y="1598245"/>
            <a:ext cx="16780394" cy="8759860"/>
          </a:xfrm>
          <a:prstGeom prst="rect">
            <a:avLst/>
          </a:prstGeom>
        </p:spPr>
        <p:txBody>
          <a:bodyPr anchor="t" rtlCol="false" tIns="0" lIns="0" bIns="0" rIns="0">
            <a:spAutoFit/>
          </a:bodyPr>
          <a:lstStyle/>
          <a:p>
            <a:pPr algn="l">
              <a:lnSpc>
                <a:spcPts val="3970"/>
              </a:lnSpc>
            </a:pPr>
            <a:r>
              <a:rPr lang="en-US" sz="2836">
                <a:solidFill>
                  <a:srgbClr val="000000"/>
                </a:solidFill>
                <a:latin typeface="Canva Sans Bold"/>
              </a:rPr>
              <a:t>Usability:</a:t>
            </a:r>
          </a:p>
          <a:p>
            <a:pPr algn="l">
              <a:lnSpc>
                <a:spcPts val="4230"/>
              </a:lnSpc>
            </a:pPr>
          </a:p>
          <a:p>
            <a:pPr algn="l" marL="543611" indent="-271806" lvl="1">
              <a:lnSpc>
                <a:spcPts val="4230"/>
              </a:lnSpc>
              <a:buFont typeface="Arial"/>
              <a:buChar char="•"/>
            </a:pPr>
            <a:r>
              <a:rPr lang="en-US" sz="2517">
                <a:solidFill>
                  <a:srgbClr val="000000"/>
                </a:solidFill>
                <a:latin typeface="Canva Sans"/>
              </a:rPr>
              <a:t>Doctors can use segmented images for faster diagnosis of ocular diseases.</a:t>
            </a:r>
          </a:p>
          <a:p>
            <a:pPr algn="l" marL="543611" indent="-271806" lvl="1">
              <a:lnSpc>
                <a:spcPts val="4230"/>
              </a:lnSpc>
              <a:buFont typeface="Arial"/>
              <a:buChar char="•"/>
            </a:pPr>
            <a:r>
              <a:rPr lang="en-US" sz="2517">
                <a:solidFill>
                  <a:srgbClr val="000000"/>
                </a:solidFill>
                <a:latin typeface="Canva Sans"/>
              </a:rPr>
              <a:t>Find abnormalities in segmented vessel images.</a:t>
            </a:r>
          </a:p>
          <a:p>
            <a:pPr algn="l" marL="543611" indent="-271806" lvl="1">
              <a:lnSpc>
                <a:spcPts val="4230"/>
              </a:lnSpc>
              <a:buFont typeface="Arial"/>
              <a:buChar char="•"/>
            </a:pPr>
            <a:r>
              <a:rPr lang="en-US" sz="2517">
                <a:solidFill>
                  <a:srgbClr val="000000"/>
                </a:solidFill>
                <a:latin typeface="Canva Sans"/>
              </a:rPr>
              <a:t>Compare patent’s previous status with the present one, more faster and more accurately</a:t>
            </a:r>
          </a:p>
          <a:p>
            <a:pPr algn="l" marL="543611" indent="-271806" lvl="1">
              <a:lnSpc>
                <a:spcPts val="4230"/>
              </a:lnSpc>
              <a:buFont typeface="Arial"/>
              <a:buChar char="•"/>
            </a:pPr>
            <a:r>
              <a:rPr lang="en-US" sz="2517">
                <a:solidFill>
                  <a:srgbClr val="000000"/>
                </a:solidFill>
                <a:latin typeface="Canva Sans"/>
              </a:rPr>
              <a:t>Vessel diameter estimation will enable doctors to find farther reasons of ocular diseases occurring due to other organ malfunctions. </a:t>
            </a:r>
          </a:p>
          <a:p>
            <a:pPr algn="l">
              <a:lnSpc>
                <a:spcPts val="3525"/>
              </a:lnSpc>
            </a:pPr>
          </a:p>
          <a:p>
            <a:pPr algn="l">
              <a:lnSpc>
                <a:spcPts val="3970"/>
              </a:lnSpc>
            </a:pPr>
            <a:r>
              <a:rPr lang="en-US" sz="2836">
                <a:solidFill>
                  <a:srgbClr val="000000"/>
                </a:solidFill>
                <a:latin typeface="Canva Sans Bold"/>
              </a:rPr>
              <a:t>Manufacturability:</a:t>
            </a:r>
          </a:p>
          <a:p>
            <a:pPr algn="l">
              <a:lnSpc>
                <a:spcPts val="4230"/>
              </a:lnSpc>
            </a:pPr>
          </a:p>
          <a:p>
            <a:pPr algn="just">
              <a:lnSpc>
                <a:spcPts val="4305"/>
              </a:lnSpc>
            </a:pPr>
            <a:r>
              <a:rPr lang="en-US" sz="2517">
                <a:solidFill>
                  <a:srgbClr val="000000"/>
                </a:solidFill>
                <a:latin typeface="Canva Sans"/>
              </a:rPr>
              <a:t>Manufacturing or implementing a single software, website, or web app to perform disease diagnosis of cataracts, glaucoma, and diabetic retinopathy along with blood vessel segmentation and vessel diameter estimation will make easier and cost effective for doctors. Farther training it with high quality mobile image instead of images generated by ophthalmoscope will increase it’s usability and  make it available for the mass.</a:t>
            </a:r>
          </a:p>
          <a:p>
            <a:pPr algn="l">
              <a:lnSpc>
                <a:spcPts val="3525"/>
              </a:lnSpc>
            </a:pPr>
          </a:p>
          <a:p>
            <a:pPr algn="l">
              <a:lnSpc>
                <a:spcPts val="3525"/>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DAGFgwf5muc</dc:identifier>
  <dcterms:modified xsi:type="dcterms:W3CDTF">2011-08-01T06:04:30Z</dcterms:modified>
  <cp:revision>1</cp:revision>
  <dc:title>Segmentation and diameter estimation</dc:title>
</cp:coreProperties>
</file>