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Gabriel Sans Bold" charset="1" panose="02000000000000000000"/>
      <p:regular r:id="rId12"/>
    </p:embeddedFont>
    <p:embeddedFont>
      <p:font typeface="Gabriel Sans Condensed" charset="1" panose="02000000000000000000"/>
      <p:regular r:id="rId13"/>
    </p:embeddedFont>
    <p:embeddedFont>
      <p:font typeface="Gabriel Sans Condensed Bold" charset="1" panose="02000000000000000000"/>
      <p:regular r:id="rId14"/>
    </p:embeddedFont>
    <p:embeddedFont>
      <p:font typeface="IBM Plex Sans Bold" charset="1" panose="020B0803050203000203"/>
      <p:regular r:id="rId15"/>
    </p:embeddedFont>
    <p:embeddedFont>
      <p:font typeface="IBM Plex Sans" charset="1" panose="020B0503050203000203"/>
      <p:regular r:id="rId16"/>
    </p:embeddedFont>
    <p:embeddedFont>
      <p:font typeface="Gabriel Sans" charset="1" panose="02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312740"/>
        </a:solidFill>
      </p:bgPr>
    </p:bg>
    <p:spTree>
      <p:nvGrpSpPr>
        <p:cNvPr id="1" name=""/>
        <p:cNvGrpSpPr/>
        <p:nvPr/>
      </p:nvGrpSpPr>
      <p:grpSpPr>
        <a:xfrm>
          <a:off x="0" y="0"/>
          <a:ext cx="0" cy="0"/>
          <a:chOff x="0" y="0"/>
          <a:chExt cx="0" cy="0"/>
        </a:xfrm>
      </p:grpSpPr>
      <p:sp>
        <p:nvSpPr>
          <p:cNvPr name="Freeform 2" id="2"/>
          <p:cNvSpPr/>
          <p:nvPr/>
        </p:nvSpPr>
        <p:spPr>
          <a:xfrm flipH="false" flipV="true" rot="-5400000">
            <a:off x="203557" y="-320889"/>
            <a:ext cx="1650286" cy="2292064"/>
          </a:xfrm>
          <a:custGeom>
            <a:avLst/>
            <a:gdLst/>
            <a:ahLst/>
            <a:cxnLst/>
            <a:rect r="r" b="b" t="t" l="l"/>
            <a:pathLst>
              <a:path h="2292064" w="1650286">
                <a:moveTo>
                  <a:pt x="0" y="2292064"/>
                </a:moveTo>
                <a:lnTo>
                  <a:pt x="1650286" y="2292064"/>
                </a:lnTo>
                <a:lnTo>
                  <a:pt x="1650286" y="0"/>
                </a:lnTo>
                <a:lnTo>
                  <a:pt x="0" y="0"/>
                </a:lnTo>
                <a:lnTo>
                  <a:pt x="0" y="229206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219396" y="1028700"/>
            <a:ext cx="8908904" cy="8229600"/>
          </a:xfrm>
          <a:custGeom>
            <a:avLst/>
            <a:gdLst/>
            <a:ahLst/>
            <a:cxnLst/>
            <a:rect r="r" b="b" t="t" l="l"/>
            <a:pathLst>
              <a:path h="8229600" w="8908904">
                <a:moveTo>
                  <a:pt x="8908904" y="0"/>
                </a:moveTo>
                <a:lnTo>
                  <a:pt x="0" y="0"/>
                </a:lnTo>
                <a:lnTo>
                  <a:pt x="0" y="8229600"/>
                </a:lnTo>
                <a:lnTo>
                  <a:pt x="8908904" y="8229600"/>
                </a:lnTo>
                <a:lnTo>
                  <a:pt x="890890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117332" y="8971786"/>
            <a:ext cx="1572393" cy="1572393"/>
          </a:xfrm>
          <a:custGeom>
            <a:avLst/>
            <a:gdLst/>
            <a:ahLst/>
            <a:cxnLst/>
            <a:rect r="r" b="b" t="t" l="l"/>
            <a:pathLst>
              <a:path h="1572393" w="1572393">
                <a:moveTo>
                  <a:pt x="1572393" y="0"/>
                </a:moveTo>
                <a:lnTo>
                  <a:pt x="0" y="0"/>
                </a:lnTo>
                <a:lnTo>
                  <a:pt x="0" y="1572393"/>
                </a:lnTo>
                <a:lnTo>
                  <a:pt x="1572393" y="1572393"/>
                </a:lnTo>
                <a:lnTo>
                  <a:pt x="157239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028700" y="2829635"/>
            <a:ext cx="8218446" cy="1083934"/>
          </a:xfrm>
          <a:prstGeom prst="rect">
            <a:avLst/>
          </a:prstGeom>
        </p:spPr>
        <p:txBody>
          <a:bodyPr anchor="t" rtlCol="false" tIns="0" lIns="0" bIns="0" rIns="0">
            <a:spAutoFit/>
          </a:bodyPr>
          <a:lstStyle/>
          <a:p>
            <a:pPr algn="l">
              <a:lnSpc>
                <a:spcPts val="7980"/>
              </a:lnSpc>
            </a:pPr>
            <a:r>
              <a:rPr lang="en-US" sz="5700">
                <a:solidFill>
                  <a:srgbClr val="FFFFFF"/>
                </a:solidFill>
                <a:latin typeface="Gabriel Sans Bold"/>
              </a:rPr>
              <a:t>Virtual Learning Nexus</a:t>
            </a:r>
          </a:p>
        </p:txBody>
      </p:sp>
      <p:sp>
        <p:nvSpPr>
          <p:cNvPr name="TextBox 6" id="6"/>
          <p:cNvSpPr txBox="true"/>
          <p:nvPr/>
        </p:nvSpPr>
        <p:spPr>
          <a:xfrm rot="0">
            <a:off x="1130273" y="4477658"/>
            <a:ext cx="7710400" cy="2529881"/>
          </a:xfrm>
          <a:prstGeom prst="rect">
            <a:avLst/>
          </a:prstGeom>
        </p:spPr>
        <p:txBody>
          <a:bodyPr anchor="t" rtlCol="false" tIns="0" lIns="0" bIns="0" rIns="0">
            <a:spAutoFit/>
          </a:bodyPr>
          <a:lstStyle/>
          <a:p>
            <a:pPr algn="l">
              <a:lnSpc>
                <a:spcPts val="6731"/>
              </a:lnSpc>
            </a:pPr>
            <a:r>
              <a:rPr lang="en-US" sz="3399">
                <a:solidFill>
                  <a:srgbClr val="FFFFFF"/>
                </a:solidFill>
                <a:latin typeface="Gabriel Sans Condensed"/>
              </a:rPr>
              <a:t>Group Members:</a:t>
            </a:r>
          </a:p>
          <a:p>
            <a:pPr algn="l">
              <a:lnSpc>
                <a:spcPts val="6731"/>
              </a:lnSpc>
            </a:pPr>
            <a:r>
              <a:rPr lang="en-US" sz="3399">
                <a:solidFill>
                  <a:srgbClr val="FFFFFF"/>
                </a:solidFill>
                <a:latin typeface="Gabriel Sans Condensed"/>
              </a:rPr>
              <a:t>       Md. Marop Hossain   id. 2013982042</a:t>
            </a:r>
          </a:p>
          <a:p>
            <a:pPr algn="l">
              <a:lnSpc>
                <a:spcPts val="6731"/>
              </a:lnSpc>
            </a:pPr>
            <a:r>
              <a:rPr lang="en-US" sz="3399">
                <a:solidFill>
                  <a:srgbClr val="FFFFFF"/>
                </a:solidFill>
                <a:latin typeface="Gabriel Sans Condensed"/>
              </a:rPr>
              <a:t>       Md. Zunayed Islam    id. 1921609642</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886809" y="2443396"/>
            <a:ext cx="941252" cy="798168"/>
          </a:xfrm>
          <a:prstGeom prst="rect">
            <a:avLst/>
          </a:prstGeom>
        </p:spPr>
        <p:txBody>
          <a:bodyPr anchor="t" rtlCol="false" tIns="0" lIns="0" bIns="0" rIns="0">
            <a:spAutoFit/>
          </a:bodyPr>
          <a:lstStyle/>
          <a:p>
            <a:pPr algn="l">
              <a:lnSpc>
                <a:spcPts val="5880"/>
              </a:lnSpc>
            </a:pPr>
            <a:r>
              <a:rPr lang="en-US" sz="4200" spc="-84">
                <a:solidFill>
                  <a:srgbClr val="312740"/>
                </a:solidFill>
                <a:latin typeface="Gabriel Sans Condensed"/>
              </a:rPr>
              <a:t>01</a:t>
            </a:r>
          </a:p>
        </p:txBody>
      </p:sp>
      <p:sp>
        <p:nvSpPr>
          <p:cNvPr name="TextBox 3" id="3"/>
          <p:cNvSpPr txBox="true"/>
          <p:nvPr/>
        </p:nvSpPr>
        <p:spPr>
          <a:xfrm rot="0">
            <a:off x="886809" y="5956168"/>
            <a:ext cx="941252" cy="798168"/>
          </a:xfrm>
          <a:prstGeom prst="rect">
            <a:avLst/>
          </a:prstGeom>
        </p:spPr>
        <p:txBody>
          <a:bodyPr anchor="t" rtlCol="false" tIns="0" lIns="0" bIns="0" rIns="0">
            <a:spAutoFit/>
          </a:bodyPr>
          <a:lstStyle/>
          <a:p>
            <a:pPr algn="l">
              <a:lnSpc>
                <a:spcPts val="5880"/>
              </a:lnSpc>
            </a:pPr>
            <a:r>
              <a:rPr lang="en-US" sz="4200" spc="-84">
                <a:solidFill>
                  <a:srgbClr val="312740"/>
                </a:solidFill>
                <a:latin typeface="Gabriel Sans Condensed"/>
              </a:rPr>
              <a:t>03</a:t>
            </a:r>
          </a:p>
        </p:txBody>
      </p:sp>
      <p:sp>
        <p:nvSpPr>
          <p:cNvPr name="TextBox 4" id="4"/>
          <p:cNvSpPr txBox="true"/>
          <p:nvPr/>
        </p:nvSpPr>
        <p:spPr>
          <a:xfrm rot="0">
            <a:off x="1828060" y="2598152"/>
            <a:ext cx="8644801" cy="1201099"/>
          </a:xfrm>
          <a:prstGeom prst="rect">
            <a:avLst/>
          </a:prstGeom>
        </p:spPr>
        <p:txBody>
          <a:bodyPr anchor="t" rtlCol="false" tIns="0" lIns="0" bIns="0" rIns="0">
            <a:spAutoFit/>
          </a:bodyPr>
          <a:lstStyle/>
          <a:p>
            <a:pPr algn="l">
              <a:lnSpc>
                <a:spcPts val="3079"/>
              </a:lnSpc>
              <a:spcBef>
                <a:spcPct val="0"/>
              </a:spcBef>
            </a:pPr>
            <a:r>
              <a:rPr lang="en-US" sz="2199" spc="-43">
                <a:solidFill>
                  <a:srgbClr val="341E54"/>
                </a:solidFill>
                <a:latin typeface="Gabriel Sans Condensed"/>
              </a:rPr>
              <a:t>Creating a centralized platform where learners can access a diverse range of online courses across various subjects and skill levels, making education accessible from anywhere at any time.</a:t>
            </a:r>
          </a:p>
        </p:txBody>
      </p:sp>
      <p:sp>
        <p:nvSpPr>
          <p:cNvPr name="TextBox 5" id="5"/>
          <p:cNvSpPr txBox="true"/>
          <p:nvPr/>
        </p:nvSpPr>
        <p:spPr>
          <a:xfrm rot="0">
            <a:off x="1828060" y="6110924"/>
            <a:ext cx="8644801" cy="1201099"/>
          </a:xfrm>
          <a:prstGeom prst="rect">
            <a:avLst/>
          </a:prstGeom>
        </p:spPr>
        <p:txBody>
          <a:bodyPr anchor="t" rtlCol="false" tIns="0" lIns="0" bIns="0" rIns="0">
            <a:spAutoFit/>
          </a:bodyPr>
          <a:lstStyle/>
          <a:p>
            <a:pPr algn="l">
              <a:lnSpc>
                <a:spcPts val="3079"/>
              </a:lnSpc>
            </a:pPr>
            <a:r>
              <a:rPr lang="en-US" sz="2199" spc="-43">
                <a:solidFill>
                  <a:srgbClr val="341E54"/>
                </a:solidFill>
                <a:latin typeface="Gabriel Sans Condensed"/>
              </a:rPr>
              <a:t>Provide students access to courses, study materials, student records, and payment processing</a:t>
            </a:r>
          </a:p>
          <a:p>
            <a:pPr algn="l">
              <a:lnSpc>
                <a:spcPts val="3079"/>
              </a:lnSpc>
              <a:spcBef>
                <a:spcPct val="0"/>
              </a:spcBef>
            </a:pPr>
          </a:p>
        </p:txBody>
      </p:sp>
      <p:sp>
        <p:nvSpPr>
          <p:cNvPr name="TextBox 6" id="6"/>
          <p:cNvSpPr txBox="true"/>
          <p:nvPr/>
        </p:nvSpPr>
        <p:spPr>
          <a:xfrm rot="0">
            <a:off x="1828060" y="7406917"/>
            <a:ext cx="5728051" cy="420263"/>
          </a:xfrm>
          <a:prstGeom prst="rect">
            <a:avLst/>
          </a:prstGeom>
        </p:spPr>
        <p:txBody>
          <a:bodyPr anchor="t" rtlCol="false" tIns="0" lIns="0" bIns="0" rIns="0">
            <a:spAutoFit/>
          </a:bodyPr>
          <a:lstStyle/>
          <a:p>
            <a:pPr algn="l">
              <a:lnSpc>
                <a:spcPts val="3079"/>
              </a:lnSpc>
              <a:spcBef>
                <a:spcPct val="0"/>
              </a:spcBef>
            </a:pPr>
            <a:r>
              <a:rPr lang="en-US" sz="2199" spc="-43">
                <a:solidFill>
                  <a:srgbClr val="341E54"/>
                </a:solidFill>
                <a:latin typeface="Gabriel Sans Condensed"/>
              </a:rPr>
              <a:t>Offer flexible, cost-effective learning</a:t>
            </a:r>
          </a:p>
        </p:txBody>
      </p:sp>
      <p:sp>
        <p:nvSpPr>
          <p:cNvPr name="Freeform 7" id="7"/>
          <p:cNvSpPr/>
          <p:nvPr/>
        </p:nvSpPr>
        <p:spPr>
          <a:xfrm flipH="false" flipV="false" rot="0">
            <a:off x="10557996" y="2416643"/>
            <a:ext cx="7480156" cy="5453714"/>
          </a:xfrm>
          <a:custGeom>
            <a:avLst/>
            <a:gdLst/>
            <a:ahLst/>
            <a:cxnLst/>
            <a:rect r="r" b="b" t="t" l="l"/>
            <a:pathLst>
              <a:path h="5453714" w="7480156">
                <a:moveTo>
                  <a:pt x="0" y="0"/>
                </a:moveTo>
                <a:lnTo>
                  <a:pt x="7480156" y="0"/>
                </a:lnTo>
                <a:lnTo>
                  <a:pt x="7480156" y="5453714"/>
                </a:lnTo>
                <a:lnTo>
                  <a:pt x="0" y="54537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2447624" y="262155"/>
            <a:ext cx="12520710" cy="991673"/>
          </a:xfrm>
          <a:prstGeom prst="rect">
            <a:avLst/>
          </a:prstGeom>
        </p:spPr>
        <p:txBody>
          <a:bodyPr anchor="t" rtlCol="false" tIns="0" lIns="0" bIns="0" rIns="0">
            <a:spAutoFit/>
          </a:bodyPr>
          <a:lstStyle/>
          <a:p>
            <a:pPr algn="l">
              <a:lnSpc>
                <a:spcPts val="7286"/>
              </a:lnSpc>
            </a:pPr>
            <a:r>
              <a:rPr lang="en-US" sz="5204">
                <a:solidFill>
                  <a:srgbClr val="341E54"/>
                </a:solidFill>
                <a:latin typeface="Gabriel Sans Condensed Bold"/>
              </a:rPr>
              <a:t>Main Purpose of The Project</a:t>
            </a:r>
          </a:p>
        </p:txBody>
      </p:sp>
      <p:sp>
        <p:nvSpPr>
          <p:cNvPr name="TextBox 9" id="9"/>
          <p:cNvSpPr txBox="true"/>
          <p:nvPr/>
        </p:nvSpPr>
        <p:spPr>
          <a:xfrm rot="0">
            <a:off x="886809" y="4066929"/>
            <a:ext cx="941252" cy="798195"/>
          </a:xfrm>
          <a:prstGeom prst="rect">
            <a:avLst/>
          </a:prstGeom>
        </p:spPr>
        <p:txBody>
          <a:bodyPr anchor="t" rtlCol="false" tIns="0" lIns="0" bIns="0" rIns="0">
            <a:spAutoFit/>
          </a:bodyPr>
          <a:lstStyle/>
          <a:p>
            <a:pPr algn="l">
              <a:lnSpc>
                <a:spcPts val="5880"/>
              </a:lnSpc>
            </a:pPr>
            <a:r>
              <a:rPr lang="en-US" sz="4200" spc="-84">
                <a:solidFill>
                  <a:srgbClr val="312740"/>
                </a:solidFill>
                <a:latin typeface="Gabriel Sans Condensed"/>
              </a:rPr>
              <a:t>02</a:t>
            </a:r>
          </a:p>
        </p:txBody>
      </p:sp>
      <p:sp>
        <p:nvSpPr>
          <p:cNvPr name="TextBox 10" id="10"/>
          <p:cNvSpPr txBox="true"/>
          <p:nvPr/>
        </p:nvSpPr>
        <p:spPr>
          <a:xfrm rot="0">
            <a:off x="1828060" y="4159329"/>
            <a:ext cx="8644801" cy="1591517"/>
          </a:xfrm>
          <a:prstGeom prst="rect">
            <a:avLst/>
          </a:prstGeom>
        </p:spPr>
        <p:txBody>
          <a:bodyPr anchor="t" rtlCol="false" tIns="0" lIns="0" bIns="0" rIns="0">
            <a:spAutoFit/>
          </a:bodyPr>
          <a:lstStyle/>
          <a:p>
            <a:pPr algn="l">
              <a:lnSpc>
                <a:spcPts val="3079"/>
              </a:lnSpc>
              <a:spcBef>
                <a:spcPct val="0"/>
              </a:spcBef>
            </a:pPr>
            <a:r>
              <a:rPr lang="en-US" sz="2199" spc="-43">
                <a:solidFill>
                  <a:srgbClr val="341E54"/>
                </a:solidFill>
                <a:latin typeface="Gabriel Sans Condensed"/>
              </a:rPr>
              <a:t>Creating a platform where administrator can sell diverse range of online courses and earn revenue. manage and organize course offerings, including uploading new content, setting prices, tracking sales, and monitoring user engagement and progress.</a:t>
            </a:r>
          </a:p>
        </p:txBody>
      </p:sp>
      <p:sp>
        <p:nvSpPr>
          <p:cNvPr name="TextBox 11" id="11"/>
          <p:cNvSpPr txBox="true"/>
          <p:nvPr/>
        </p:nvSpPr>
        <p:spPr>
          <a:xfrm rot="0">
            <a:off x="886809" y="7179851"/>
            <a:ext cx="941252" cy="798195"/>
          </a:xfrm>
          <a:prstGeom prst="rect">
            <a:avLst/>
          </a:prstGeom>
        </p:spPr>
        <p:txBody>
          <a:bodyPr anchor="t" rtlCol="false" tIns="0" lIns="0" bIns="0" rIns="0">
            <a:spAutoFit/>
          </a:bodyPr>
          <a:lstStyle/>
          <a:p>
            <a:pPr algn="l">
              <a:lnSpc>
                <a:spcPts val="5880"/>
              </a:lnSpc>
            </a:pPr>
            <a:r>
              <a:rPr lang="en-US" sz="4200" spc="-84">
                <a:solidFill>
                  <a:srgbClr val="312740"/>
                </a:solidFill>
                <a:latin typeface="Gabriel Sans Condensed"/>
              </a:rPr>
              <a:t>04</a:t>
            </a:r>
          </a:p>
        </p:txBody>
      </p:sp>
      <p:sp>
        <p:nvSpPr>
          <p:cNvPr name="Freeform 12" id="12"/>
          <p:cNvSpPr/>
          <p:nvPr/>
        </p:nvSpPr>
        <p:spPr>
          <a:xfrm flipH="false" flipV="false" rot="0">
            <a:off x="-844285" y="-89213"/>
            <a:ext cx="3196660" cy="2103984"/>
          </a:xfrm>
          <a:custGeom>
            <a:avLst/>
            <a:gdLst/>
            <a:ahLst/>
            <a:cxnLst/>
            <a:rect r="r" b="b" t="t" l="l"/>
            <a:pathLst>
              <a:path h="2103984" w="3196660">
                <a:moveTo>
                  <a:pt x="0" y="0"/>
                </a:moveTo>
                <a:lnTo>
                  <a:pt x="3196660" y="0"/>
                </a:lnTo>
                <a:lnTo>
                  <a:pt x="3196660" y="2103984"/>
                </a:lnTo>
                <a:lnTo>
                  <a:pt x="0" y="21039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889111" y="2483850"/>
            <a:ext cx="5956395" cy="6077955"/>
          </a:xfrm>
          <a:custGeom>
            <a:avLst/>
            <a:gdLst/>
            <a:ahLst/>
            <a:cxnLst/>
            <a:rect r="r" b="b" t="t" l="l"/>
            <a:pathLst>
              <a:path h="6077955" w="5956395">
                <a:moveTo>
                  <a:pt x="0" y="0"/>
                </a:moveTo>
                <a:lnTo>
                  <a:pt x="5956395" y="0"/>
                </a:lnTo>
                <a:lnTo>
                  <a:pt x="5956395" y="6077955"/>
                </a:lnTo>
                <a:lnTo>
                  <a:pt x="0" y="60779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420391" y="290315"/>
            <a:ext cx="6938114" cy="991673"/>
          </a:xfrm>
          <a:prstGeom prst="rect">
            <a:avLst/>
          </a:prstGeom>
        </p:spPr>
        <p:txBody>
          <a:bodyPr anchor="t" rtlCol="false" tIns="0" lIns="0" bIns="0" rIns="0">
            <a:spAutoFit/>
          </a:bodyPr>
          <a:lstStyle/>
          <a:p>
            <a:pPr algn="l">
              <a:lnSpc>
                <a:spcPts val="7286"/>
              </a:lnSpc>
            </a:pPr>
            <a:r>
              <a:rPr lang="en-US" sz="5204">
                <a:solidFill>
                  <a:srgbClr val="341E54"/>
                </a:solidFill>
                <a:latin typeface="Gabriel Sans Condensed Bold"/>
              </a:rPr>
              <a:t>Main Functional Flow</a:t>
            </a:r>
          </a:p>
        </p:txBody>
      </p:sp>
      <p:sp>
        <p:nvSpPr>
          <p:cNvPr name="TextBox 4" id="4"/>
          <p:cNvSpPr txBox="true"/>
          <p:nvPr/>
        </p:nvSpPr>
        <p:spPr>
          <a:xfrm rot="0">
            <a:off x="1028700" y="2549439"/>
            <a:ext cx="9387213" cy="3590745"/>
          </a:xfrm>
          <a:prstGeom prst="rect">
            <a:avLst/>
          </a:prstGeom>
        </p:spPr>
        <p:txBody>
          <a:bodyPr anchor="t" rtlCol="false" tIns="0" lIns="0" bIns="0" rIns="0">
            <a:spAutoFit/>
          </a:bodyPr>
          <a:lstStyle/>
          <a:p>
            <a:pPr algn="l" marL="539751" indent="-269876" lvl="1">
              <a:lnSpc>
                <a:spcPts val="3500"/>
              </a:lnSpc>
              <a:buFont typeface="Arial"/>
              <a:buChar char="•"/>
            </a:pPr>
            <a:r>
              <a:rPr lang="en-US" sz="2500">
                <a:solidFill>
                  <a:srgbClr val="341E54"/>
                </a:solidFill>
                <a:latin typeface="Gabriel Sans Condensed"/>
              </a:rPr>
              <a:t>Learner Registration: New users sign up for an account using their email and password.</a:t>
            </a:r>
          </a:p>
          <a:p>
            <a:pPr algn="l" marL="539751" indent="-269876" lvl="1">
              <a:lnSpc>
                <a:spcPts val="3500"/>
              </a:lnSpc>
              <a:buFont typeface="Arial"/>
              <a:buChar char="•"/>
            </a:pPr>
            <a:r>
              <a:rPr lang="en-US" sz="2500">
                <a:solidFill>
                  <a:srgbClr val="341E54"/>
                </a:solidFill>
                <a:latin typeface="Gabriel Sans Condensed"/>
              </a:rPr>
              <a:t>Login using email and password.</a:t>
            </a:r>
          </a:p>
          <a:p>
            <a:pPr algn="l" marL="539751" indent="-269876" lvl="1">
              <a:lnSpc>
                <a:spcPts val="3500"/>
              </a:lnSpc>
              <a:buFont typeface="Arial"/>
              <a:buChar char="•"/>
            </a:pPr>
            <a:r>
              <a:rPr lang="en-US" sz="2500">
                <a:solidFill>
                  <a:srgbClr val="341E54"/>
                </a:solidFill>
                <a:latin typeface="Gabriel Sans Condensed"/>
              </a:rPr>
              <a:t>Update profile information</a:t>
            </a:r>
          </a:p>
          <a:p>
            <a:pPr algn="l" marL="539751" indent="-269876" lvl="1">
              <a:lnSpc>
                <a:spcPts val="3500"/>
              </a:lnSpc>
              <a:buFont typeface="Arial"/>
              <a:buChar char="•"/>
            </a:pPr>
            <a:r>
              <a:rPr lang="en-US" sz="2500">
                <a:solidFill>
                  <a:srgbClr val="341E54"/>
                </a:solidFill>
                <a:latin typeface="Gabriel Sans Condensed"/>
              </a:rPr>
              <a:t>Search for desiring courses.</a:t>
            </a:r>
          </a:p>
          <a:p>
            <a:pPr algn="l" marL="539751" indent="-269876" lvl="1">
              <a:lnSpc>
                <a:spcPts val="3500"/>
              </a:lnSpc>
              <a:buFont typeface="Arial"/>
              <a:buChar char="•"/>
            </a:pPr>
            <a:r>
              <a:rPr lang="en-US" sz="2500">
                <a:solidFill>
                  <a:srgbClr val="341E54"/>
                </a:solidFill>
                <a:latin typeface="Gabriel Sans Condensed"/>
              </a:rPr>
              <a:t>Enroll to courses [Make Payment]</a:t>
            </a:r>
          </a:p>
          <a:p>
            <a:pPr algn="l" marL="539751" indent="-269876" lvl="1">
              <a:lnSpc>
                <a:spcPts val="3500"/>
              </a:lnSpc>
              <a:buFont typeface="Arial"/>
              <a:buChar char="•"/>
            </a:pPr>
            <a:r>
              <a:rPr lang="en-US" sz="2500">
                <a:solidFill>
                  <a:srgbClr val="341E54"/>
                </a:solidFill>
                <a:latin typeface="Gabriel Sans Condensed"/>
              </a:rPr>
              <a:t>Access Course materials</a:t>
            </a:r>
          </a:p>
          <a:p>
            <a:pPr algn="l">
              <a:lnSpc>
                <a:spcPts val="3851"/>
              </a:lnSpc>
            </a:pPr>
          </a:p>
        </p:txBody>
      </p:sp>
      <p:sp>
        <p:nvSpPr>
          <p:cNvPr name="TextBox 5" id="5"/>
          <p:cNvSpPr txBox="true"/>
          <p:nvPr/>
        </p:nvSpPr>
        <p:spPr>
          <a:xfrm rot="0">
            <a:off x="1028700" y="1881006"/>
            <a:ext cx="1152985" cy="602844"/>
          </a:xfrm>
          <a:prstGeom prst="rect">
            <a:avLst/>
          </a:prstGeom>
        </p:spPr>
        <p:txBody>
          <a:bodyPr anchor="t" rtlCol="false" tIns="0" lIns="0" bIns="0" rIns="0">
            <a:spAutoFit/>
          </a:bodyPr>
          <a:lstStyle/>
          <a:p>
            <a:pPr algn="l">
              <a:lnSpc>
                <a:spcPts val="5095"/>
              </a:lnSpc>
            </a:pPr>
            <a:r>
              <a:rPr lang="en-US" sz="3639" u="sng">
                <a:solidFill>
                  <a:srgbClr val="312740"/>
                </a:solidFill>
                <a:latin typeface="IBM Plex Sans Bold"/>
              </a:rPr>
              <a:t>User</a:t>
            </a:r>
            <a:r>
              <a:rPr lang="en-US" sz="3639">
                <a:solidFill>
                  <a:srgbClr val="312740"/>
                </a:solidFill>
                <a:latin typeface="IBM Plex Sans Bold"/>
              </a:rPr>
              <a:t>:</a:t>
            </a:r>
          </a:p>
        </p:txBody>
      </p:sp>
      <p:sp>
        <p:nvSpPr>
          <p:cNvPr name="TextBox 6" id="6"/>
          <p:cNvSpPr txBox="true"/>
          <p:nvPr/>
        </p:nvSpPr>
        <p:spPr>
          <a:xfrm rot="0">
            <a:off x="1028700" y="7068089"/>
            <a:ext cx="9387213" cy="2704945"/>
          </a:xfrm>
          <a:prstGeom prst="rect">
            <a:avLst/>
          </a:prstGeom>
        </p:spPr>
        <p:txBody>
          <a:bodyPr anchor="t" rtlCol="false" tIns="0" lIns="0" bIns="0" rIns="0">
            <a:spAutoFit/>
          </a:bodyPr>
          <a:lstStyle/>
          <a:p>
            <a:pPr algn="l" marL="539749" indent="-269875" lvl="1">
              <a:lnSpc>
                <a:spcPts val="3499"/>
              </a:lnSpc>
              <a:buFont typeface="Arial"/>
              <a:buChar char="•"/>
            </a:pPr>
            <a:r>
              <a:rPr lang="en-US" sz="2499">
                <a:solidFill>
                  <a:srgbClr val="341E54"/>
                </a:solidFill>
                <a:latin typeface="Gabriel Sans Condensed"/>
              </a:rPr>
              <a:t>Admin: Admin will login to his/her account using his/her email and password.</a:t>
            </a:r>
          </a:p>
          <a:p>
            <a:pPr algn="l" marL="539749" indent="-269875" lvl="1">
              <a:lnSpc>
                <a:spcPts val="3499"/>
              </a:lnSpc>
              <a:buFont typeface="Arial"/>
              <a:buChar char="•"/>
            </a:pPr>
            <a:r>
              <a:rPr lang="en-US" sz="2499">
                <a:solidFill>
                  <a:srgbClr val="341E54"/>
                </a:solidFill>
                <a:latin typeface="Gabriel Sans Condensed"/>
              </a:rPr>
              <a:t>Add and update courses and lectures.</a:t>
            </a:r>
          </a:p>
          <a:p>
            <a:pPr algn="l" marL="539749" indent="-269875" lvl="1">
              <a:lnSpc>
                <a:spcPts val="3499"/>
              </a:lnSpc>
              <a:buFont typeface="Arial"/>
              <a:buChar char="•"/>
            </a:pPr>
            <a:r>
              <a:rPr lang="en-US" sz="2499">
                <a:solidFill>
                  <a:srgbClr val="341E54"/>
                </a:solidFill>
                <a:latin typeface="Gabriel Sans Condensed"/>
              </a:rPr>
              <a:t>Check sells report.</a:t>
            </a:r>
          </a:p>
          <a:p>
            <a:pPr algn="l" marL="539749" indent="-269875" lvl="1">
              <a:lnSpc>
                <a:spcPts val="3499"/>
              </a:lnSpc>
              <a:buFont typeface="Arial"/>
              <a:buChar char="•"/>
            </a:pPr>
            <a:r>
              <a:rPr lang="en-US" sz="2499">
                <a:solidFill>
                  <a:srgbClr val="341E54"/>
                </a:solidFill>
                <a:latin typeface="Gabriel Sans Condensed"/>
              </a:rPr>
              <a:t>Maintain students records and look for feedbacks.</a:t>
            </a:r>
          </a:p>
          <a:p>
            <a:pPr algn="l">
              <a:lnSpc>
                <a:spcPts val="3851"/>
              </a:lnSpc>
            </a:pPr>
          </a:p>
        </p:txBody>
      </p:sp>
      <p:sp>
        <p:nvSpPr>
          <p:cNvPr name="TextBox 7" id="7"/>
          <p:cNvSpPr txBox="true"/>
          <p:nvPr/>
        </p:nvSpPr>
        <p:spPr>
          <a:xfrm rot="0">
            <a:off x="1028700" y="6253398"/>
            <a:ext cx="3297527" cy="602812"/>
          </a:xfrm>
          <a:prstGeom prst="rect">
            <a:avLst/>
          </a:prstGeom>
        </p:spPr>
        <p:txBody>
          <a:bodyPr anchor="t" rtlCol="false" tIns="0" lIns="0" bIns="0" rIns="0">
            <a:spAutoFit/>
          </a:bodyPr>
          <a:lstStyle/>
          <a:p>
            <a:pPr algn="l">
              <a:lnSpc>
                <a:spcPts val="5097"/>
              </a:lnSpc>
            </a:pPr>
            <a:r>
              <a:rPr lang="en-US" sz="3641" u="sng">
                <a:solidFill>
                  <a:srgbClr val="312740"/>
                </a:solidFill>
                <a:latin typeface="IBM Plex Sans Bold"/>
              </a:rPr>
              <a:t>Administrator</a:t>
            </a:r>
            <a:r>
              <a:rPr lang="en-US" sz="3641">
                <a:solidFill>
                  <a:srgbClr val="312740"/>
                </a:solidFill>
                <a:latin typeface="IBM Plex Sans Bold"/>
              </a:rPr>
              <a:t>: </a:t>
            </a:r>
          </a:p>
        </p:txBody>
      </p:sp>
      <p:sp>
        <p:nvSpPr>
          <p:cNvPr name="Freeform 8" id="8"/>
          <p:cNvSpPr/>
          <p:nvPr/>
        </p:nvSpPr>
        <p:spPr>
          <a:xfrm flipH="false" flipV="false" rot="0">
            <a:off x="-927805" y="-165828"/>
            <a:ext cx="3196660" cy="2103984"/>
          </a:xfrm>
          <a:custGeom>
            <a:avLst/>
            <a:gdLst/>
            <a:ahLst/>
            <a:cxnLst/>
            <a:rect r="r" b="b" t="t" l="l"/>
            <a:pathLst>
              <a:path h="2103984" w="3196660">
                <a:moveTo>
                  <a:pt x="0" y="0"/>
                </a:moveTo>
                <a:lnTo>
                  <a:pt x="3196660" y="0"/>
                </a:lnTo>
                <a:lnTo>
                  <a:pt x="3196660" y="2103984"/>
                </a:lnTo>
                <a:lnTo>
                  <a:pt x="0" y="21039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38410" y="-266025"/>
            <a:ext cx="3196660" cy="2103984"/>
          </a:xfrm>
          <a:custGeom>
            <a:avLst/>
            <a:gdLst/>
            <a:ahLst/>
            <a:cxnLst/>
            <a:rect r="r" b="b" t="t" l="l"/>
            <a:pathLst>
              <a:path h="2103984" w="3196660">
                <a:moveTo>
                  <a:pt x="0" y="0"/>
                </a:moveTo>
                <a:lnTo>
                  <a:pt x="3196661" y="0"/>
                </a:lnTo>
                <a:lnTo>
                  <a:pt x="3196661" y="2103983"/>
                </a:lnTo>
                <a:lnTo>
                  <a:pt x="0" y="21039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412720" y="221872"/>
            <a:ext cx="4574498" cy="991788"/>
          </a:xfrm>
          <a:prstGeom prst="rect">
            <a:avLst/>
          </a:prstGeom>
        </p:spPr>
        <p:txBody>
          <a:bodyPr anchor="t" rtlCol="false" tIns="0" lIns="0" bIns="0" rIns="0">
            <a:spAutoFit/>
          </a:bodyPr>
          <a:lstStyle/>
          <a:p>
            <a:pPr algn="l">
              <a:lnSpc>
                <a:spcPts val="7279"/>
              </a:lnSpc>
            </a:pPr>
            <a:r>
              <a:rPr lang="en-US" sz="5199">
                <a:solidFill>
                  <a:srgbClr val="341E54"/>
                </a:solidFill>
                <a:latin typeface="Gabriel Sans Bold"/>
              </a:rPr>
              <a:t>Key Features</a:t>
            </a:r>
          </a:p>
        </p:txBody>
      </p:sp>
      <p:sp>
        <p:nvSpPr>
          <p:cNvPr name="Freeform 4" id="4"/>
          <p:cNvSpPr/>
          <p:nvPr/>
        </p:nvSpPr>
        <p:spPr>
          <a:xfrm flipH="false" flipV="false" rot="0">
            <a:off x="11614438" y="3076314"/>
            <a:ext cx="6770471" cy="4739329"/>
          </a:xfrm>
          <a:custGeom>
            <a:avLst/>
            <a:gdLst/>
            <a:ahLst/>
            <a:cxnLst/>
            <a:rect r="r" b="b" t="t" l="l"/>
            <a:pathLst>
              <a:path h="4739329" w="6770471">
                <a:moveTo>
                  <a:pt x="0" y="0"/>
                </a:moveTo>
                <a:lnTo>
                  <a:pt x="6770470" y="0"/>
                </a:lnTo>
                <a:lnTo>
                  <a:pt x="6770470" y="4739329"/>
                </a:lnTo>
                <a:lnTo>
                  <a:pt x="0" y="47393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537673" y="1598857"/>
            <a:ext cx="10597466" cy="8184342"/>
          </a:xfrm>
          <a:prstGeom prst="rect">
            <a:avLst/>
          </a:prstGeom>
        </p:spPr>
        <p:txBody>
          <a:bodyPr anchor="t" rtlCol="false" tIns="0" lIns="0" bIns="0" rIns="0">
            <a:spAutoFit/>
          </a:bodyPr>
          <a:lstStyle/>
          <a:p>
            <a:pPr algn="just">
              <a:lnSpc>
                <a:spcPts val="3118"/>
              </a:lnSpc>
            </a:pPr>
            <a:r>
              <a:rPr lang="en-US" sz="2227">
                <a:solidFill>
                  <a:srgbClr val="312740"/>
                </a:solidFill>
                <a:latin typeface="Gabriel Sans Condensed Bold"/>
              </a:rPr>
              <a:t>Discount Feature:</a:t>
            </a:r>
            <a:r>
              <a:rPr lang="en-US" sz="2227">
                <a:solidFill>
                  <a:srgbClr val="312740"/>
                </a:solidFill>
                <a:latin typeface="Gabriel Sans Condensed"/>
              </a:rPr>
              <a:t> Implemented coupon code system for students to avail specific course discounts</a:t>
            </a:r>
          </a:p>
          <a:p>
            <a:pPr algn="just">
              <a:lnSpc>
                <a:spcPts val="3118"/>
              </a:lnSpc>
            </a:pPr>
          </a:p>
          <a:p>
            <a:pPr algn="just">
              <a:lnSpc>
                <a:spcPts val="3118"/>
              </a:lnSpc>
            </a:pPr>
            <a:r>
              <a:rPr lang="en-US" sz="2227">
                <a:solidFill>
                  <a:srgbClr val="312740"/>
                </a:solidFill>
                <a:latin typeface="Gabriel Sans Condensed Bold"/>
              </a:rPr>
              <a:t>Wishlist:</a:t>
            </a:r>
            <a:r>
              <a:rPr lang="en-US" sz="2227">
                <a:solidFill>
                  <a:srgbClr val="312740"/>
                </a:solidFill>
                <a:latin typeface="Gabriel Sans Condensed"/>
              </a:rPr>
              <a:t>  Users can add courses to their Wishlist, view, purchase, and delete them. Wishlist information is stored in browser cache memory</a:t>
            </a:r>
          </a:p>
          <a:p>
            <a:pPr algn="just">
              <a:lnSpc>
                <a:spcPts val="3118"/>
              </a:lnSpc>
            </a:pPr>
          </a:p>
          <a:p>
            <a:pPr algn="just">
              <a:lnSpc>
                <a:spcPts val="3118"/>
              </a:lnSpc>
            </a:pPr>
            <a:r>
              <a:rPr lang="en-US" sz="2227">
                <a:solidFill>
                  <a:srgbClr val="312740"/>
                </a:solidFill>
                <a:latin typeface="Gabriel Sans Condensed Bold"/>
              </a:rPr>
              <a:t>Payment Gateway Integration:</a:t>
            </a:r>
            <a:r>
              <a:rPr lang="en-US" sz="2227">
                <a:solidFill>
                  <a:srgbClr val="312740"/>
                </a:solidFill>
                <a:latin typeface="Gabriel Sans Condensed"/>
              </a:rPr>
              <a:t> Integrated Stripe payment gateway for secure and convenient transactions</a:t>
            </a:r>
          </a:p>
          <a:p>
            <a:pPr algn="just">
              <a:lnSpc>
                <a:spcPts val="3118"/>
              </a:lnSpc>
            </a:pPr>
          </a:p>
          <a:p>
            <a:pPr algn="just">
              <a:lnSpc>
                <a:spcPts val="3118"/>
              </a:lnSpc>
            </a:pPr>
            <a:r>
              <a:rPr lang="en-US" sz="2227">
                <a:solidFill>
                  <a:srgbClr val="312740"/>
                </a:solidFill>
                <a:latin typeface="Gabriel Sans Condensed Bold"/>
              </a:rPr>
              <a:t>Feedback System: </a:t>
            </a:r>
            <a:r>
              <a:rPr lang="en-US" sz="2227">
                <a:solidFill>
                  <a:srgbClr val="312740"/>
                </a:solidFill>
                <a:latin typeface="Gabriel Sans Condensed"/>
              </a:rPr>
              <a:t>Allows students to provide feedback directly from the student panel, displayed on the site's homepage</a:t>
            </a:r>
          </a:p>
          <a:p>
            <a:pPr algn="just">
              <a:lnSpc>
                <a:spcPts val="3118"/>
              </a:lnSpc>
            </a:pPr>
          </a:p>
          <a:p>
            <a:pPr algn="just">
              <a:lnSpc>
                <a:spcPts val="3118"/>
              </a:lnSpc>
            </a:pPr>
            <a:r>
              <a:rPr lang="en-US" sz="2227">
                <a:solidFill>
                  <a:srgbClr val="312740"/>
                </a:solidFill>
                <a:latin typeface="Gabriel Sans Condensed Bold"/>
              </a:rPr>
              <a:t>Course and Lesson Management:</a:t>
            </a:r>
            <a:r>
              <a:rPr lang="en-US" sz="2227">
                <a:solidFill>
                  <a:srgbClr val="312740"/>
                </a:solidFill>
                <a:latin typeface="Gabriel Sans Condensed"/>
              </a:rPr>
              <a:t> Admins can add, delete, and update courses and lessons, ensuring up-to-date and relevant content</a:t>
            </a:r>
          </a:p>
          <a:p>
            <a:pPr algn="just">
              <a:lnSpc>
                <a:spcPts val="3118"/>
              </a:lnSpc>
            </a:pPr>
          </a:p>
          <a:p>
            <a:pPr algn="just">
              <a:lnSpc>
                <a:spcPts val="3118"/>
              </a:lnSpc>
            </a:pPr>
            <a:r>
              <a:rPr lang="en-US" sz="2227">
                <a:solidFill>
                  <a:srgbClr val="312740"/>
                </a:solidFill>
                <a:latin typeface="Gabriel Sans Condensed Bold"/>
              </a:rPr>
              <a:t>Payment Receipt and Sales Report Generation:</a:t>
            </a:r>
            <a:r>
              <a:rPr lang="en-US" sz="2227">
                <a:solidFill>
                  <a:srgbClr val="312740"/>
                </a:solidFill>
                <a:latin typeface="Gabriel Sans Condensed"/>
              </a:rPr>
              <a:t> Generates payment receipts for students and sales reports for site administrators to manage finances effectively</a:t>
            </a:r>
          </a:p>
          <a:p>
            <a:pPr algn="just">
              <a:lnSpc>
                <a:spcPts val="3118"/>
              </a:lnSpc>
            </a:pPr>
          </a:p>
          <a:p>
            <a:pPr algn="just">
              <a:lnSpc>
                <a:spcPts val="3118"/>
              </a:lnSpc>
            </a:pPr>
            <a:r>
              <a:rPr lang="en-US" sz="2227">
                <a:solidFill>
                  <a:srgbClr val="312740"/>
                </a:solidFill>
                <a:latin typeface="Gabriel Sans Condensed Bold"/>
              </a:rPr>
              <a:t>Profile Management: </a:t>
            </a:r>
            <a:r>
              <a:rPr lang="en-US" sz="2227">
                <a:solidFill>
                  <a:srgbClr val="312740"/>
                </a:solidFill>
                <a:latin typeface="Gabriel Sans Condensed"/>
              </a:rPr>
              <a:t>Comprehensive profile management for both students and admins, enabling them to update personal details and upload profile pictures</a:t>
            </a:r>
          </a:p>
          <a:p>
            <a:pPr algn="just">
              <a:lnSpc>
                <a:spcPts val="267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850531" y="2028549"/>
          <a:ext cx="8009312" cy="7325072"/>
        </p:xfrm>
        <a:graphic>
          <a:graphicData uri="http://schemas.openxmlformats.org/drawingml/2006/table">
            <a:tbl>
              <a:tblPr/>
              <a:tblGrid>
                <a:gridCol w="2777673"/>
                <a:gridCol w="5231639"/>
              </a:tblGrid>
              <a:tr h="458328">
                <a:tc>
                  <a:txBody>
                    <a:bodyPr anchor="t" rtlCol="false"/>
                    <a:lstStyle/>
                    <a:p>
                      <a:pPr algn="ctr">
                        <a:lnSpc>
                          <a:spcPts val="2940"/>
                        </a:lnSpc>
                        <a:defRPr/>
                      </a:pPr>
                      <a:r>
                        <a:rPr lang="en-US" sz="2100">
                          <a:solidFill>
                            <a:srgbClr val="000000"/>
                          </a:solidFill>
                          <a:latin typeface="IBM Plex Sans Bold"/>
                        </a:rPr>
                        <a:t>operating system</a:t>
                      </a:r>
                      <a:endParaRPr lang="en-US" sz="1100"/>
                    </a:p>
                  </a:txBody>
                  <a:tcPr marL="0" marR="0" marT="0" marB="0" anchor="ctr">
                    <a:lnL cmpd="sng" algn="ctr" cap="flat" w="9525">
                      <a:solidFill>
                        <a:srgbClr val="312740"/>
                      </a:solidFill>
                      <a:prstDash val="solid"/>
                      <a:round/>
                      <a:headEnd type="none" w="med" len="med"/>
                      <a:tailEnd type="none" w="med" len="med"/>
                    </a:lnL>
                    <a:lnR cmpd="sng" algn="ctr" cap="flat" w="9525">
                      <a:solidFill>
                        <a:srgbClr val="312740"/>
                      </a:solidFill>
                      <a:prstDash val="solid"/>
                      <a:round/>
                      <a:headEnd type="none" w="med" len="med"/>
                      <a:tailEnd type="none" w="med" len="med"/>
                    </a:lnR>
                    <a:lnT cmpd="sng" algn="ctr" cap="flat" w="9525">
                      <a:solidFill>
                        <a:srgbClr val="312740"/>
                      </a:solidFill>
                      <a:prstDash val="solid"/>
                      <a:round/>
                      <a:headEnd type="none" w="med" len="med"/>
                      <a:tailEnd type="none" w="med" len="med"/>
                    </a:lnT>
                    <a:lnB cmpd="sng" algn="ctr" cap="flat" w="9525">
                      <a:solidFill>
                        <a:srgbClr val="31274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IBM Plex Sans"/>
                        </a:rPr>
                        <a:t>Windows 10/11</a:t>
                      </a:r>
                      <a:endParaRPr lang="en-US" sz="1100"/>
                    </a:p>
                  </a:txBody>
                  <a:tcPr marL="0" marR="0" marT="0" marB="0" anchor="ctr">
                    <a:lnL cmpd="sng" algn="ctr" cap="flat" w="9525">
                      <a:solidFill>
                        <a:srgbClr val="312740"/>
                      </a:solidFill>
                      <a:prstDash val="solid"/>
                      <a:round/>
                      <a:headEnd type="none" w="med" len="med"/>
                      <a:tailEnd type="none" w="med" len="med"/>
                    </a:lnL>
                    <a:lnR cmpd="sng" algn="ctr" cap="flat" w="9525">
                      <a:solidFill>
                        <a:srgbClr val="312740"/>
                      </a:solidFill>
                      <a:prstDash val="solid"/>
                      <a:round/>
                      <a:headEnd type="none" w="med" len="med"/>
                      <a:tailEnd type="none" w="med" len="med"/>
                    </a:lnR>
                    <a:lnT cmpd="sng" algn="ctr" cap="flat" w="9525">
                      <a:solidFill>
                        <a:srgbClr val="312740"/>
                      </a:solidFill>
                      <a:prstDash val="solid"/>
                      <a:round/>
                      <a:headEnd type="none" w="med" len="med"/>
                      <a:tailEnd type="none" w="med" len="med"/>
                    </a:lnT>
                    <a:lnB cmpd="sng" algn="ctr" cap="flat" w="9525">
                      <a:solidFill>
                        <a:srgbClr val="312740"/>
                      </a:solidFill>
                      <a:prstDash val="solid"/>
                      <a:round/>
                      <a:headEnd type="none" w="med" len="med"/>
                      <a:tailEnd type="none" w="med" len="med"/>
                    </a:lnB>
                  </a:tcPr>
                </a:tc>
              </a:tr>
              <a:tr h="576962">
                <a:tc>
                  <a:txBody>
                    <a:bodyPr anchor="t" rtlCol="false"/>
                    <a:lstStyle/>
                    <a:p>
                      <a:pPr algn="ctr">
                        <a:lnSpc>
                          <a:spcPts val="2940"/>
                        </a:lnSpc>
                        <a:defRPr/>
                      </a:pPr>
                      <a:r>
                        <a:rPr lang="en-US" sz="2100">
                          <a:solidFill>
                            <a:srgbClr val="000000"/>
                          </a:solidFill>
                          <a:latin typeface="IBM Plex Sans Bold"/>
                        </a:rPr>
                        <a:t>Front End</a:t>
                      </a:r>
                      <a:endParaRPr lang="en-US" sz="1100"/>
                    </a:p>
                  </a:txBody>
                  <a:tcPr marL="0" marR="0" marT="0" marB="0" anchor="ctr">
                    <a:lnL cmpd="sng" algn="ctr" cap="flat" w="9525">
                      <a:solidFill>
                        <a:srgbClr val="312740"/>
                      </a:solidFill>
                      <a:prstDash val="solid"/>
                      <a:round/>
                      <a:headEnd type="none" w="med" len="med"/>
                      <a:tailEnd type="none" w="med" len="med"/>
                    </a:lnL>
                    <a:lnR cmpd="sng" algn="ctr" cap="flat" w="9525">
                      <a:solidFill>
                        <a:srgbClr val="312740"/>
                      </a:solidFill>
                      <a:prstDash val="solid"/>
                      <a:round/>
                      <a:headEnd type="none" w="med" len="med"/>
                      <a:tailEnd type="none" w="med" len="med"/>
                    </a:lnR>
                    <a:lnT cmpd="sng" algn="ctr" cap="flat" w="9525">
                      <a:solidFill>
                        <a:srgbClr val="312740"/>
                      </a:solidFill>
                      <a:prstDash val="solid"/>
                      <a:round/>
                      <a:headEnd type="none" w="med" len="med"/>
                      <a:tailEnd type="none" w="med" len="med"/>
                    </a:lnT>
                    <a:lnB cmpd="sng" algn="ctr" cap="flat" w="9525">
                      <a:solidFill>
                        <a:srgbClr val="31274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IBM Plex Sans"/>
                        </a:rPr>
                        <a:t>HTML, CSS, JavaScript</a:t>
                      </a:r>
                      <a:endParaRPr lang="en-US" sz="1100"/>
                    </a:p>
                  </a:txBody>
                  <a:tcPr marL="0" marR="0" marT="0" marB="0" anchor="ctr">
                    <a:lnL cmpd="sng" algn="ctr" cap="flat" w="9525">
                      <a:solidFill>
                        <a:srgbClr val="312740"/>
                      </a:solidFill>
                      <a:prstDash val="solid"/>
                      <a:round/>
                      <a:headEnd type="none" w="med" len="med"/>
                      <a:tailEnd type="none" w="med" len="med"/>
                    </a:lnL>
                    <a:lnR cmpd="sng" algn="ctr" cap="flat" w="9525">
                      <a:solidFill>
                        <a:srgbClr val="312740"/>
                      </a:solidFill>
                      <a:prstDash val="solid"/>
                      <a:round/>
                      <a:headEnd type="none" w="med" len="med"/>
                      <a:tailEnd type="none" w="med" len="med"/>
                    </a:lnR>
                    <a:lnT cmpd="sng" algn="ctr" cap="flat" w="9525">
                      <a:solidFill>
                        <a:srgbClr val="312740"/>
                      </a:solidFill>
                      <a:prstDash val="solid"/>
                      <a:round/>
                      <a:headEnd type="none" w="med" len="med"/>
                      <a:tailEnd type="none" w="med" len="med"/>
                    </a:lnT>
                    <a:lnB cmpd="sng" algn="ctr" cap="flat" w="9525">
                      <a:solidFill>
                        <a:srgbClr val="312740"/>
                      </a:solidFill>
                      <a:prstDash val="solid"/>
                      <a:round/>
                      <a:headEnd type="none" w="med" len="med"/>
                      <a:tailEnd type="none" w="med" len="med"/>
                    </a:lnB>
                  </a:tcPr>
                </a:tc>
              </a:tr>
              <a:tr h="577480">
                <a:tc>
                  <a:txBody>
                    <a:bodyPr anchor="t" rtlCol="false"/>
                    <a:lstStyle/>
                    <a:p>
                      <a:pPr algn="ctr">
                        <a:lnSpc>
                          <a:spcPts val="2940"/>
                        </a:lnSpc>
                        <a:defRPr/>
                      </a:pPr>
                      <a:r>
                        <a:rPr lang="en-US" sz="2100">
                          <a:solidFill>
                            <a:srgbClr val="000000"/>
                          </a:solidFill>
                          <a:latin typeface="IBM Plex Sans Bold"/>
                        </a:rPr>
                        <a:t>Back End</a:t>
                      </a:r>
                      <a:endParaRPr lang="en-US" sz="1100"/>
                    </a:p>
                  </a:txBody>
                  <a:tcPr marL="0" marR="0" marT="0" marB="0" anchor="ctr">
                    <a:lnL cmpd="sng" algn="ctr" cap="flat" w="9525">
                      <a:solidFill>
                        <a:srgbClr val="312740"/>
                      </a:solidFill>
                      <a:prstDash val="solid"/>
                      <a:round/>
                      <a:headEnd type="none" w="med" len="med"/>
                      <a:tailEnd type="none" w="med" len="med"/>
                    </a:lnL>
                    <a:lnR cmpd="sng" algn="ctr" cap="flat" w="9525">
                      <a:solidFill>
                        <a:srgbClr val="312740"/>
                      </a:solidFill>
                      <a:prstDash val="solid"/>
                      <a:round/>
                      <a:headEnd type="none" w="med" len="med"/>
                      <a:tailEnd type="none" w="med" len="med"/>
                    </a:lnR>
                    <a:lnT cmpd="sng" algn="ctr" cap="flat" w="9525">
                      <a:solidFill>
                        <a:srgbClr val="312740"/>
                      </a:solidFill>
                      <a:prstDash val="solid"/>
                      <a:round/>
                      <a:headEnd type="none" w="med" len="med"/>
                      <a:tailEnd type="none" w="med" len="med"/>
                    </a:lnT>
                    <a:lnB cmpd="sng" algn="ctr" cap="flat" w="9525">
                      <a:solidFill>
                        <a:srgbClr val="31274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IBM Plex Sans"/>
                        </a:rPr>
                        <a:t>PHP</a:t>
                      </a:r>
                      <a:endParaRPr lang="en-US" sz="1100"/>
                    </a:p>
                  </a:txBody>
                  <a:tcPr marL="0" marR="0" marT="0" marB="0" anchor="ctr">
                    <a:lnL cmpd="sng" algn="ctr" cap="flat" w="9525">
                      <a:solidFill>
                        <a:srgbClr val="312740"/>
                      </a:solidFill>
                      <a:prstDash val="solid"/>
                      <a:round/>
                      <a:headEnd type="none" w="med" len="med"/>
                      <a:tailEnd type="none" w="med" len="med"/>
                    </a:lnL>
                    <a:lnR cmpd="sng" algn="ctr" cap="flat" w="9525">
                      <a:solidFill>
                        <a:srgbClr val="312740"/>
                      </a:solidFill>
                      <a:prstDash val="solid"/>
                      <a:round/>
                      <a:headEnd type="none" w="med" len="med"/>
                      <a:tailEnd type="none" w="med" len="med"/>
                    </a:lnR>
                    <a:lnT cmpd="sng" algn="ctr" cap="flat" w="9525">
                      <a:solidFill>
                        <a:srgbClr val="312740"/>
                      </a:solidFill>
                      <a:prstDash val="solid"/>
                      <a:round/>
                      <a:headEnd type="none" w="med" len="med"/>
                      <a:tailEnd type="none" w="med" len="med"/>
                    </a:lnT>
                    <a:lnB cmpd="sng" algn="ctr" cap="flat" w="9525">
                      <a:solidFill>
                        <a:srgbClr val="312740"/>
                      </a:solidFill>
                      <a:prstDash val="solid"/>
                      <a:round/>
                      <a:headEnd type="none" w="med" len="med"/>
                      <a:tailEnd type="none" w="med" len="med"/>
                    </a:lnB>
                  </a:tcPr>
                </a:tc>
              </a:tr>
              <a:tr h="826148">
                <a:tc>
                  <a:txBody>
                    <a:bodyPr anchor="t" rtlCol="false"/>
                    <a:lstStyle/>
                    <a:p>
                      <a:pPr algn="ctr">
                        <a:lnSpc>
                          <a:spcPts val="2940"/>
                        </a:lnSpc>
                        <a:defRPr/>
                      </a:pPr>
                      <a:r>
                        <a:rPr lang="en-US" sz="2100">
                          <a:solidFill>
                            <a:srgbClr val="000000"/>
                          </a:solidFill>
                          <a:latin typeface="IBM Plex Sans Bold"/>
                        </a:rPr>
                        <a:t>Library/Framework</a:t>
                      </a:r>
                      <a:endParaRPr lang="en-US" sz="1100"/>
                    </a:p>
                  </a:txBody>
                  <a:tcPr marL="0" marR="0" marT="0" marB="0" anchor="ctr">
                    <a:lnL cmpd="sng" algn="ctr" cap="flat" w="9525">
                      <a:solidFill>
                        <a:srgbClr val="312740"/>
                      </a:solidFill>
                      <a:prstDash val="solid"/>
                      <a:round/>
                      <a:headEnd type="none" w="med" len="med"/>
                      <a:tailEnd type="none" w="med" len="med"/>
                    </a:lnL>
                    <a:lnR cmpd="sng" algn="ctr" cap="flat" w="9525">
                      <a:solidFill>
                        <a:srgbClr val="312740"/>
                      </a:solidFill>
                      <a:prstDash val="solid"/>
                      <a:round/>
                      <a:headEnd type="none" w="med" len="med"/>
                      <a:tailEnd type="none" w="med" len="med"/>
                    </a:lnR>
                    <a:lnT cmpd="sng" algn="ctr" cap="flat" w="9525">
                      <a:solidFill>
                        <a:srgbClr val="312740"/>
                      </a:solidFill>
                      <a:prstDash val="solid"/>
                      <a:round/>
                      <a:headEnd type="none" w="med" len="med"/>
                      <a:tailEnd type="none" w="med" len="med"/>
                    </a:lnT>
                    <a:lnB cmpd="sng" algn="ctr" cap="flat" w="9525">
                      <a:solidFill>
                        <a:srgbClr val="31274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IBM Plex Sans"/>
                        </a:rPr>
                        <a:t>Bootstrap, jQuery, AJAX, FontAwesome</a:t>
                      </a:r>
                      <a:endParaRPr lang="en-US" sz="1100"/>
                    </a:p>
                  </a:txBody>
                  <a:tcPr marL="0" marR="0" marT="0" marB="0" anchor="ctr">
                    <a:lnL cmpd="sng" algn="ctr" cap="flat" w="9525">
                      <a:solidFill>
                        <a:srgbClr val="312740"/>
                      </a:solidFill>
                      <a:prstDash val="solid"/>
                      <a:round/>
                      <a:headEnd type="none" w="med" len="med"/>
                      <a:tailEnd type="none" w="med" len="med"/>
                    </a:lnL>
                    <a:lnR cmpd="sng" algn="ctr" cap="flat" w="9525">
                      <a:solidFill>
                        <a:srgbClr val="312740"/>
                      </a:solidFill>
                      <a:prstDash val="solid"/>
                      <a:round/>
                      <a:headEnd type="none" w="med" len="med"/>
                      <a:tailEnd type="none" w="med" len="med"/>
                    </a:lnR>
                    <a:lnT cmpd="sng" algn="ctr" cap="flat" w="9525">
                      <a:solidFill>
                        <a:srgbClr val="312740"/>
                      </a:solidFill>
                      <a:prstDash val="solid"/>
                      <a:round/>
                      <a:headEnd type="none" w="med" len="med"/>
                      <a:tailEnd type="none" w="med" len="med"/>
                    </a:lnT>
                    <a:lnB cmpd="sng" algn="ctr" cap="flat" w="9525">
                      <a:solidFill>
                        <a:srgbClr val="312740"/>
                      </a:solidFill>
                      <a:prstDash val="solid"/>
                      <a:round/>
                      <a:headEnd type="none" w="med" len="med"/>
                      <a:tailEnd type="none" w="med" len="med"/>
                    </a:lnB>
                  </a:tcPr>
                </a:tc>
              </a:tr>
              <a:tr h="567014">
                <a:tc rowSpan="2">
                  <a:txBody>
                    <a:bodyPr anchor="t" rtlCol="false"/>
                    <a:lstStyle/>
                    <a:p>
                      <a:pPr algn="ctr">
                        <a:lnSpc>
                          <a:spcPts val="2940"/>
                        </a:lnSpc>
                        <a:defRPr/>
                      </a:pPr>
                      <a:r>
                        <a:rPr lang="en-US" sz="2100">
                          <a:solidFill>
                            <a:srgbClr val="000000"/>
                          </a:solidFill>
                          <a:latin typeface="IBM Plex Sans Bold"/>
                        </a:rPr>
                        <a:t>Plugins</a:t>
                      </a:r>
                      <a:endParaRPr lang="en-US" sz="1100"/>
                    </a:p>
                    <a:p>
                      <a:pPr algn="ctr">
                        <a:lnSpc>
                          <a:spcPts val="2940"/>
                        </a:lnSpc>
                      </a:pPr>
                      <a:r>
                        <a:rPr lang="en-US" sz="2100">
                          <a:solidFill>
                            <a:srgbClr val="000000"/>
                          </a:solidFill>
                          <a:latin typeface="IBM Plex Sans Bold"/>
                        </a:rPr>
                        <a:t>Code Editor</a:t>
                      </a:r>
                    </a:p>
                  </a:txBody>
                  <a:tcPr marL="0" marR="0" marT="0" marB="0" anchor="ctr">
                    <a:lnL cmpd="sng" algn="ctr" cap="flat" w="9525">
                      <a:solidFill>
                        <a:srgbClr val="312740"/>
                      </a:solidFill>
                      <a:prstDash val="solid"/>
                      <a:round/>
                      <a:headEnd type="none" w="med" len="med"/>
                      <a:tailEnd type="none" w="med" len="med"/>
                    </a:lnL>
                    <a:lnR cmpd="sng" algn="ctr" cap="flat" w="9525">
                      <a:solidFill>
                        <a:srgbClr val="312740"/>
                      </a:solidFill>
                      <a:prstDash val="solid"/>
                      <a:round/>
                      <a:headEnd type="none" w="med" len="med"/>
                      <a:tailEnd type="none" w="med" len="med"/>
                    </a:lnR>
                    <a:lnT cmpd="sng" algn="ctr" cap="flat" w="9525">
                      <a:solidFill>
                        <a:srgbClr val="312740"/>
                      </a:solidFill>
                      <a:prstDash val="solid"/>
                      <a:round/>
                      <a:headEnd type="none" w="med" len="med"/>
                      <a:tailEnd type="none" w="med" len="med"/>
                    </a:lnT>
                    <a:lnB cmpd="sng" algn="ctr" cap="flat" w="9525">
                      <a:solidFill>
                        <a:srgbClr val="31274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IBM Plex Sans"/>
                        </a:rPr>
                        <a:t>Owl Carousel</a:t>
                      </a:r>
                      <a:endParaRPr lang="en-US" sz="1100"/>
                    </a:p>
                  </a:txBody>
                  <a:tcPr marL="0" marR="0" marT="0" marB="0" anchor="ctr">
                    <a:lnL cmpd="sng" algn="ctr" cap="flat" w="9525">
                      <a:solidFill>
                        <a:srgbClr val="312740"/>
                      </a:solidFill>
                      <a:prstDash val="solid"/>
                      <a:round/>
                      <a:headEnd type="none" w="med" len="med"/>
                      <a:tailEnd type="none" w="med" len="med"/>
                    </a:lnL>
                    <a:lnR cmpd="sng" algn="ctr" cap="flat" w="9525">
                      <a:solidFill>
                        <a:srgbClr val="312740"/>
                      </a:solidFill>
                      <a:prstDash val="solid"/>
                      <a:round/>
                      <a:headEnd type="none" w="med" len="med"/>
                      <a:tailEnd type="none" w="med" len="med"/>
                    </a:lnR>
                    <a:lnT cmpd="sng" algn="ctr" cap="flat" w="9525">
                      <a:solidFill>
                        <a:srgbClr val="312740"/>
                      </a:solidFill>
                      <a:prstDash val="solid"/>
                      <a:round/>
                      <a:headEnd type="none" w="med" len="med"/>
                      <a:tailEnd type="none" w="med" len="med"/>
                    </a:lnT>
                    <a:lnB cmpd="sng" algn="ctr" cap="flat" w="9525">
                      <a:solidFill>
                        <a:srgbClr val="312740"/>
                      </a:solidFill>
                      <a:prstDash val="solid"/>
                      <a:round/>
                      <a:headEnd type="none" w="med" len="med"/>
                      <a:tailEnd type="none" w="med" len="med"/>
                    </a:lnB>
                  </a:tcPr>
                </a:tc>
              </a:tr>
              <a:tr h="657563">
                <a:tc vMerge="true">
                  <a:txBody>
                    <a:bodyPr anchor="t" rtlCol="false"/>
                    <a:lstStyle/>
                    <a:p>
                      <a:pPr algn="ctr">
                        <a:lnSpc>
                          <a:spcPts val="2940"/>
                        </a:lnSpc>
                        <a:defRPr/>
                      </a:pPr>
                      <a:r>
                        <a:rPr lang="en-US" sz="2100">
                          <a:solidFill>
                            <a:srgbClr val="000000"/>
                          </a:solidFill>
                          <a:latin typeface="IBM Plex Sans Bold"/>
                        </a:rPr>
                        <a:t>Plugins</a:t>
                      </a:r>
                      <a:endParaRPr lang="en-US" sz="1100"/>
                    </a:p>
                    <a:p>
                      <a:pPr algn="ctr">
                        <a:lnSpc>
                          <a:spcPts val="2940"/>
                        </a:lnSpc>
                      </a:pPr>
                      <a:r>
                        <a:rPr lang="en-US" sz="2100">
                          <a:solidFill>
                            <a:srgbClr val="000000"/>
                          </a:solidFill>
                          <a:latin typeface="IBM Plex Sans Bold"/>
                        </a:rPr>
                        <a:t>Code Editor</a:t>
                      </a:r>
                    </a:p>
                  </a:txBody>
                  <a:tcPr marL="0" marR="0" marT="0" marB="0" anchor="ctr">
                    <a:lnL cmpd="sng" algn="ctr" cap="flat" w="9525">
                      <a:solidFill>
                        <a:srgbClr val="312740"/>
                      </a:solidFill>
                      <a:prstDash val="solid"/>
                      <a:round/>
                      <a:headEnd type="none" w="med" len="med"/>
                      <a:tailEnd type="none" w="med" len="med"/>
                    </a:lnL>
                    <a:lnR cmpd="sng" algn="ctr" cap="flat" w="9525">
                      <a:solidFill>
                        <a:srgbClr val="312740"/>
                      </a:solidFill>
                      <a:prstDash val="solid"/>
                      <a:round/>
                      <a:headEnd type="none" w="med" len="med"/>
                      <a:tailEnd type="none" w="med" len="med"/>
                    </a:lnR>
                    <a:lnT cmpd="sng" algn="ctr" cap="flat" w="9525">
                      <a:solidFill>
                        <a:srgbClr val="312740"/>
                      </a:solidFill>
                      <a:prstDash val="solid"/>
                      <a:round/>
                      <a:headEnd type="none" w="med" len="med"/>
                      <a:tailEnd type="none" w="med" len="med"/>
                    </a:lnT>
                    <a:lnB cmpd="sng" algn="ctr" cap="flat" w="9525">
                      <a:solidFill>
                        <a:srgbClr val="31274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IBM Plex Sans"/>
                        </a:rPr>
                        <a:t>Visual Studio Code</a:t>
                      </a:r>
                      <a:endParaRPr lang="en-US" sz="1100"/>
                    </a:p>
                  </a:txBody>
                  <a:tcPr marL="0" marR="0" marT="0" marB="0" anchor="ctr">
                    <a:lnL cmpd="sng" algn="ctr" cap="flat" w="9525">
                      <a:solidFill>
                        <a:srgbClr val="312740"/>
                      </a:solidFill>
                      <a:prstDash val="solid"/>
                      <a:round/>
                      <a:headEnd type="none" w="med" len="med"/>
                      <a:tailEnd type="none" w="med" len="med"/>
                    </a:lnL>
                    <a:lnR cmpd="sng" algn="ctr" cap="flat" w="9525">
                      <a:solidFill>
                        <a:srgbClr val="312740"/>
                      </a:solidFill>
                      <a:prstDash val="solid"/>
                      <a:round/>
                      <a:headEnd type="none" w="med" len="med"/>
                      <a:tailEnd type="none" w="med" len="med"/>
                    </a:lnR>
                    <a:lnT cmpd="sng" algn="ctr" cap="flat" w="9525">
                      <a:solidFill>
                        <a:srgbClr val="312740"/>
                      </a:solidFill>
                      <a:prstDash val="solid"/>
                      <a:round/>
                      <a:headEnd type="none" w="med" len="med"/>
                      <a:tailEnd type="none" w="med" len="med"/>
                    </a:lnT>
                    <a:lnB cmpd="sng" algn="ctr" cap="flat" w="9525">
                      <a:solidFill>
                        <a:srgbClr val="312740"/>
                      </a:solidFill>
                      <a:prstDash val="solid"/>
                      <a:round/>
                      <a:headEnd type="none" w="med" len="med"/>
                      <a:tailEnd type="none" w="med" len="med"/>
                    </a:lnB>
                  </a:tcPr>
                </a:tc>
              </a:tr>
              <a:tr h="567387">
                <a:tc>
                  <a:txBody>
                    <a:bodyPr anchor="t" rtlCol="false"/>
                    <a:lstStyle/>
                    <a:p>
                      <a:pPr algn="ctr">
                        <a:lnSpc>
                          <a:spcPts val="2940"/>
                        </a:lnSpc>
                        <a:defRPr/>
                      </a:pPr>
                      <a:r>
                        <a:rPr lang="en-US" sz="2100">
                          <a:solidFill>
                            <a:srgbClr val="000000"/>
                          </a:solidFill>
                          <a:latin typeface="IBM Plex Sans Bold"/>
                        </a:rPr>
                        <a:t>Database</a:t>
                      </a:r>
                      <a:endParaRPr lang="en-US" sz="1100"/>
                    </a:p>
                  </a:txBody>
                  <a:tcPr marL="0" marR="0" marT="0" marB="0" anchor="ctr">
                    <a:lnL cmpd="sng" algn="ctr" cap="flat" w="9525">
                      <a:solidFill>
                        <a:srgbClr val="312740"/>
                      </a:solidFill>
                      <a:prstDash val="solid"/>
                      <a:round/>
                      <a:headEnd type="none" w="med" len="med"/>
                      <a:tailEnd type="none" w="med" len="med"/>
                    </a:lnL>
                    <a:lnR cmpd="sng" algn="ctr" cap="flat" w="9525">
                      <a:solidFill>
                        <a:srgbClr val="312740"/>
                      </a:solidFill>
                      <a:prstDash val="solid"/>
                      <a:round/>
                      <a:headEnd type="none" w="med" len="med"/>
                      <a:tailEnd type="none" w="med" len="med"/>
                    </a:lnR>
                    <a:lnT cmpd="sng" algn="ctr" cap="flat" w="9525">
                      <a:solidFill>
                        <a:srgbClr val="312740"/>
                      </a:solidFill>
                      <a:prstDash val="solid"/>
                      <a:round/>
                      <a:headEnd type="none" w="med" len="med"/>
                      <a:tailEnd type="none" w="med" len="med"/>
                    </a:lnT>
                    <a:lnB cmpd="sng" algn="ctr" cap="flat" w="9525">
                      <a:solidFill>
                        <a:srgbClr val="31274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IBM Plex Sans"/>
                        </a:rPr>
                        <a:t>MySQL</a:t>
                      </a:r>
                      <a:endParaRPr lang="en-US" sz="1100"/>
                    </a:p>
                  </a:txBody>
                  <a:tcPr marL="0" marR="0" marT="0" marB="0" anchor="ctr">
                    <a:lnL cmpd="sng" algn="ctr" cap="flat" w="9525">
                      <a:solidFill>
                        <a:srgbClr val="312740"/>
                      </a:solidFill>
                      <a:prstDash val="solid"/>
                      <a:round/>
                      <a:headEnd type="none" w="med" len="med"/>
                      <a:tailEnd type="none" w="med" len="med"/>
                    </a:lnL>
                    <a:lnR cmpd="sng" algn="ctr" cap="flat" w="9525">
                      <a:solidFill>
                        <a:srgbClr val="312740"/>
                      </a:solidFill>
                      <a:prstDash val="solid"/>
                      <a:round/>
                      <a:headEnd type="none" w="med" len="med"/>
                      <a:tailEnd type="none" w="med" len="med"/>
                    </a:lnR>
                    <a:lnT cmpd="sng" algn="ctr" cap="flat" w="9525">
                      <a:solidFill>
                        <a:srgbClr val="312740"/>
                      </a:solidFill>
                      <a:prstDash val="solid"/>
                      <a:round/>
                      <a:headEnd type="none" w="med" len="med"/>
                      <a:tailEnd type="none" w="med" len="med"/>
                    </a:lnT>
                    <a:lnB cmpd="sng" algn="ctr" cap="flat" w="9525">
                      <a:solidFill>
                        <a:srgbClr val="312740"/>
                      </a:solidFill>
                      <a:prstDash val="solid"/>
                      <a:round/>
                      <a:headEnd type="none" w="med" len="med"/>
                      <a:tailEnd type="none" w="med" len="med"/>
                    </a:lnB>
                  </a:tcPr>
                </a:tc>
              </a:tr>
              <a:tr h="471256">
                <a:tc>
                  <a:txBody>
                    <a:bodyPr anchor="t" rtlCol="false"/>
                    <a:lstStyle/>
                    <a:p>
                      <a:pPr algn="ctr">
                        <a:lnSpc>
                          <a:spcPts val="2940"/>
                        </a:lnSpc>
                        <a:defRPr/>
                      </a:pPr>
                      <a:r>
                        <a:rPr lang="en-US" sz="2100">
                          <a:solidFill>
                            <a:srgbClr val="000000"/>
                          </a:solidFill>
                          <a:latin typeface="IBM Plex Sans Bold"/>
                        </a:rPr>
                        <a:t>Web Server</a:t>
                      </a:r>
                      <a:endParaRPr lang="en-US" sz="1100"/>
                    </a:p>
                  </a:txBody>
                  <a:tcPr marL="0" marR="0" marT="0" marB="0" anchor="ctr">
                    <a:lnL cmpd="sng" algn="ctr" cap="flat" w="9525">
                      <a:solidFill>
                        <a:srgbClr val="312740"/>
                      </a:solidFill>
                      <a:prstDash val="solid"/>
                      <a:round/>
                      <a:headEnd type="none" w="med" len="med"/>
                      <a:tailEnd type="none" w="med" len="med"/>
                    </a:lnL>
                    <a:lnR cmpd="sng" algn="ctr" cap="flat" w="9525">
                      <a:solidFill>
                        <a:srgbClr val="312740"/>
                      </a:solidFill>
                      <a:prstDash val="solid"/>
                      <a:round/>
                      <a:headEnd type="none" w="med" len="med"/>
                      <a:tailEnd type="none" w="med" len="med"/>
                    </a:lnR>
                    <a:lnT cmpd="sng" algn="ctr" cap="flat" w="9525">
                      <a:solidFill>
                        <a:srgbClr val="312740"/>
                      </a:solidFill>
                      <a:prstDash val="solid"/>
                      <a:round/>
                      <a:headEnd type="none" w="med" len="med"/>
                      <a:tailEnd type="none" w="med" len="med"/>
                    </a:lnT>
                    <a:lnB cmpd="sng" algn="ctr" cap="flat" w="9525">
                      <a:solidFill>
                        <a:srgbClr val="31274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IBM Plex Sans"/>
                        </a:rPr>
                        <a:t>Apache</a:t>
                      </a:r>
                      <a:endParaRPr lang="en-US" sz="1100"/>
                    </a:p>
                  </a:txBody>
                  <a:tcPr marL="0" marR="0" marT="0" marB="0" anchor="ctr">
                    <a:lnL cmpd="sng" algn="ctr" cap="flat" w="9525">
                      <a:solidFill>
                        <a:srgbClr val="312740"/>
                      </a:solidFill>
                      <a:prstDash val="solid"/>
                      <a:round/>
                      <a:headEnd type="none" w="med" len="med"/>
                      <a:tailEnd type="none" w="med" len="med"/>
                    </a:lnL>
                    <a:lnR cmpd="sng" algn="ctr" cap="flat" w="9525">
                      <a:solidFill>
                        <a:srgbClr val="312740"/>
                      </a:solidFill>
                      <a:prstDash val="solid"/>
                      <a:round/>
                      <a:headEnd type="none" w="med" len="med"/>
                      <a:tailEnd type="none" w="med" len="med"/>
                    </a:lnR>
                    <a:lnT cmpd="sng" algn="ctr" cap="flat" w="9525">
                      <a:solidFill>
                        <a:srgbClr val="312740"/>
                      </a:solidFill>
                      <a:prstDash val="solid"/>
                      <a:round/>
                      <a:headEnd type="none" w="med" len="med"/>
                      <a:tailEnd type="none" w="med" len="med"/>
                    </a:lnT>
                    <a:lnB cmpd="sng" algn="ctr" cap="flat" w="9525">
                      <a:solidFill>
                        <a:srgbClr val="312740"/>
                      </a:solidFill>
                      <a:prstDash val="solid"/>
                      <a:round/>
                      <a:headEnd type="none" w="med" len="med"/>
                      <a:tailEnd type="none" w="med" len="med"/>
                    </a:lnB>
                  </a:tcPr>
                </a:tc>
              </a:tr>
              <a:tr h="514204">
                <a:tc>
                  <a:txBody>
                    <a:bodyPr anchor="t" rtlCol="false"/>
                    <a:lstStyle/>
                    <a:p>
                      <a:pPr algn="ctr">
                        <a:lnSpc>
                          <a:spcPts val="2940"/>
                        </a:lnSpc>
                        <a:defRPr/>
                      </a:pPr>
                      <a:r>
                        <a:rPr lang="en-US" sz="2100">
                          <a:solidFill>
                            <a:srgbClr val="000000"/>
                          </a:solidFill>
                          <a:latin typeface="IBM Plex Sans Bold"/>
                        </a:rPr>
                        <a:t>Web Browser</a:t>
                      </a:r>
                      <a:endParaRPr lang="en-US" sz="1100"/>
                    </a:p>
                  </a:txBody>
                  <a:tcPr marL="0" marR="0" marT="0" marB="0" anchor="ctr">
                    <a:lnL cmpd="sng" algn="ctr" cap="flat" w="9525">
                      <a:solidFill>
                        <a:srgbClr val="312740"/>
                      </a:solidFill>
                      <a:prstDash val="solid"/>
                      <a:round/>
                      <a:headEnd type="none" w="med" len="med"/>
                      <a:tailEnd type="none" w="med" len="med"/>
                    </a:lnL>
                    <a:lnR cmpd="sng" algn="ctr" cap="flat" w="9525">
                      <a:solidFill>
                        <a:srgbClr val="312740"/>
                      </a:solidFill>
                      <a:prstDash val="solid"/>
                      <a:round/>
                      <a:headEnd type="none" w="med" len="med"/>
                      <a:tailEnd type="none" w="med" len="med"/>
                    </a:lnR>
                    <a:lnT cmpd="sng" algn="ctr" cap="flat" w="9525">
                      <a:solidFill>
                        <a:srgbClr val="312740"/>
                      </a:solidFill>
                      <a:prstDash val="solid"/>
                      <a:round/>
                      <a:headEnd type="none" w="med" len="med"/>
                      <a:tailEnd type="none" w="med" len="med"/>
                    </a:lnT>
                    <a:lnB cmpd="sng" algn="ctr" cap="flat" w="9525">
                      <a:solidFill>
                        <a:srgbClr val="31274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IBM Plex Sans"/>
                        </a:rPr>
                        <a:t>Google Chrome</a:t>
                      </a:r>
                      <a:endParaRPr lang="en-US" sz="1100"/>
                    </a:p>
                  </a:txBody>
                  <a:tcPr marL="0" marR="0" marT="0" marB="0" anchor="ctr">
                    <a:lnL cmpd="sng" algn="ctr" cap="flat" w="9525">
                      <a:solidFill>
                        <a:srgbClr val="312740"/>
                      </a:solidFill>
                      <a:prstDash val="solid"/>
                      <a:round/>
                      <a:headEnd type="none" w="med" len="med"/>
                      <a:tailEnd type="none" w="med" len="med"/>
                    </a:lnL>
                    <a:lnR cmpd="sng" algn="ctr" cap="flat" w="9525">
                      <a:solidFill>
                        <a:srgbClr val="312740"/>
                      </a:solidFill>
                      <a:prstDash val="solid"/>
                      <a:round/>
                      <a:headEnd type="none" w="med" len="med"/>
                      <a:tailEnd type="none" w="med" len="med"/>
                    </a:lnR>
                    <a:lnT cmpd="sng" algn="ctr" cap="flat" w="9525">
                      <a:solidFill>
                        <a:srgbClr val="312740"/>
                      </a:solidFill>
                      <a:prstDash val="solid"/>
                      <a:round/>
                      <a:headEnd type="none" w="med" len="med"/>
                      <a:tailEnd type="none" w="med" len="med"/>
                    </a:lnT>
                    <a:lnB cmpd="sng" algn="ctr" cap="flat" w="9525">
                      <a:solidFill>
                        <a:srgbClr val="312740"/>
                      </a:solidFill>
                      <a:prstDash val="solid"/>
                      <a:round/>
                      <a:headEnd type="none" w="med" len="med"/>
                      <a:tailEnd type="none" w="med" len="med"/>
                    </a:lnB>
                  </a:tcPr>
                </a:tc>
              </a:tr>
              <a:tr h="558980">
                <a:tc>
                  <a:txBody>
                    <a:bodyPr anchor="t" rtlCol="false"/>
                    <a:lstStyle/>
                    <a:p>
                      <a:pPr algn="ctr">
                        <a:lnSpc>
                          <a:spcPts val="2940"/>
                        </a:lnSpc>
                        <a:defRPr/>
                      </a:pPr>
                      <a:r>
                        <a:rPr lang="en-US" sz="2100">
                          <a:solidFill>
                            <a:srgbClr val="000000"/>
                          </a:solidFill>
                          <a:latin typeface="IBM Plex Sans Bold"/>
                        </a:rPr>
                        <a:t>Payment Gateway</a:t>
                      </a:r>
                      <a:endParaRPr lang="en-US" sz="1100"/>
                    </a:p>
                  </a:txBody>
                  <a:tcPr marL="0" marR="0" marT="0" marB="0" anchor="ctr">
                    <a:lnL cmpd="sng" algn="ctr" cap="flat" w="9525">
                      <a:solidFill>
                        <a:srgbClr val="312740"/>
                      </a:solidFill>
                      <a:prstDash val="solid"/>
                      <a:round/>
                      <a:headEnd type="none" w="med" len="med"/>
                      <a:tailEnd type="none" w="med" len="med"/>
                    </a:lnL>
                    <a:lnR cmpd="sng" algn="ctr" cap="flat" w="9525">
                      <a:solidFill>
                        <a:srgbClr val="312740"/>
                      </a:solidFill>
                      <a:prstDash val="solid"/>
                      <a:round/>
                      <a:headEnd type="none" w="med" len="med"/>
                      <a:tailEnd type="none" w="med" len="med"/>
                    </a:lnR>
                    <a:lnT cmpd="sng" algn="ctr" cap="flat" w="9525">
                      <a:solidFill>
                        <a:srgbClr val="312740"/>
                      </a:solidFill>
                      <a:prstDash val="solid"/>
                      <a:round/>
                      <a:headEnd type="none" w="med" len="med"/>
                      <a:tailEnd type="none" w="med" len="med"/>
                    </a:lnT>
                    <a:lnB cmpd="sng" algn="ctr" cap="flat" w="9525">
                      <a:solidFill>
                        <a:srgbClr val="31274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IBM Plex Sans"/>
                        </a:rPr>
                        <a:t>Stripe</a:t>
                      </a:r>
                      <a:endParaRPr lang="en-US" sz="1100"/>
                    </a:p>
                  </a:txBody>
                  <a:tcPr marL="0" marR="0" marT="0" marB="0" anchor="ctr">
                    <a:lnL cmpd="sng" algn="ctr" cap="flat" w="9525">
                      <a:solidFill>
                        <a:srgbClr val="312740"/>
                      </a:solidFill>
                      <a:prstDash val="solid"/>
                      <a:round/>
                      <a:headEnd type="none" w="med" len="med"/>
                      <a:tailEnd type="none" w="med" len="med"/>
                    </a:lnL>
                    <a:lnR cmpd="sng" algn="ctr" cap="flat" w="9525">
                      <a:solidFill>
                        <a:srgbClr val="312740"/>
                      </a:solidFill>
                      <a:prstDash val="solid"/>
                      <a:round/>
                      <a:headEnd type="none" w="med" len="med"/>
                      <a:tailEnd type="none" w="med" len="med"/>
                    </a:lnR>
                    <a:lnT cmpd="sng" algn="ctr" cap="flat" w="9525">
                      <a:solidFill>
                        <a:srgbClr val="312740"/>
                      </a:solidFill>
                      <a:prstDash val="solid"/>
                      <a:round/>
                      <a:headEnd type="none" w="med" len="med"/>
                      <a:tailEnd type="none" w="med" len="med"/>
                    </a:lnT>
                    <a:lnB cmpd="sng" algn="ctr" cap="flat" w="9525">
                      <a:solidFill>
                        <a:srgbClr val="312740"/>
                      </a:solidFill>
                      <a:prstDash val="solid"/>
                      <a:round/>
                      <a:headEnd type="none" w="med" len="med"/>
                      <a:tailEnd type="none" w="med" len="med"/>
                    </a:lnB>
                  </a:tcPr>
                </a:tc>
              </a:tr>
              <a:tr h="545955">
                <a:tc rowSpan="2">
                  <a:txBody>
                    <a:bodyPr anchor="t" rtlCol="false"/>
                    <a:lstStyle/>
                    <a:p>
                      <a:pPr algn="ctr">
                        <a:lnSpc>
                          <a:spcPts val="2940"/>
                        </a:lnSpc>
                        <a:defRPr/>
                      </a:pPr>
                      <a:r>
                        <a:rPr lang="en-US" sz="2100">
                          <a:solidFill>
                            <a:srgbClr val="000000"/>
                          </a:solidFill>
                          <a:latin typeface="IBM Plex Sans Bold"/>
                        </a:rPr>
                        <a:t>Drawing Tools</a:t>
                      </a:r>
                      <a:endParaRPr lang="en-US" sz="1100"/>
                    </a:p>
                  </a:txBody>
                  <a:tcPr marL="0" marR="0" marT="0" marB="0" anchor="ctr">
                    <a:lnL cmpd="sng" algn="ctr" cap="flat" w="9525">
                      <a:solidFill>
                        <a:srgbClr val="312740"/>
                      </a:solidFill>
                      <a:prstDash val="solid"/>
                      <a:round/>
                      <a:headEnd type="none" w="med" len="med"/>
                      <a:tailEnd type="none" w="med" len="med"/>
                    </a:lnL>
                    <a:lnR cmpd="sng" algn="ctr" cap="flat" w="9525">
                      <a:solidFill>
                        <a:srgbClr val="312740"/>
                      </a:solidFill>
                      <a:prstDash val="solid"/>
                      <a:round/>
                      <a:headEnd type="none" w="med" len="med"/>
                      <a:tailEnd type="none" w="med" len="med"/>
                    </a:lnR>
                    <a:lnT cmpd="sng" algn="ctr" cap="flat" w="9525">
                      <a:solidFill>
                        <a:srgbClr val="312740"/>
                      </a:solidFill>
                      <a:prstDash val="solid"/>
                      <a:round/>
                      <a:headEnd type="none" w="med" len="med"/>
                      <a:tailEnd type="none" w="med" len="med"/>
                    </a:lnT>
                    <a:lnB cmpd="sng" algn="ctr" cap="flat" w="9525">
                      <a:solidFill>
                        <a:srgbClr val="31274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IBM Plex Sans"/>
                        </a:rPr>
                        <a:t>Lucid Chart</a:t>
                      </a:r>
                      <a:endParaRPr lang="en-US" sz="1100"/>
                    </a:p>
                  </a:txBody>
                  <a:tcPr marL="0" marR="0" marT="0" marB="0" anchor="ctr">
                    <a:lnL cmpd="sng" algn="ctr" cap="flat" w="9525">
                      <a:solidFill>
                        <a:srgbClr val="312740"/>
                      </a:solidFill>
                      <a:prstDash val="solid"/>
                      <a:round/>
                      <a:headEnd type="none" w="med" len="med"/>
                      <a:tailEnd type="none" w="med" len="med"/>
                    </a:lnL>
                    <a:lnR cmpd="sng" algn="ctr" cap="flat" w="9525">
                      <a:solidFill>
                        <a:srgbClr val="312740"/>
                      </a:solidFill>
                      <a:prstDash val="solid"/>
                      <a:round/>
                      <a:headEnd type="none" w="med" len="med"/>
                      <a:tailEnd type="none" w="med" len="med"/>
                    </a:lnR>
                    <a:lnT cmpd="sng" algn="ctr" cap="flat" w="9525">
                      <a:solidFill>
                        <a:srgbClr val="312740"/>
                      </a:solidFill>
                      <a:prstDash val="solid"/>
                      <a:round/>
                      <a:headEnd type="none" w="med" len="med"/>
                      <a:tailEnd type="none" w="med" len="med"/>
                    </a:lnT>
                    <a:lnB cmpd="sng" algn="ctr" cap="flat" w="9525">
                      <a:solidFill>
                        <a:srgbClr val="312740"/>
                      </a:solidFill>
                      <a:prstDash val="solid"/>
                      <a:round/>
                      <a:headEnd type="none" w="med" len="med"/>
                      <a:tailEnd type="none" w="med" len="med"/>
                    </a:lnB>
                  </a:tcPr>
                </a:tc>
              </a:tr>
              <a:tr h="481626">
                <a:tc vMerge="true">
                  <a:txBody>
                    <a:bodyPr anchor="t" rtlCol="false"/>
                    <a:lstStyle/>
                    <a:p>
                      <a:pPr algn="ctr">
                        <a:lnSpc>
                          <a:spcPts val="2940"/>
                        </a:lnSpc>
                        <a:defRPr/>
                      </a:pPr>
                      <a:r>
                        <a:rPr lang="en-US" sz="2100">
                          <a:solidFill>
                            <a:srgbClr val="000000"/>
                          </a:solidFill>
                          <a:latin typeface="IBM Plex Sans Bold"/>
                        </a:rPr>
                        <a:t>Drawing Tools</a:t>
                      </a:r>
                      <a:endParaRPr lang="en-US" sz="1100"/>
                    </a:p>
                  </a:txBody>
                  <a:tcPr marL="0" marR="0" marT="0" marB="0" anchor="ctr">
                    <a:lnL cmpd="sng" algn="ctr" cap="flat" w="9525">
                      <a:solidFill>
                        <a:srgbClr val="312740"/>
                      </a:solidFill>
                      <a:prstDash val="solid"/>
                      <a:round/>
                      <a:headEnd type="none" w="med" len="med"/>
                      <a:tailEnd type="none" w="med" len="med"/>
                    </a:lnL>
                    <a:lnR cmpd="sng" algn="ctr" cap="flat" w="9525">
                      <a:solidFill>
                        <a:srgbClr val="312740"/>
                      </a:solidFill>
                      <a:prstDash val="solid"/>
                      <a:round/>
                      <a:headEnd type="none" w="med" len="med"/>
                      <a:tailEnd type="none" w="med" len="med"/>
                    </a:lnR>
                    <a:lnT cmpd="sng" algn="ctr" cap="flat" w="9525">
                      <a:solidFill>
                        <a:srgbClr val="312740"/>
                      </a:solidFill>
                      <a:prstDash val="solid"/>
                      <a:round/>
                      <a:headEnd type="none" w="med" len="med"/>
                      <a:tailEnd type="none" w="med" len="med"/>
                    </a:lnT>
                    <a:lnB cmpd="sng" algn="ctr" cap="flat" w="9525">
                      <a:solidFill>
                        <a:srgbClr val="31274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IBM Plex Sans"/>
                        </a:rPr>
                        <a:t>StarUML</a:t>
                      </a:r>
                      <a:endParaRPr lang="en-US" sz="1100"/>
                    </a:p>
                  </a:txBody>
                  <a:tcPr marL="0" marR="0" marT="0" marB="0" anchor="ctr">
                    <a:lnL cmpd="sng" algn="ctr" cap="flat" w="9525">
                      <a:solidFill>
                        <a:srgbClr val="312740"/>
                      </a:solidFill>
                      <a:prstDash val="solid"/>
                      <a:round/>
                      <a:headEnd type="none" w="med" len="med"/>
                      <a:tailEnd type="none" w="med" len="med"/>
                    </a:lnL>
                    <a:lnR cmpd="sng" algn="ctr" cap="flat" w="9525">
                      <a:solidFill>
                        <a:srgbClr val="312740"/>
                      </a:solidFill>
                      <a:prstDash val="solid"/>
                      <a:round/>
                      <a:headEnd type="none" w="med" len="med"/>
                      <a:tailEnd type="none" w="med" len="med"/>
                    </a:lnR>
                    <a:lnT cmpd="sng" algn="ctr" cap="flat" w="9525">
                      <a:solidFill>
                        <a:srgbClr val="312740"/>
                      </a:solidFill>
                      <a:prstDash val="solid"/>
                      <a:round/>
                      <a:headEnd type="none" w="med" len="med"/>
                      <a:tailEnd type="none" w="med" len="med"/>
                    </a:lnT>
                    <a:lnB cmpd="sng" algn="ctr" cap="flat" w="9525">
                      <a:solidFill>
                        <a:srgbClr val="312740"/>
                      </a:solidFill>
                      <a:prstDash val="solid"/>
                      <a:round/>
                      <a:headEnd type="none" w="med" len="med"/>
                      <a:tailEnd type="none" w="med" len="med"/>
                    </a:lnB>
                  </a:tcPr>
                </a:tc>
              </a:tr>
              <a:tr h="522170">
                <a:tc>
                  <a:txBody>
                    <a:bodyPr anchor="t" rtlCol="false"/>
                    <a:lstStyle/>
                    <a:p>
                      <a:pPr algn="ctr">
                        <a:lnSpc>
                          <a:spcPts val="2940"/>
                        </a:lnSpc>
                        <a:defRPr/>
                      </a:pPr>
                      <a:r>
                        <a:rPr lang="en-US" sz="2100">
                          <a:solidFill>
                            <a:srgbClr val="000000"/>
                          </a:solidFill>
                          <a:latin typeface="IBM Plex Sans Bold"/>
                        </a:rPr>
                        <a:t>Hosting</a:t>
                      </a:r>
                      <a:endParaRPr lang="en-US" sz="1100"/>
                    </a:p>
                  </a:txBody>
                  <a:tcPr marL="0" marR="0" marT="0" marB="0" anchor="ctr">
                    <a:lnL cmpd="sng" algn="ctr" cap="flat" w="9525">
                      <a:solidFill>
                        <a:srgbClr val="312740"/>
                      </a:solidFill>
                      <a:prstDash val="solid"/>
                      <a:round/>
                      <a:headEnd type="none" w="med" len="med"/>
                      <a:tailEnd type="none" w="med" len="med"/>
                    </a:lnL>
                    <a:lnR cmpd="sng" algn="ctr" cap="flat" w="9525">
                      <a:solidFill>
                        <a:srgbClr val="312740"/>
                      </a:solidFill>
                      <a:prstDash val="solid"/>
                      <a:round/>
                      <a:headEnd type="none" w="med" len="med"/>
                      <a:tailEnd type="none" w="med" len="med"/>
                    </a:lnR>
                    <a:lnT cmpd="sng" algn="ctr" cap="flat" w="9525">
                      <a:solidFill>
                        <a:srgbClr val="312740"/>
                      </a:solidFill>
                      <a:prstDash val="solid"/>
                      <a:round/>
                      <a:headEnd type="none" w="med" len="med"/>
                      <a:tailEnd type="none" w="med" len="med"/>
                    </a:lnT>
                    <a:lnB cmpd="sng" algn="ctr" cap="flat" w="9525">
                      <a:solidFill>
                        <a:srgbClr val="31274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IBM Plex Sans"/>
                        </a:rPr>
                        <a:t>000webhost.com</a:t>
                      </a:r>
                      <a:endParaRPr lang="en-US" sz="1100"/>
                    </a:p>
                  </a:txBody>
                  <a:tcPr marL="0" marR="0" marT="0" marB="0" anchor="ctr">
                    <a:lnL cmpd="sng" algn="ctr" cap="flat" w="9525">
                      <a:solidFill>
                        <a:srgbClr val="312740"/>
                      </a:solidFill>
                      <a:prstDash val="solid"/>
                      <a:round/>
                      <a:headEnd type="none" w="med" len="med"/>
                      <a:tailEnd type="none" w="med" len="med"/>
                    </a:lnL>
                    <a:lnR cmpd="sng" algn="ctr" cap="flat" w="9525">
                      <a:solidFill>
                        <a:srgbClr val="312740"/>
                      </a:solidFill>
                      <a:prstDash val="solid"/>
                      <a:round/>
                      <a:headEnd type="none" w="med" len="med"/>
                      <a:tailEnd type="none" w="med" len="med"/>
                    </a:lnR>
                    <a:lnT cmpd="sng" algn="ctr" cap="flat" w="9525">
                      <a:solidFill>
                        <a:srgbClr val="312740"/>
                      </a:solidFill>
                      <a:prstDash val="solid"/>
                      <a:round/>
                      <a:headEnd type="none" w="med" len="med"/>
                      <a:tailEnd type="none" w="med" len="med"/>
                    </a:lnT>
                    <a:lnB cmpd="sng" algn="ctr" cap="flat" w="9525">
                      <a:solidFill>
                        <a:srgbClr val="312740"/>
                      </a:solidFill>
                      <a:prstDash val="solid"/>
                      <a:round/>
                      <a:headEnd type="none" w="med" len="med"/>
                      <a:tailEnd type="none" w="med" len="med"/>
                    </a:lnB>
                  </a:tcPr>
                </a:tc>
              </a:tr>
            </a:tbl>
          </a:graphicData>
        </a:graphic>
      </p:graphicFrame>
      <p:sp>
        <p:nvSpPr>
          <p:cNvPr name="Freeform 3" id="3"/>
          <p:cNvSpPr/>
          <p:nvPr/>
        </p:nvSpPr>
        <p:spPr>
          <a:xfrm flipH="false" flipV="false" rot="0">
            <a:off x="9364340" y="2437406"/>
            <a:ext cx="8486918" cy="6115809"/>
          </a:xfrm>
          <a:custGeom>
            <a:avLst/>
            <a:gdLst/>
            <a:ahLst/>
            <a:cxnLst/>
            <a:rect r="r" b="b" t="t" l="l"/>
            <a:pathLst>
              <a:path h="6115809" w="8486918">
                <a:moveTo>
                  <a:pt x="0" y="0"/>
                </a:moveTo>
                <a:lnTo>
                  <a:pt x="8486917" y="0"/>
                </a:lnTo>
                <a:lnTo>
                  <a:pt x="8486917" y="6115809"/>
                </a:lnTo>
                <a:lnTo>
                  <a:pt x="0" y="6115809"/>
                </a:lnTo>
                <a:lnTo>
                  <a:pt x="0" y="0"/>
                </a:lnTo>
                <a:close/>
              </a:path>
            </a:pathLst>
          </a:custGeom>
          <a:blipFill>
            <a:blip r:embed="rId2"/>
            <a:stretch>
              <a:fillRect l="-569" t="0" r="-569" b="0"/>
            </a:stretch>
          </a:blipFill>
        </p:spPr>
      </p:sp>
      <p:sp>
        <p:nvSpPr>
          <p:cNvPr name="Freeform 4" id="4"/>
          <p:cNvSpPr/>
          <p:nvPr/>
        </p:nvSpPr>
        <p:spPr>
          <a:xfrm flipH="false" flipV="false" rot="0">
            <a:off x="0" y="0"/>
            <a:ext cx="3082050" cy="2028549"/>
          </a:xfrm>
          <a:custGeom>
            <a:avLst/>
            <a:gdLst/>
            <a:ahLst/>
            <a:cxnLst/>
            <a:rect r="r" b="b" t="t" l="l"/>
            <a:pathLst>
              <a:path h="2028549" w="3082050">
                <a:moveTo>
                  <a:pt x="0" y="0"/>
                </a:moveTo>
                <a:lnTo>
                  <a:pt x="3082050" y="0"/>
                </a:lnTo>
                <a:lnTo>
                  <a:pt x="3082050" y="2028549"/>
                </a:lnTo>
                <a:lnTo>
                  <a:pt x="0" y="20285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3212590" y="371805"/>
            <a:ext cx="7095499" cy="918639"/>
          </a:xfrm>
          <a:prstGeom prst="rect">
            <a:avLst/>
          </a:prstGeom>
        </p:spPr>
        <p:txBody>
          <a:bodyPr anchor="t" rtlCol="false" tIns="0" lIns="0" bIns="0" rIns="0">
            <a:spAutoFit/>
          </a:bodyPr>
          <a:lstStyle/>
          <a:p>
            <a:pPr algn="l">
              <a:lnSpc>
                <a:spcPts val="6719"/>
              </a:lnSpc>
            </a:pPr>
            <a:r>
              <a:rPr lang="en-US" sz="4799">
                <a:solidFill>
                  <a:srgbClr val="312740"/>
                </a:solidFill>
                <a:latin typeface="Gabriel Sans Bold"/>
              </a:rPr>
              <a:t>Tools and Technologies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349733" y="3196807"/>
            <a:ext cx="6506606" cy="3680432"/>
          </a:xfrm>
          <a:prstGeom prst="rect">
            <a:avLst/>
          </a:prstGeom>
        </p:spPr>
        <p:txBody>
          <a:bodyPr anchor="t" rtlCol="false" tIns="0" lIns="0" bIns="0" rIns="0">
            <a:spAutoFit/>
          </a:bodyPr>
          <a:lstStyle/>
          <a:p>
            <a:pPr algn="ctr">
              <a:lnSpc>
                <a:spcPts val="12789"/>
              </a:lnSpc>
            </a:pPr>
            <a:r>
              <a:rPr lang="en-US" sz="14871">
                <a:solidFill>
                  <a:srgbClr val="341E54"/>
                </a:solidFill>
                <a:latin typeface="Gabriel Sans"/>
              </a:rPr>
              <a:t>Thank</a:t>
            </a:r>
          </a:p>
          <a:p>
            <a:pPr algn="ctr" marL="0" indent="0" lvl="0">
              <a:lnSpc>
                <a:spcPts val="12789"/>
              </a:lnSpc>
              <a:spcBef>
                <a:spcPct val="0"/>
              </a:spcBef>
            </a:pPr>
            <a:r>
              <a:rPr lang="en-US" sz="14871">
                <a:solidFill>
                  <a:srgbClr val="341E54"/>
                </a:solidFill>
                <a:latin typeface="Gabriel Sans"/>
              </a:rPr>
              <a:t>You</a:t>
            </a:r>
          </a:p>
        </p:txBody>
      </p:sp>
      <p:sp>
        <p:nvSpPr>
          <p:cNvPr name="Freeform 3" id="3"/>
          <p:cNvSpPr/>
          <p:nvPr/>
        </p:nvSpPr>
        <p:spPr>
          <a:xfrm flipH="false" flipV="false" rot="0">
            <a:off x="-261743" y="-151536"/>
            <a:ext cx="3082050" cy="2028549"/>
          </a:xfrm>
          <a:custGeom>
            <a:avLst/>
            <a:gdLst/>
            <a:ahLst/>
            <a:cxnLst/>
            <a:rect r="r" b="b" t="t" l="l"/>
            <a:pathLst>
              <a:path h="2028549" w="3082050">
                <a:moveTo>
                  <a:pt x="0" y="0"/>
                </a:moveTo>
                <a:lnTo>
                  <a:pt x="3082050" y="0"/>
                </a:lnTo>
                <a:lnTo>
                  <a:pt x="3082050" y="2028550"/>
                </a:lnTo>
                <a:lnTo>
                  <a:pt x="0" y="20285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825868" y="8742077"/>
            <a:ext cx="3082050" cy="2028549"/>
          </a:xfrm>
          <a:custGeom>
            <a:avLst/>
            <a:gdLst/>
            <a:ahLst/>
            <a:cxnLst/>
            <a:rect r="r" b="b" t="t" l="l"/>
            <a:pathLst>
              <a:path h="2028549" w="3082050">
                <a:moveTo>
                  <a:pt x="0" y="0"/>
                </a:moveTo>
                <a:lnTo>
                  <a:pt x="3082050" y="0"/>
                </a:lnTo>
                <a:lnTo>
                  <a:pt x="3082050" y="2028550"/>
                </a:lnTo>
                <a:lnTo>
                  <a:pt x="0" y="20285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DAGGVq7dnTM</dc:identifier>
  <dcterms:modified xsi:type="dcterms:W3CDTF">2011-08-01T06:04:30Z</dcterms:modified>
  <cp:revision>1</cp:revision>
  <dc:title>Virtual Learning Nexus</dc:title>
</cp:coreProperties>
</file>