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1AAE-425A-464D-9FD5-CD36B839E8F1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A765-AF22-4C53-AF9D-5EDC4A2A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4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1AAE-425A-464D-9FD5-CD36B839E8F1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A765-AF22-4C53-AF9D-5EDC4A2A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4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1AAE-425A-464D-9FD5-CD36B839E8F1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A765-AF22-4C53-AF9D-5EDC4A2AC07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5458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1AAE-425A-464D-9FD5-CD36B839E8F1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A765-AF22-4C53-AF9D-5EDC4A2A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10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1AAE-425A-464D-9FD5-CD36B839E8F1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A765-AF22-4C53-AF9D-5EDC4A2AC07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3799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1AAE-425A-464D-9FD5-CD36B839E8F1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A765-AF22-4C53-AF9D-5EDC4A2A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09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1AAE-425A-464D-9FD5-CD36B839E8F1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A765-AF22-4C53-AF9D-5EDC4A2A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44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1AAE-425A-464D-9FD5-CD36B839E8F1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A765-AF22-4C53-AF9D-5EDC4A2A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0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1AAE-425A-464D-9FD5-CD36B839E8F1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A765-AF22-4C53-AF9D-5EDC4A2A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2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1AAE-425A-464D-9FD5-CD36B839E8F1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A765-AF22-4C53-AF9D-5EDC4A2A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8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1AAE-425A-464D-9FD5-CD36B839E8F1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A765-AF22-4C53-AF9D-5EDC4A2A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6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1AAE-425A-464D-9FD5-CD36B839E8F1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A765-AF22-4C53-AF9D-5EDC4A2A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5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1AAE-425A-464D-9FD5-CD36B839E8F1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A765-AF22-4C53-AF9D-5EDC4A2A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9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1AAE-425A-464D-9FD5-CD36B839E8F1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A765-AF22-4C53-AF9D-5EDC4A2A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1AAE-425A-464D-9FD5-CD36B839E8F1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A765-AF22-4C53-AF9D-5EDC4A2A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3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1AAE-425A-464D-9FD5-CD36B839E8F1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A765-AF22-4C53-AF9D-5EDC4A2A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5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31AAE-425A-464D-9FD5-CD36B839E8F1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95A765-AF22-4C53-AF9D-5EDC4A2A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51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1722" y="187807"/>
            <a:ext cx="7766936" cy="164630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Six attributes of unhealthy conversations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22" y="2406761"/>
            <a:ext cx="6343842" cy="2627057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                                               </a:t>
            </a:r>
            <a:r>
              <a:rPr lang="en-US" sz="28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Presented by</a:t>
            </a:r>
          </a:p>
          <a:p>
            <a:pPr algn="l"/>
            <a:endParaRPr lang="en-US" dirty="0" smtClean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l"/>
            <a:r>
              <a:rPr lang="en-US" dirty="0" err="1" smtClean="0">
                <a:solidFill>
                  <a:schemeClr val="tx1"/>
                </a:solidFill>
                <a:latin typeface="Century Schoolbook" panose="02040604050505020304" pitchFamily="18" charset="0"/>
              </a:rPr>
              <a:t>Saiadul</a:t>
            </a:r>
            <a:r>
              <a:rPr lang="en-US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entury Schoolbook" panose="02040604050505020304" pitchFamily="18" charset="0"/>
              </a:rPr>
              <a:t>Arfain</a:t>
            </a:r>
            <a:r>
              <a:rPr lang="en-US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 ID: 18301007</a:t>
            </a:r>
          </a:p>
          <a:p>
            <a:pPr algn="l"/>
            <a:endParaRPr lang="en-US" dirty="0" smtClean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Md. </a:t>
            </a:r>
            <a:r>
              <a:rPr lang="en-US" dirty="0" err="1" smtClean="0">
                <a:solidFill>
                  <a:schemeClr val="tx1"/>
                </a:solidFill>
                <a:latin typeface="Century Schoolbook" panose="02040604050505020304" pitchFamily="18" charset="0"/>
              </a:rPr>
              <a:t>Minhajul</a:t>
            </a:r>
            <a:r>
              <a:rPr lang="en-US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 Islam ID: 19201117 </a:t>
            </a:r>
            <a:endParaRPr lang="en-US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98" y="3646398"/>
            <a:ext cx="2753131" cy="2525998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0464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30" y="191311"/>
            <a:ext cx="8250397" cy="1231089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800" dirty="0" smtClean="0"/>
              <a:t>Comments compiled in UCC(Universal Comments Corpus)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800" dirty="0" smtClean="0"/>
              <a:t>Six sub-attributes identified among unhealthy online conversations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800" dirty="0" smtClean="0"/>
              <a:t>Results in online bullying and reduced online participation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800" dirty="0" smtClean="0"/>
              <a:t>Objective of the research is to encourage a safer digital space for users through NLP</a:t>
            </a:r>
          </a:p>
        </p:txBody>
      </p:sp>
    </p:spTree>
    <p:extLst>
      <p:ext uri="{BB962C8B-B14F-4D97-AF65-F5344CB8AC3E}">
        <p14:creationId xmlns:p14="http://schemas.microsoft.com/office/powerpoint/2010/main" val="45948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745" y="240145"/>
            <a:ext cx="8054110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Literature review 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187" y="1560945"/>
            <a:ext cx="8596668" cy="3880773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The datasets deployed in the research are namely – UCC(</a:t>
            </a:r>
            <a:r>
              <a:rPr lang="en-US" sz="2400" dirty="0">
                <a:solidFill>
                  <a:schemeClr val="tx1"/>
                </a:solidFill>
              </a:rPr>
              <a:t>Universal Comments Corpus</a:t>
            </a:r>
            <a:r>
              <a:rPr lang="en-US" sz="2400" dirty="0" smtClean="0">
                <a:solidFill>
                  <a:schemeClr val="tx1"/>
                </a:solidFill>
              </a:rPr>
              <a:t>) and SFU comments corpus.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Comments selected from Globe Mail News site (Sample of SFU and UCC) (</a:t>
            </a:r>
            <a:r>
              <a:rPr lang="en-US" sz="2400" dirty="0" err="1" smtClean="0">
                <a:solidFill>
                  <a:schemeClr val="tx1"/>
                </a:solidFill>
              </a:rPr>
              <a:t>kolhatkar</a:t>
            </a:r>
            <a:r>
              <a:rPr lang="en-US" sz="2400" dirty="0" smtClean="0">
                <a:solidFill>
                  <a:schemeClr val="tx1"/>
                </a:solidFill>
              </a:rPr>
              <a:t> et al., 2019).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Comments of 250 characters or less selected at a random for further annotation and scoring for unhealthy sub-attributes.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</a:rPr>
              <a:t>Use of the BERT model ( Devil et al., 2019) to produce refined classifiers with incremental results.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77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3106" y="129119"/>
            <a:ext cx="8596668" cy="110579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 ANALYSIS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5032383"/>
              </p:ext>
            </p:extLst>
          </p:nvPr>
        </p:nvGraphicFramePr>
        <p:xfrm>
          <a:off x="588421" y="1040130"/>
          <a:ext cx="2948940" cy="2880360"/>
        </p:xfrm>
        <a:graphic>
          <a:graphicData uri="http://schemas.openxmlformats.org/drawingml/2006/table">
            <a:tbl>
              <a:tblPr/>
              <a:tblGrid>
                <a:gridCol w="2034540">
                  <a:extLst>
                    <a:ext uri="{9D8B030D-6E8A-4147-A177-3AD203B41FA5}">
                      <a16:colId xmlns:a16="http://schemas.microsoft.com/office/drawing/2014/main" val="7061603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534133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Attribute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Proportion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027437"/>
                  </a:ext>
                </a:extLst>
              </a:tr>
              <a:tr h="1386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Antagonistic/Insulting/Trolling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Condescending/Patronising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Dismissive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(Unfair) Generalisation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Hostile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Sarcastic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Unhealthy 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4.7%</a:t>
                      </a:r>
                      <a:endParaRPr lang="en-US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5.5%</a:t>
                      </a:r>
                      <a:endParaRPr lang="en-US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3.1%</a:t>
                      </a:r>
                      <a:endParaRPr lang="en-US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  <a:endParaRPr lang="en-US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2.5%</a:t>
                      </a:r>
                      <a:endParaRPr lang="en-US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4.3%</a:t>
                      </a:r>
                      <a:endParaRPr lang="en-US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7.5%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965938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3556000" y="-11453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641888" y="1040130"/>
            <a:ext cx="4465163" cy="954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FFFFFF"/>
                </a:solidFill>
                <a:latin typeface="Calibri" panose="020F0502020204030204" pitchFamily="34" charset="0"/>
              </a:rPr>
              <a:t>The Dataset comprises of 44,355 comments.</a:t>
            </a:r>
            <a:endParaRPr lang="en-GB" dirty="0"/>
          </a:p>
          <a:p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pic>
        <p:nvPicPr>
          <p:cNvPr id="1026" name="Picture 2" descr="https://lh4.googleusercontent.com/P4Un59xPuTFVP2_pzh5KYHBoGTBQ80H6IICSEGfb34QypAyIzHvY2EcZlHlt5PBzxcELB19MXpm4Rg-EIwJZALxMsihdR3VDD-0wpmuSc66b6nVNDnFSMLOYHjpZdGKCq5Upivy1K_YaeLax7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21" y="4152693"/>
            <a:ext cx="3908165" cy="266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088956" y="2305191"/>
            <a:ext cx="39121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Calibri" panose="020F0502020204030204" pitchFamily="34" charset="0"/>
              </a:rPr>
              <a:t>confidence scores </a:t>
            </a:r>
            <a:endParaRPr lang="en-GB" dirty="0"/>
          </a:p>
          <a:p>
            <a:r>
              <a:rPr lang="en-GB" dirty="0">
                <a:solidFill>
                  <a:srgbClr val="FFFFFF"/>
                </a:solidFill>
                <a:latin typeface="Calibri" panose="020F0502020204030204" pitchFamily="34" charset="0"/>
              </a:rPr>
              <a:t>labelled as </a:t>
            </a:r>
            <a:r>
              <a:rPr lang="en-GB" dirty="0">
                <a:solidFill>
                  <a:srgbClr val="FFFFFF"/>
                </a:solidFill>
                <a:latin typeface="Franklin Gothic Medium Cond" panose="020B0606030402020204" pitchFamily="34" charset="0"/>
              </a:rPr>
              <a:t>’yes</a:t>
            </a:r>
            <a:r>
              <a:rPr lang="en-GB" dirty="0">
                <a:solidFill>
                  <a:srgbClr val="FFFFFF"/>
                </a:solidFill>
                <a:latin typeface="Calibri" panose="020F0502020204030204" pitchFamily="34" charset="0"/>
              </a:rPr>
              <a:t>’</a:t>
            </a:r>
            <a:endParaRPr lang="en-GB" dirty="0"/>
          </a:p>
          <a:p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pic>
        <p:nvPicPr>
          <p:cNvPr id="1028" name="Picture 4" descr="https://lh4.googleusercontent.com/Q_WnQQsiZCf1EJZRvGhwEQeWQTuwaQ-fVuElyvqBm_rzz1hJ7P-n-J2FIW63ac5x7tRxXaxyX8HFNBNij5uBklZGSLs3j9TWsV_69w90pxlOj18zZaIxTt4wU9qqO7XekQ0pfzOZfmpH18CO7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527" y="2905355"/>
            <a:ext cx="4985209" cy="343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198509" y="6327614"/>
            <a:ext cx="3390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Calibri" panose="020F0502020204030204" pitchFamily="34" charset="0"/>
              </a:rPr>
              <a:t>confidence scores labelled as ’no’</a:t>
            </a:r>
            <a:endParaRPr lang="en-GB" dirty="0"/>
          </a:p>
          <a:p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2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3.googleusercontent.com/4LeooVxgFhMP8geCPikv3PWZshQbTKPS5Yb4Bg8NQny_ujVkaW-IP5JoiGyXC-HqgJDd7MsBv2bq8T_SD4b6iwyeW_DanQeM33bQdm9bmMkZAGeYrbiU-9sW8BhQRAvgLvblvHcMxhcUT1fwK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4682836" cy="377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82836" y="501226"/>
            <a:ext cx="31126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</a:rPr>
              <a:t>Inter-attribute correlations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698492"/>
              </p:ext>
            </p:extLst>
          </p:nvPr>
        </p:nvGraphicFramePr>
        <p:xfrm>
          <a:off x="6239163" y="2942600"/>
          <a:ext cx="3976302" cy="3402744"/>
        </p:xfrm>
        <a:graphic>
          <a:graphicData uri="http://schemas.openxmlformats.org/drawingml/2006/table">
            <a:tbl>
              <a:tblPr/>
              <a:tblGrid>
                <a:gridCol w="2862937">
                  <a:extLst>
                    <a:ext uri="{9D8B030D-6E8A-4147-A177-3AD203B41FA5}">
                      <a16:colId xmlns:a16="http://schemas.microsoft.com/office/drawing/2014/main" val="3605300910"/>
                    </a:ext>
                  </a:extLst>
                </a:gridCol>
                <a:gridCol w="1113365">
                  <a:extLst>
                    <a:ext uri="{9D8B030D-6E8A-4147-A177-3AD203B41FA5}">
                      <a16:colId xmlns:a16="http://schemas.microsoft.com/office/drawing/2014/main" val="1195806853"/>
                    </a:ext>
                  </a:extLst>
                </a:gridCol>
              </a:tblGrid>
              <a:tr h="5341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Attribute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K-</a:t>
                      </a:r>
                      <a:r>
                        <a:rPr lang="el-GR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α</a:t>
                      </a:r>
                      <a:endParaRPr lang="el-GR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327197"/>
                  </a:ext>
                </a:extLst>
              </a:tr>
              <a:tr h="28685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Antagonistic/Insulting/Trolling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Condescending/Patronising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Dismissive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(Unfair) Generalisation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Hostile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Sarcastic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Unhealthy 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362372"/>
                  </a:ext>
                </a:extLst>
              </a:tr>
            </a:tbl>
          </a:graphicData>
        </a:graphic>
      </p:graphicFrame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262001" y="2470314"/>
            <a:ext cx="15905208" cy="472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84049" y="5069512"/>
            <a:ext cx="3382890" cy="916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Calibri" panose="020F0502020204030204" pitchFamily="34" charset="0"/>
              </a:rPr>
              <a:t>Krippendorff’s</a:t>
            </a: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</a:rPr>
              <a:t> alpha by attribute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5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588" y="387928"/>
            <a:ext cx="5898957" cy="85898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  <a:latin typeface="Maiandra GD" panose="020E0502030308020204" pitchFamily="34" charset="0"/>
              </a:rPr>
              <a:t>Models and Results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4972" y="1264663"/>
            <a:ext cx="6767936" cy="2421217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800" dirty="0"/>
              <a:t>A pre-trained machine learning model BERT and fine-tuning on the </a:t>
            </a:r>
            <a:r>
              <a:rPr lang="en-GB" sz="2800" dirty="0" smtClean="0"/>
              <a:t>dataset.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800" dirty="0"/>
              <a:t>Comparison of BERT model with human </a:t>
            </a:r>
            <a:r>
              <a:rPr lang="en-GB" sz="2800" dirty="0" smtClean="0"/>
              <a:t>model.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800" dirty="0"/>
              <a:t>Estimate variability of judgements and average the </a:t>
            </a:r>
            <a:r>
              <a:rPr lang="en-GB" sz="2800" dirty="0" smtClean="0"/>
              <a:t>results.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234135"/>
              </p:ext>
            </p:extLst>
          </p:nvPr>
        </p:nvGraphicFramePr>
        <p:xfrm>
          <a:off x="5220839" y="3485905"/>
          <a:ext cx="3553706" cy="3335500"/>
        </p:xfrm>
        <a:graphic>
          <a:graphicData uri="http://schemas.openxmlformats.org/drawingml/2006/table">
            <a:tbl>
              <a:tblPr/>
              <a:tblGrid>
                <a:gridCol w="1293079">
                  <a:extLst>
                    <a:ext uri="{9D8B030D-6E8A-4147-A177-3AD203B41FA5}">
                      <a16:colId xmlns:a16="http://schemas.microsoft.com/office/drawing/2014/main" val="3783790842"/>
                    </a:ext>
                  </a:extLst>
                </a:gridCol>
                <a:gridCol w="1211696">
                  <a:extLst>
                    <a:ext uri="{9D8B030D-6E8A-4147-A177-3AD203B41FA5}">
                      <a16:colId xmlns:a16="http://schemas.microsoft.com/office/drawing/2014/main" val="1314985957"/>
                    </a:ext>
                  </a:extLst>
                </a:gridCol>
                <a:gridCol w="1048931">
                  <a:extLst>
                    <a:ext uri="{9D8B030D-6E8A-4147-A177-3AD203B41FA5}">
                      <a16:colId xmlns:a16="http://schemas.microsoft.com/office/drawing/2014/main" val="1319138545"/>
                    </a:ext>
                  </a:extLst>
                </a:gridCol>
              </a:tblGrid>
              <a:tr h="719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Attribute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Human AUC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BERT AUC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497584"/>
                  </a:ext>
                </a:extLst>
              </a:tr>
              <a:tr h="261607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Antagonistic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Condescending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Dismissive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Generalisation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Hostile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Sarcastic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Unhealthy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  <a:endParaRPr lang="en-US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  <a:endParaRPr lang="en-US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  <a:endParaRPr lang="en-US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  <a:endParaRPr lang="en-US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  <a:endParaRPr lang="en-US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  <a:endParaRPr lang="en-US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  <a:endParaRPr lang="en-US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  <a:endParaRPr lang="en-US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  <a:endParaRPr lang="en-US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  <a:endParaRPr lang="en-US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  <a:endParaRPr lang="en-US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  <a:endParaRPr lang="en-US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938057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73142" y="3093104"/>
            <a:ext cx="14468014" cy="490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28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879" y="166255"/>
            <a:ext cx="6527030" cy="95134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Conclusion</a:t>
            </a: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371" y="1754190"/>
            <a:ext cx="8254229" cy="326115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800" dirty="0"/>
              <a:t>Practical efficiency of the </a:t>
            </a:r>
            <a:r>
              <a:rPr lang="en-GB" sz="2800" dirty="0" smtClean="0"/>
              <a:t>research.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Exploring unintended </a:t>
            </a:r>
            <a:r>
              <a:rPr lang="en-US" sz="2800" dirty="0" smtClean="0"/>
              <a:t>biases.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800" dirty="0"/>
              <a:t>Future works on detecting early signs of conversational </a:t>
            </a:r>
            <a:r>
              <a:rPr lang="en-GB" sz="2800" dirty="0" smtClean="0"/>
              <a:t>failure.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50317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302</Words>
  <Application>Microsoft Office PowerPoint</Application>
  <PresentationFormat>Widescreen</PresentationFormat>
  <Paragraphs>92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Century Schoolbook</vt:lpstr>
      <vt:lpstr>Franklin Gothic Medium Cond</vt:lpstr>
      <vt:lpstr>Maiandra GD</vt:lpstr>
      <vt:lpstr>Trebuchet MS</vt:lpstr>
      <vt:lpstr>Wingdings</vt:lpstr>
      <vt:lpstr>Wingdings 3</vt:lpstr>
      <vt:lpstr>Facet</vt:lpstr>
      <vt:lpstr>Six attributes of unhealthy conversations</vt:lpstr>
      <vt:lpstr>INTRODUCTION</vt:lpstr>
      <vt:lpstr>Literature review </vt:lpstr>
      <vt:lpstr>DATASET ANALYSIS</vt:lpstr>
      <vt:lpstr>PowerPoint Presentation</vt:lpstr>
      <vt:lpstr>Models and Results  </vt:lpstr>
      <vt:lpstr>Conclusion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Six attributes of unhealthy conversations</dc:title>
  <dc:creator>Acer</dc:creator>
  <cp:lastModifiedBy>Acer</cp:lastModifiedBy>
  <cp:revision>10</cp:revision>
  <dcterms:created xsi:type="dcterms:W3CDTF">2022-08-05T00:58:14Z</dcterms:created>
  <dcterms:modified xsi:type="dcterms:W3CDTF">2022-08-05T02:01:31Z</dcterms:modified>
</cp:coreProperties>
</file>