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859de30a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859de30a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0a6e9320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0a6e9320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0a6e9320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0a6e9320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4R</a:t>
            </a:r>
            <a:endParaRPr/>
          </a:p>
          <a:p>
            <a:pPr indent="0" lvl="0" marL="0" rtl="0" algn="l">
              <a:spcBef>
                <a:spcPts val="0"/>
              </a:spcBef>
              <a:spcAft>
                <a:spcPts val="0"/>
              </a:spcAft>
              <a:buNone/>
            </a:pPr>
            <a:r>
              <a:rPr lang="en"/>
              <a:t>R - </a:t>
            </a:r>
            <a:r>
              <a:rPr lang="en"/>
              <a:t>Rejuvenate</a:t>
            </a:r>
            <a:endParaRPr/>
          </a:p>
          <a:p>
            <a:pPr indent="0" lvl="0" marL="0" rtl="0" algn="l">
              <a:spcBef>
                <a:spcPts val="0"/>
              </a:spcBef>
              <a:spcAft>
                <a:spcPts val="0"/>
              </a:spcAft>
              <a:buNone/>
            </a:pPr>
            <a:r>
              <a:rPr lang="en"/>
              <a:t>Recreate, Restart, Rework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0a6e9320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0a6e9320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0a6e9320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0a6e9320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0a6e93208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0a6e93208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859de30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859de30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0a6e9320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0a6e9320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0a6e9320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0a6e9320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0a6e9320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0a6e9320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0a6e9320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0a6e9320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0a6e9320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0a6e9320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0a6e9320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0a6e9320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0a6e9320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0a6e9320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0a6e9320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0a6e9320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0a6e9320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0a6e9320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hyperlink" Target="https://study.com/learn/lesson/emotional-display-rules-examples-psycholog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mt="58999"/>
          </a:blip>
          <a:stretch>
            <a:fillRect/>
          </a:stretch>
        </p:blipFill>
        <p:spPr>
          <a:xfrm>
            <a:off x="311700" y="252950"/>
            <a:ext cx="8575299" cy="4635425"/>
          </a:xfrm>
          <a:prstGeom prst="rect">
            <a:avLst/>
          </a:prstGeom>
          <a:noFill/>
          <a:ln>
            <a:noFill/>
          </a:ln>
        </p:spPr>
      </p:pic>
      <p:sp>
        <p:nvSpPr>
          <p:cNvPr id="55" name="Google Shape;55;p13"/>
          <p:cNvSpPr txBox="1"/>
          <p:nvPr>
            <p:ph idx="1" type="subTitle"/>
          </p:nvPr>
        </p:nvSpPr>
        <p:spPr>
          <a:xfrm>
            <a:off x="311700" y="1650787"/>
            <a:ext cx="8520600" cy="1688100"/>
          </a:xfrm>
          <a:prstGeom prst="rect">
            <a:avLst/>
          </a:prstGeom>
          <a:effectLst>
            <a:outerShdw blurRad="100013" rotWithShape="0" algn="bl" dir="2520000" dist="133350">
              <a:srgbClr val="000000">
                <a:alpha val="58999"/>
              </a:srgbClr>
            </a:outerShdw>
          </a:effectLst>
        </p:spPr>
        <p:txBody>
          <a:bodyPr anchorCtr="0" anchor="ctr" bIns="91425" lIns="91425" spcFirstLastPara="1" rIns="91425" wrap="square" tIns="91425">
            <a:normAutofit/>
          </a:bodyPr>
          <a:lstStyle/>
          <a:p>
            <a:pPr indent="0" lvl="0" marL="0" rtl="0" algn="ctr">
              <a:spcBef>
                <a:spcPts val="0"/>
              </a:spcBef>
              <a:spcAft>
                <a:spcPts val="0"/>
              </a:spcAft>
              <a:buNone/>
            </a:pPr>
            <a:r>
              <a:rPr b="1" lang="en" sz="3100">
                <a:solidFill>
                  <a:schemeClr val="accent2"/>
                </a:solidFill>
                <a:latin typeface="Times New Roman"/>
                <a:ea typeface="Times New Roman"/>
                <a:cs typeface="Times New Roman"/>
                <a:sym typeface="Times New Roman"/>
              </a:rPr>
              <a:t>C</a:t>
            </a:r>
            <a:r>
              <a:rPr b="1" lang="en" sz="2500">
                <a:solidFill>
                  <a:schemeClr val="accent2"/>
                </a:solidFill>
                <a:latin typeface="Times New Roman"/>
                <a:ea typeface="Times New Roman"/>
                <a:cs typeface="Times New Roman"/>
                <a:sym typeface="Times New Roman"/>
              </a:rPr>
              <a:t>ROSS CULTURAL</a:t>
            </a:r>
            <a:r>
              <a:rPr b="1" lang="en" sz="2900">
                <a:solidFill>
                  <a:schemeClr val="accent2"/>
                </a:solidFill>
                <a:latin typeface="Times New Roman"/>
                <a:ea typeface="Times New Roman"/>
                <a:cs typeface="Times New Roman"/>
                <a:sym typeface="Times New Roman"/>
              </a:rPr>
              <a:t> </a:t>
            </a:r>
            <a:endParaRPr b="1" sz="2900">
              <a:solidFill>
                <a:schemeClr val="accent2"/>
              </a:solidFill>
              <a:latin typeface="Times New Roman"/>
              <a:ea typeface="Times New Roman"/>
              <a:cs typeface="Times New Roman"/>
              <a:sym typeface="Times New Roman"/>
            </a:endParaRPr>
          </a:p>
          <a:p>
            <a:pPr indent="0" lvl="0" marL="0" rtl="0" algn="ctr">
              <a:spcBef>
                <a:spcPts val="0"/>
              </a:spcBef>
              <a:spcAft>
                <a:spcPts val="0"/>
              </a:spcAft>
              <a:buNone/>
            </a:pPr>
            <a:r>
              <a:rPr b="1" lang="en" sz="2500">
                <a:solidFill>
                  <a:schemeClr val="accent2"/>
                </a:solidFill>
                <a:latin typeface="Times New Roman"/>
                <a:ea typeface="Times New Roman"/>
                <a:cs typeface="Times New Roman"/>
                <a:sym typeface="Times New Roman"/>
              </a:rPr>
              <a:t>COMMUNICATION</a:t>
            </a:r>
            <a:endParaRPr b="1" sz="2500">
              <a:solidFill>
                <a:schemeClr val="accent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Misunderstanding And Misinterpretation: </a:t>
            </a:r>
            <a:endParaRPr b="1">
              <a:latin typeface="Times New Roman"/>
              <a:ea typeface="Times New Roman"/>
              <a:cs typeface="Times New Roman"/>
              <a:sym typeface="Times New Roman"/>
            </a:endParaRPr>
          </a:p>
        </p:txBody>
      </p:sp>
      <p:pic>
        <p:nvPicPr>
          <p:cNvPr id="112" name="Google Shape;112;p22"/>
          <p:cNvPicPr preferRelativeResize="0"/>
          <p:nvPr/>
        </p:nvPicPr>
        <p:blipFill>
          <a:blip r:embed="rId4">
            <a:alphaModFix/>
          </a:blip>
          <a:stretch>
            <a:fillRect/>
          </a:stretch>
        </p:blipFill>
        <p:spPr>
          <a:xfrm>
            <a:off x="947538" y="1208075"/>
            <a:ext cx="6638925" cy="330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latin typeface="Times New Roman"/>
                <a:ea typeface="Times New Roman"/>
                <a:cs typeface="Times New Roman"/>
                <a:sym typeface="Times New Roman"/>
              </a:rPr>
              <a:t>In Workplace</a:t>
            </a:r>
            <a:endParaRPr b="1" sz="3120">
              <a:latin typeface="Times New Roman"/>
              <a:ea typeface="Times New Roman"/>
              <a:cs typeface="Times New Roman"/>
              <a:sym typeface="Times New Roman"/>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Ensuring Better Work Environment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Better Understanding of Diverse Markets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Sharing your perspectives, thoughts, opinions and ideas.</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Inspiring Innovation</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Attract and Retainment of Top Talent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Ensuring that your creative thinking is flourishing.</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Enhancing cooperation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285575" y="283875"/>
            <a:ext cx="8520600" cy="93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1" lang="en" sz="3120">
                <a:latin typeface="Times New Roman"/>
                <a:ea typeface="Times New Roman"/>
                <a:cs typeface="Times New Roman"/>
                <a:sym typeface="Times New Roman"/>
              </a:rPr>
              <a:t>Cross Cultural Communication Effect On Employee Performance</a:t>
            </a:r>
            <a:endParaRPr b="1" sz="3720">
              <a:latin typeface="Times New Roman"/>
              <a:ea typeface="Times New Roman"/>
              <a:cs typeface="Times New Roman"/>
              <a:sym typeface="Times New Roman"/>
            </a:endParaRPr>
          </a:p>
        </p:txBody>
      </p:sp>
      <p:sp>
        <p:nvSpPr>
          <p:cNvPr id="124" name="Google Shape;124;p24"/>
          <p:cNvSpPr txBox="1"/>
          <p:nvPr>
            <p:ph idx="1" type="body"/>
          </p:nvPr>
        </p:nvSpPr>
        <p:spPr>
          <a:xfrm>
            <a:off x="926625" y="1719750"/>
            <a:ext cx="6916200" cy="284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a:blip r:embed="rId4">
            <a:alphaModFix/>
          </a:blip>
          <a:stretch>
            <a:fillRect/>
          </a:stretch>
        </p:blipFill>
        <p:spPr>
          <a:xfrm>
            <a:off x="879625" y="1546575"/>
            <a:ext cx="7010199" cy="319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53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11">
                <a:latin typeface="Times New Roman"/>
                <a:ea typeface="Times New Roman"/>
                <a:cs typeface="Times New Roman"/>
                <a:sym typeface="Times New Roman"/>
              </a:rPr>
              <a:t>Barriers In Cross Cultural Communication</a:t>
            </a:r>
            <a:br>
              <a:rPr b="1" lang="en" sz="3111"/>
            </a:br>
            <a:endParaRPr b="1" sz="3111"/>
          </a:p>
        </p:txBody>
      </p:sp>
      <p:pic>
        <p:nvPicPr>
          <p:cNvPr id="131" name="Google Shape;131;p25"/>
          <p:cNvPicPr preferRelativeResize="0"/>
          <p:nvPr/>
        </p:nvPicPr>
        <p:blipFill>
          <a:blip r:embed="rId4">
            <a:alphaModFix/>
          </a:blip>
          <a:stretch>
            <a:fillRect/>
          </a:stretch>
        </p:blipFill>
        <p:spPr>
          <a:xfrm>
            <a:off x="1837725" y="976150"/>
            <a:ext cx="5740250" cy="357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Modes Of Barriers</a:t>
            </a:r>
            <a:endParaRPr b="1" sz="3100">
              <a:latin typeface="Times New Roman"/>
              <a:ea typeface="Times New Roman"/>
              <a:cs typeface="Times New Roman"/>
              <a:sym typeface="Times New Roman"/>
            </a:endParaRPr>
          </a:p>
        </p:txBody>
      </p:sp>
      <p:sp>
        <p:nvSpPr>
          <p:cNvPr id="137" name="Google Shape;137;p26"/>
          <p:cNvSpPr txBox="1"/>
          <p:nvPr>
            <p:ph idx="1" type="body"/>
          </p:nvPr>
        </p:nvSpPr>
        <p:spPr>
          <a:xfrm>
            <a:off x="311700" y="1410100"/>
            <a:ext cx="8520600" cy="31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6"/>
          <p:cNvPicPr preferRelativeResize="0"/>
          <p:nvPr/>
        </p:nvPicPr>
        <p:blipFill>
          <a:blip r:embed="rId4">
            <a:alphaModFix/>
          </a:blip>
          <a:stretch>
            <a:fillRect/>
          </a:stretch>
        </p:blipFill>
        <p:spPr>
          <a:xfrm>
            <a:off x="311700" y="1394250"/>
            <a:ext cx="8520600" cy="31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68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latin typeface="Times New Roman"/>
                <a:ea typeface="Times New Roman"/>
                <a:cs typeface="Times New Roman"/>
                <a:sym typeface="Times New Roman"/>
              </a:rPr>
              <a:t>Improving Cross Cultural Communication</a:t>
            </a:r>
            <a:endParaRPr b="1" sz="3720">
              <a:latin typeface="Times New Roman"/>
              <a:ea typeface="Times New Roman"/>
              <a:cs typeface="Times New Roman"/>
              <a:sym typeface="Times New Roman"/>
            </a:endParaRPr>
          </a:p>
        </p:txBody>
      </p:sp>
      <p:sp>
        <p:nvSpPr>
          <p:cNvPr id="144" name="Google Shape;144;p27"/>
          <p:cNvSpPr txBox="1"/>
          <p:nvPr>
            <p:ph idx="1" type="body"/>
          </p:nvPr>
        </p:nvSpPr>
        <p:spPr>
          <a:xfrm>
            <a:off x="311700" y="1356375"/>
            <a:ext cx="8520600" cy="32124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Enhancing self awareness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Avoid stereotyping and ethnocentrism</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Adaptation capability</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Active listening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Respect style preferences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Help others to adopt new culture</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185175"/>
            <a:ext cx="8520600" cy="103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1" lang="en" sz="3111">
                <a:latin typeface="Times New Roman"/>
                <a:ea typeface="Times New Roman"/>
                <a:cs typeface="Times New Roman"/>
                <a:sym typeface="Times New Roman"/>
              </a:rPr>
              <a:t>Recommendation for Effective Cross Cultural Communication</a:t>
            </a:r>
            <a:endParaRPr b="1" sz="3111">
              <a:latin typeface="Times New Roman"/>
              <a:ea typeface="Times New Roman"/>
              <a:cs typeface="Times New Roman"/>
              <a:sym typeface="Times New Roman"/>
            </a:endParaRPr>
          </a:p>
        </p:txBody>
      </p:sp>
      <p:sp>
        <p:nvSpPr>
          <p:cNvPr id="150" name="Google Shape;150;p28"/>
          <p:cNvSpPr txBox="1"/>
          <p:nvPr>
            <p:ph idx="1" type="body"/>
          </p:nvPr>
        </p:nvSpPr>
        <p:spPr>
          <a:xfrm>
            <a:off x="311700" y="1311425"/>
            <a:ext cx="8520600" cy="310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Research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Accept and adopt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Be supportive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Maintain etiquette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Take turns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Avoid negative questions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Watch the humor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Avoid slangs</a:t>
            </a:r>
            <a:endParaRPr sz="20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000">
              <a:solidFill>
                <a:schemeClr val="dk1"/>
              </a:solidFill>
            </a:endParaRPr>
          </a:p>
        </p:txBody>
      </p:sp>
      <p:pic>
        <p:nvPicPr>
          <p:cNvPr id="151" name="Google Shape;151;p28"/>
          <p:cNvPicPr preferRelativeResize="0"/>
          <p:nvPr/>
        </p:nvPicPr>
        <p:blipFill>
          <a:blip r:embed="rId4">
            <a:alphaModFix/>
          </a:blip>
          <a:stretch>
            <a:fillRect/>
          </a:stretch>
        </p:blipFill>
        <p:spPr>
          <a:xfrm>
            <a:off x="4259950" y="1456825"/>
            <a:ext cx="4384425" cy="300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85175"/>
            <a:ext cx="8520600" cy="103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990"/>
              <a:buFont typeface="Arial"/>
              <a:buNone/>
            </a:pPr>
            <a:r>
              <a:rPr b="1" lang="en" sz="3111">
                <a:latin typeface="Times New Roman"/>
                <a:ea typeface="Times New Roman"/>
                <a:cs typeface="Times New Roman"/>
                <a:sym typeface="Times New Roman"/>
              </a:rPr>
              <a:t>References</a:t>
            </a:r>
            <a:endParaRPr b="1" sz="3111">
              <a:latin typeface="Times New Roman"/>
              <a:ea typeface="Times New Roman"/>
              <a:cs typeface="Times New Roman"/>
              <a:sym typeface="Times New Roman"/>
            </a:endParaRPr>
          </a:p>
        </p:txBody>
      </p:sp>
      <p:sp>
        <p:nvSpPr>
          <p:cNvPr id="157" name="Google Shape;157;p29"/>
          <p:cNvSpPr txBox="1"/>
          <p:nvPr>
            <p:ph idx="1" type="body"/>
          </p:nvPr>
        </p:nvSpPr>
        <p:spPr>
          <a:xfrm>
            <a:off x="311700" y="818875"/>
            <a:ext cx="8520600" cy="31050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Barriers to cross-cultural communication. (2016, March 31). Simplynotes - Online Notes for MBA, BBA, MCA, BCA, MCOM, BCOM, MSc., BSc., Bio Technology Engineering, Medical Notes, Projects, Last Year Papers, PPt, Entrance Exam Study Material, Vocab Builder, MBA Syllabus and MBA Collages | Simplynotes. http://www.simplynotes.in/e-notes/mbabba/business-communication/barriers-to-cross-cultural-communication/#:%7E:text=There%20are%20many%20other%20cultural,you%20are%20having%20a%20conversation.</a:t>
            </a:r>
            <a:endParaRPr sz="1200">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Study.com | Take Online Courses. Earn College Credit. Research Schools, Degrees &amp; Careers. (2022). Study.Com. </a:t>
            </a:r>
            <a:r>
              <a:rPr lang="en" sz="1100" u="sng">
                <a:solidFill>
                  <a:schemeClr val="hlink"/>
                </a:solidFill>
                <a:latin typeface="Times New Roman"/>
                <a:ea typeface="Times New Roman"/>
                <a:cs typeface="Times New Roman"/>
                <a:sym typeface="Times New Roman"/>
                <a:hlinkClick r:id="rId4"/>
              </a:rPr>
              <a:t>https://study.com/learn/lesson/emotional-display-rules-examples-psychology.html</a:t>
            </a:r>
            <a:endParaRPr sz="1100">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Barriers to Cross-Cultural Communication | Free Essay Example. (2022, February 27). StudyCorgi.Com. https://studycorgi.com/barriers-to-cross-cultural-communication/</a:t>
            </a:r>
            <a:endParaRPr sz="1100">
              <a:latin typeface="Times New Roman"/>
              <a:ea typeface="Times New Roman"/>
              <a:cs typeface="Times New Roman"/>
              <a:sym typeface="Times New Roman"/>
            </a:endParaRPr>
          </a:p>
          <a:p>
            <a:pPr indent="0" lvl="0" marL="457200" rtl="0" algn="just">
              <a:spcBef>
                <a:spcPts val="1200"/>
              </a:spcBef>
              <a:spcAft>
                <a:spcPts val="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88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Culture</a:t>
            </a:r>
            <a:endParaRPr b="1" sz="3000">
              <a:latin typeface="Times New Roman"/>
              <a:ea typeface="Times New Roman"/>
              <a:cs typeface="Times New Roman"/>
              <a:sym typeface="Times New Roman"/>
            </a:endParaRPr>
          </a:p>
        </p:txBody>
      </p:sp>
      <p:sp>
        <p:nvSpPr>
          <p:cNvPr id="61" name="Google Shape;61;p14"/>
          <p:cNvSpPr txBox="1"/>
          <p:nvPr>
            <p:ph idx="1" type="body"/>
          </p:nvPr>
        </p:nvSpPr>
        <p:spPr>
          <a:xfrm>
            <a:off x="311700" y="1325225"/>
            <a:ext cx="8520600" cy="3597300"/>
          </a:xfrm>
          <a:prstGeom prst="rect">
            <a:avLst/>
          </a:prstGeom>
        </p:spPr>
        <p:txBody>
          <a:bodyPr anchorCtr="0" anchor="t" bIns="91425" lIns="91425" spcFirstLastPara="1" rIns="91425" wrap="square" tIns="91425">
            <a:normAutofit fontScale="70000" lnSpcReduction="20000"/>
          </a:bodyPr>
          <a:lstStyle/>
          <a:p>
            <a:pPr indent="-378312" lvl="0" marL="457200" rtl="0" algn="just">
              <a:spcBef>
                <a:spcPts val="0"/>
              </a:spcBef>
              <a:spcAft>
                <a:spcPts val="0"/>
              </a:spcAft>
              <a:buClr>
                <a:schemeClr val="dk1"/>
              </a:buClr>
              <a:buSzPct val="100000"/>
              <a:buFont typeface="Times New Roman"/>
              <a:buChar char="●"/>
            </a:pPr>
            <a:r>
              <a:rPr lang="en" sz="3368">
                <a:solidFill>
                  <a:schemeClr val="dk1"/>
                </a:solidFill>
                <a:latin typeface="Times New Roman"/>
                <a:ea typeface="Times New Roman"/>
                <a:cs typeface="Times New Roman"/>
                <a:sym typeface="Times New Roman"/>
              </a:rPr>
              <a:t>The way people see and </a:t>
            </a:r>
            <a:endParaRPr sz="3368">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3368">
                <a:solidFill>
                  <a:schemeClr val="dk1"/>
                </a:solidFill>
                <a:latin typeface="Times New Roman"/>
                <a:ea typeface="Times New Roman"/>
                <a:cs typeface="Times New Roman"/>
                <a:sym typeface="Times New Roman"/>
              </a:rPr>
              <a:t>express themselves</a:t>
            </a:r>
            <a:endParaRPr sz="3368">
              <a:solidFill>
                <a:schemeClr val="dk1"/>
              </a:solidFill>
              <a:latin typeface="Times New Roman"/>
              <a:ea typeface="Times New Roman"/>
              <a:cs typeface="Times New Roman"/>
              <a:sym typeface="Times New Roman"/>
            </a:endParaRPr>
          </a:p>
          <a:p>
            <a:pPr indent="-378312" lvl="0" marL="457200" rtl="0" algn="just">
              <a:spcBef>
                <a:spcPts val="1200"/>
              </a:spcBef>
              <a:spcAft>
                <a:spcPts val="0"/>
              </a:spcAft>
              <a:buClr>
                <a:schemeClr val="dk1"/>
              </a:buClr>
              <a:buSzPct val="100000"/>
              <a:buFont typeface="Times New Roman"/>
              <a:buChar char="●"/>
            </a:pPr>
            <a:r>
              <a:rPr lang="en" sz="3368">
                <a:solidFill>
                  <a:schemeClr val="dk1"/>
                </a:solidFill>
                <a:latin typeface="Times New Roman"/>
                <a:ea typeface="Times New Roman"/>
                <a:cs typeface="Times New Roman"/>
                <a:sym typeface="Times New Roman"/>
              </a:rPr>
              <a:t>Ideas, customs and social </a:t>
            </a:r>
            <a:endParaRPr sz="3368">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3368">
                <a:solidFill>
                  <a:schemeClr val="dk1"/>
                </a:solidFill>
                <a:latin typeface="Times New Roman"/>
                <a:ea typeface="Times New Roman"/>
                <a:cs typeface="Times New Roman"/>
                <a:sym typeface="Times New Roman"/>
              </a:rPr>
              <a:t>behaviour of a </a:t>
            </a:r>
            <a:r>
              <a:rPr lang="en" sz="3368">
                <a:solidFill>
                  <a:schemeClr val="dk1"/>
                </a:solidFill>
                <a:latin typeface="Times New Roman"/>
                <a:ea typeface="Times New Roman"/>
                <a:cs typeface="Times New Roman"/>
                <a:sym typeface="Times New Roman"/>
              </a:rPr>
              <a:t>particular</a:t>
            </a:r>
            <a:r>
              <a:rPr lang="en" sz="3368">
                <a:solidFill>
                  <a:schemeClr val="dk1"/>
                </a:solidFill>
                <a:latin typeface="Times New Roman"/>
                <a:ea typeface="Times New Roman"/>
                <a:cs typeface="Times New Roman"/>
                <a:sym typeface="Times New Roman"/>
              </a:rPr>
              <a:t> group</a:t>
            </a:r>
            <a:endParaRPr sz="3368">
              <a:solidFill>
                <a:schemeClr val="dk1"/>
              </a:solidFill>
              <a:latin typeface="Times New Roman"/>
              <a:ea typeface="Times New Roman"/>
              <a:cs typeface="Times New Roman"/>
              <a:sym typeface="Times New Roman"/>
            </a:endParaRPr>
          </a:p>
          <a:p>
            <a:pPr indent="-378312" lvl="0" marL="457200" rtl="0" algn="just">
              <a:spcBef>
                <a:spcPts val="1200"/>
              </a:spcBef>
              <a:spcAft>
                <a:spcPts val="0"/>
              </a:spcAft>
              <a:buClr>
                <a:schemeClr val="dk1"/>
              </a:buClr>
              <a:buSzPct val="100000"/>
              <a:buFont typeface="Times New Roman"/>
              <a:buChar char="●"/>
            </a:pPr>
            <a:r>
              <a:rPr lang="en" sz="3368">
                <a:solidFill>
                  <a:schemeClr val="dk1"/>
                </a:solidFill>
                <a:latin typeface="Times New Roman"/>
                <a:ea typeface="Times New Roman"/>
                <a:cs typeface="Times New Roman"/>
                <a:sym typeface="Times New Roman"/>
              </a:rPr>
              <a:t>A group that shapes a </a:t>
            </a:r>
            <a:endParaRPr sz="3368">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rPr lang="en" sz="3368">
                <a:solidFill>
                  <a:schemeClr val="dk1"/>
                </a:solidFill>
                <a:latin typeface="Times New Roman"/>
                <a:ea typeface="Times New Roman"/>
                <a:cs typeface="Times New Roman"/>
                <a:sym typeface="Times New Roman"/>
              </a:rPr>
              <a:t>person’s value and identity</a:t>
            </a:r>
            <a:endParaRPr sz="3368">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2300"/>
          </a:p>
        </p:txBody>
      </p:sp>
      <p:pic>
        <p:nvPicPr>
          <p:cNvPr id="62" name="Google Shape;62;p14"/>
          <p:cNvPicPr preferRelativeResize="0"/>
          <p:nvPr/>
        </p:nvPicPr>
        <p:blipFill>
          <a:blip r:embed="rId4">
            <a:alphaModFix/>
          </a:blip>
          <a:stretch>
            <a:fillRect/>
          </a:stretch>
        </p:blipFill>
        <p:spPr>
          <a:xfrm>
            <a:off x="4969950" y="445025"/>
            <a:ext cx="4068275" cy="433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11">
                <a:latin typeface="Times New Roman"/>
                <a:ea typeface="Times New Roman"/>
                <a:cs typeface="Times New Roman"/>
                <a:sym typeface="Times New Roman"/>
              </a:rPr>
              <a:t>Communication</a:t>
            </a:r>
            <a:endParaRPr b="1" sz="3011">
              <a:latin typeface="Times New Roman"/>
              <a:ea typeface="Times New Roman"/>
              <a:cs typeface="Times New Roman"/>
              <a:sym typeface="Times New Roman"/>
            </a:endParaRPr>
          </a:p>
        </p:txBody>
      </p:sp>
      <p:sp>
        <p:nvSpPr>
          <p:cNvPr id="68" name="Google Shape;68;p15"/>
          <p:cNvSpPr txBox="1"/>
          <p:nvPr>
            <p:ph idx="1" type="body"/>
          </p:nvPr>
        </p:nvSpPr>
        <p:spPr>
          <a:xfrm>
            <a:off x="311700" y="1183325"/>
            <a:ext cx="8520600" cy="338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The Process of interchanging </a:t>
            </a:r>
            <a:r>
              <a:rPr b="1" lang="en">
                <a:solidFill>
                  <a:schemeClr val="dk1"/>
                </a:solidFill>
                <a:latin typeface="Times New Roman"/>
                <a:ea typeface="Times New Roman"/>
                <a:cs typeface="Times New Roman"/>
                <a:sym typeface="Times New Roman"/>
              </a:rPr>
              <a:t>thought, opinion and informations </a:t>
            </a:r>
            <a:r>
              <a:rPr lang="en">
                <a:solidFill>
                  <a:schemeClr val="dk1"/>
                </a:solidFill>
                <a:latin typeface="Times New Roman"/>
                <a:ea typeface="Times New Roman"/>
                <a:cs typeface="Times New Roman"/>
                <a:sym typeface="Times New Roman"/>
              </a:rPr>
              <a:t>via verbal and nonverbal means i.e </a:t>
            </a:r>
            <a:r>
              <a:rPr b="1" lang="en">
                <a:solidFill>
                  <a:schemeClr val="dk1"/>
                </a:solidFill>
                <a:latin typeface="Times New Roman"/>
                <a:ea typeface="Times New Roman"/>
                <a:cs typeface="Times New Roman"/>
                <a:sym typeface="Times New Roman"/>
              </a:rPr>
              <a:t>speech, writing or signs</a:t>
            </a:r>
            <a:r>
              <a:rPr b="1" lang="en">
                <a:solidFill>
                  <a:schemeClr val="dk1"/>
                </a:solidFill>
              </a:rPr>
              <a:t>. </a:t>
            </a:r>
            <a:endParaRPr b="1">
              <a:solidFill>
                <a:schemeClr val="dk1"/>
              </a:solidFill>
            </a:endParaRPr>
          </a:p>
        </p:txBody>
      </p:sp>
      <p:pic>
        <p:nvPicPr>
          <p:cNvPr id="69" name="Google Shape;69;p15"/>
          <p:cNvPicPr preferRelativeResize="0"/>
          <p:nvPr/>
        </p:nvPicPr>
        <p:blipFill>
          <a:blip r:embed="rId4">
            <a:alphaModFix/>
          </a:blip>
          <a:stretch>
            <a:fillRect/>
          </a:stretch>
        </p:blipFill>
        <p:spPr>
          <a:xfrm>
            <a:off x="1262200" y="2105025"/>
            <a:ext cx="6910599" cy="26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85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11">
                <a:latin typeface="Times New Roman"/>
                <a:ea typeface="Times New Roman"/>
                <a:cs typeface="Times New Roman"/>
                <a:sym typeface="Times New Roman"/>
              </a:rPr>
              <a:t>Cross Cultural Communication</a:t>
            </a:r>
            <a:endParaRPr b="1" sz="3011">
              <a:latin typeface="Times New Roman"/>
              <a:ea typeface="Times New Roman"/>
              <a:cs typeface="Times New Roman"/>
              <a:sym typeface="Times New Roman"/>
            </a:endParaRPr>
          </a:p>
        </p:txBody>
      </p:sp>
      <p:sp>
        <p:nvSpPr>
          <p:cNvPr id="75" name="Google Shape;75;p16"/>
          <p:cNvSpPr txBox="1"/>
          <p:nvPr>
            <p:ph idx="1" type="body"/>
          </p:nvPr>
        </p:nvSpPr>
        <p:spPr>
          <a:xfrm>
            <a:off x="311700" y="1883850"/>
            <a:ext cx="8520600" cy="2675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2100">
                <a:solidFill>
                  <a:schemeClr val="dk1"/>
                </a:solidFill>
                <a:latin typeface="Times New Roman"/>
                <a:ea typeface="Times New Roman"/>
                <a:cs typeface="Times New Roman"/>
                <a:sym typeface="Times New Roman"/>
              </a:rPr>
              <a:t>Cross-cultural communication is the analysis the way people from various cultural backgrounds interact with each other in similar and distinct ways, as well as the way of endeavoring to communicate throughout cultures.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11">
                <a:latin typeface="Times New Roman"/>
                <a:ea typeface="Times New Roman"/>
                <a:cs typeface="Times New Roman"/>
                <a:sym typeface="Times New Roman"/>
              </a:rPr>
              <a:t>Factors Affecting Cross Cultural Communication</a:t>
            </a:r>
            <a:endParaRPr b="1" sz="2711">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74650" lvl="0" marL="457200" rtl="0" algn="l">
              <a:lnSpc>
                <a:spcPct val="150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Language</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Context</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Environment and technology</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Concept of authority</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Nonverbal communication</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Modes Of Nonverbal Communication</a:t>
            </a:r>
            <a:endParaRPr b="1">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4">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700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Importance Of Cross Cultural Communication</a:t>
            </a:r>
            <a:endParaRPr b="1">
              <a:latin typeface="Times New Roman"/>
              <a:ea typeface="Times New Roman"/>
              <a:cs typeface="Times New Roman"/>
              <a:sym typeface="Times New Roman"/>
            </a:endParaRPr>
          </a:p>
        </p:txBody>
      </p:sp>
      <p:sp>
        <p:nvSpPr>
          <p:cNvPr id="94" name="Google Shape;94;p19"/>
          <p:cNvSpPr txBox="1"/>
          <p:nvPr>
            <p:ph idx="1" type="body"/>
          </p:nvPr>
        </p:nvSpPr>
        <p:spPr>
          <a:xfrm>
            <a:off x="311700" y="1504100"/>
            <a:ext cx="8520600" cy="306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300">
                <a:solidFill>
                  <a:schemeClr val="dk1"/>
                </a:solidFill>
                <a:latin typeface="Times New Roman"/>
                <a:ea typeface="Times New Roman"/>
                <a:cs typeface="Times New Roman"/>
                <a:sym typeface="Times New Roman"/>
              </a:rPr>
              <a:t>The basic sector where cross cultural communication is must are:</a:t>
            </a:r>
            <a:endParaRPr sz="2300">
              <a:solidFill>
                <a:schemeClr val="dk1"/>
              </a:solidFill>
              <a:latin typeface="Times New Roman"/>
              <a:ea typeface="Times New Roman"/>
              <a:cs typeface="Times New Roman"/>
              <a:sym typeface="Times New Roman"/>
            </a:endParaRPr>
          </a:p>
          <a:p>
            <a:pPr indent="-374650" lvl="0" marL="457200" rtl="0" algn="l">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 educational sector</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 business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 workplace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11">
                <a:latin typeface="Times New Roman"/>
                <a:ea typeface="Times New Roman"/>
                <a:cs typeface="Times New Roman"/>
                <a:sym typeface="Times New Roman"/>
              </a:rPr>
              <a:t>In Educational Sector</a:t>
            </a:r>
            <a:endParaRPr b="1" sz="3111">
              <a:latin typeface="Times New Roman"/>
              <a:ea typeface="Times New Roman"/>
              <a:cs typeface="Times New Roman"/>
              <a:sym typeface="Times New Roman"/>
            </a:endParaRPr>
          </a:p>
        </p:txBody>
      </p:sp>
      <p:sp>
        <p:nvSpPr>
          <p:cNvPr id="100" name="Google Shape;100;p20"/>
          <p:cNvSpPr txBox="1"/>
          <p:nvPr>
            <p:ph idx="1" type="body"/>
          </p:nvPr>
        </p:nvSpPr>
        <p:spPr>
          <a:xfrm>
            <a:off x="311700" y="1136525"/>
            <a:ext cx="8520600" cy="3051300"/>
          </a:xfrm>
          <a:prstGeom prst="rect">
            <a:avLst/>
          </a:prstGeom>
        </p:spPr>
        <p:txBody>
          <a:bodyPr anchorCtr="0" anchor="ctr" bIns="91425" lIns="91425" spcFirstLastPara="1" rIns="91425" wrap="square" tIns="91425">
            <a:normAutofit/>
          </a:bodyPr>
          <a:lstStyle/>
          <a:p>
            <a:pPr indent="-368300" lvl="0" marL="457200" rtl="0" algn="just">
              <a:lnSpc>
                <a:spcPct val="15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Fostering acceptance for persons from various cultural backgrounds</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Trying to deliver thoughts confidently, sensitively and tactfully</a:t>
            </a:r>
            <a:endParaRPr sz="2200">
              <a:solidFill>
                <a:schemeClr val="dk1"/>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Providing equal chances and impartial judgment</a:t>
            </a:r>
            <a:endParaRPr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a:latin typeface="Times New Roman"/>
                <a:ea typeface="Times New Roman"/>
                <a:cs typeface="Times New Roman"/>
                <a:sym typeface="Times New Roman"/>
              </a:rPr>
              <a:t>In Business Sector</a:t>
            </a:r>
            <a:endParaRPr b="1" sz="3120">
              <a:latin typeface="Times New Roman"/>
              <a:ea typeface="Times New Roman"/>
              <a:cs typeface="Times New Roman"/>
              <a:sym typeface="Times New Roman"/>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Ensuring equality of opportunities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Improving one's knowledge about the global market and economy.</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Enhancing human resources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Achieving needs and building better business relationships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Facilitating of growth-enhancing opportunities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Stimulating the economy by increasing production and earnings</a:t>
            </a:r>
            <a:endParaRPr sz="19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