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38bfe23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638bfe23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638bfe23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638bfe23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38bfe23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638bfe23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38bfe23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638bfe23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638bfe23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638bfe23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638bfe23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638bfe23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638bfe2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638bfe2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638bfe23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638bfe23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638bfe2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638bfe2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638bfe23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638bfe23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638bfe23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638bfe23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638bfe23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638bfe23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638bfe23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638bfe23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51900" y="1165725"/>
            <a:ext cx="6295500" cy="130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sz="2222">
                <a:latin typeface="Times New Roman"/>
                <a:ea typeface="Times New Roman"/>
                <a:cs typeface="Times New Roman"/>
                <a:sym typeface="Times New Roman"/>
              </a:rPr>
              <a:t>A Survey On </a:t>
            </a:r>
            <a:endParaRPr sz="2222">
              <a:latin typeface="Times New Roman"/>
              <a:ea typeface="Times New Roman"/>
              <a:cs typeface="Times New Roman"/>
              <a:sym typeface="Times New Roman"/>
            </a:endParaRPr>
          </a:p>
          <a:p>
            <a:pPr indent="0" lvl="0" marL="0" rtl="0" algn="ctr">
              <a:spcBef>
                <a:spcPts val="0"/>
              </a:spcBef>
              <a:spcAft>
                <a:spcPts val="0"/>
              </a:spcAft>
              <a:buNone/>
            </a:pPr>
            <a:r>
              <a:rPr lang="en" sz="2222">
                <a:latin typeface="Times New Roman"/>
                <a:ea typeface="Times New Roman"/>
                <a:cs typeface="Times New Roman"/>
                <a:sym typeface="Times New Roman"/>
              </a:rPr>
              <a:t>Application Of Parallel And Distributed Systems</a:t>
            </a:r>
            <a:endParaRPr>
              <a:latin typeface="Times New Roman"/>
              <a:ea typeface="Times New Roman"/>
              <a:cs typeface="Times New Roman"/>
              <a:sym typeface="Times New Roman"/>
            </a:endParaRPr>
          </a:p>
        </p:txBody>
      </p:sp>
      <p:sp>
        <p:nvSpPr>
          <p:cNvPr id="64" name="Google Shape;64;p13"/>
          <p:cNvSpPr txBox="1"/>
          <p:nvPr/>
        </p:nvSpPr>
        <p:spPr>
          <a:xfrm>
            <a:off x="1839400" y="2864050"/>
            <a:ext cx="59205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Group -7</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Md Akibur Rahman Khan     18301050</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Tahmid Ashrafee Promit       18301068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Md Mostafa                           18301132</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Md Ibrahim Ratul                  18301113</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Fahmim Tanjila                     18301118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Object Model</a:t>
            </a:r>
            <a:endParaRPr>
              <a:latin typeface="Times New Roman"/>
              <a:ea typeface="Times New Roman"/>
              <a:cs typeface="Times New Roman"/>
              <a:sym typeface="Times New Roman"/>
            </a:endParaRPr>
          </a:p>
        </p:txBody>
      </p:sp>
      <p:sp>
        <p:nvSpPr>
          <p:cNvPr id="132" name="Google Shape;132;p22"/>
          <p:cNvSpPr txBox="1"/>
          <p:nvPr>
            <p:ph idx="1" type="body"/>
          </p:nvPr>
        </p:nvSpPr>
        <p:spPr>
          <a:xfrm>
            <a:off x="387900" y="1489825"/>
            <a:ext cx="8368200" cy="52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Distributed Object Model For Java</a:t>
            </a:r>
            <a:endParaRPr b="1">
              <a:latin typeface="Times New Roman"/>
              <a:ea typeface="Times New Roman"/>
              <a:cs typeface="Times New Roman"/>
              <a:sym typeface="Times New Roman"/>
            </a:endParaRPr>
          </a:p>
        </p:txBody>
      </p:sp>
      <p:sp>
        <p:nvSpPr>
          <p:cNvPr id="133" name="Google Shape;133;p22"/>
          <p:cNvSpPr txBox="1"/>
          <p:nvPr>
            <p:ph idx="1" type="body"/>
          </p:nvPr>
        </p:nvSpPr>
        <p:spPr>
          <a:xfrm>
            <a:off x="474000" y="2201100"/>
            <a:ext cx="8368200" cy="2384100"/>
          </a:xfrm>
          <a:prstGeom prst="rect">
            <a:avLst/>
          </a:prstGeom>
        </p:spPr>
        <p:txBody>
          <a:bodyPr anchorCtr="0" anchor="t" bIns="91425" lIns="91425" spcFirstLastPara="1" rIns="91425" wrap="square" tIns="91425">
            <a:normAutofit/>
          </a:bodyPr>
          <a:lstStyle/>
          <a:p>
            <a:pPr indent="-317500" lvl="0" marL="457200" rtl="0" algn="just">
              <a:spcBef>
                <a:spcPts val="1000"/>
              </a:spcBef>
              <a:spcAft>
                <a:spcPts val="0"/>
              </a:spcAft>
              <a:buSzPts val="1400"/>
              <a:buFont typeface="Times New Roman"/>
              <a:buChar char="●"/>
            </a:pPr>
            <a:r>
              <a:rPr lang="en" sz="1400">
                <a:latin typeface="Times New Roman"/>
                <a:ea typeface="Times New Roman"/>
                <a:cs typeface="Times New Roman"/>
                <a:sym typeface="Times New Roman"/>
              </a:rPr>
              <a:t>E</a:t>
            </a:r>
            <a:r>
              <a:rPr lang="en" sz="1400">
                <a:latin typeface="Times New Roman"/>
                <a:ea typeface="Times New Roman"/>
                <a:cs typeface="Times New Roman"/>
                <a:sym typeface="Times New Roman"/>
              </a:rPr>
              <a:t>specially designed to function in the Java environment in order to support distributed objects in Java.</a:t>
            </a:r>
            <a:endParaRPr sz="1400">
              <a:latin typeface="Times New Roman"/>
              <a:ea typeface="Times New Roman"/>
              <a:cs typeface="Times New Roman"/>
              <a:sym typeface="Times New Roman"/>
            </a:endParaRPr>
          </a:p>
          <a:p>
            <a:pPr indent="-317500" lvl="0" marL="457200" rtl="0" algn="just">
              <a:spcBef>
                <a:spcPts val="1200"/>
              </a:spcBef>
              <a:spcAft>
                <a:spcPts val="0"/>
              </a:spcAft>
              <a:buSzPts val="1400"/>
              <a:buFont typeface="Times New Roman"/>
              <a:buChar char="●"/>
            </a:pPr>
            <a:r>
              <a:rPr lang="en" sz="1400">
                <a:latin typeface="Times New Roman"/>
                <a:ea typeface="Times New Roman"/>
                <a:cs typeface="Times New Roman"/>
                <a:sym typeface="Times New Roman"/>
              </a:rPr>
              <a:t>To satisfy the semantics of object invocation, an object model systems was constructed that need RMI</a:t>
            </a:r>
            <a:endParaRPr sz="1400">
              <a:latin typeface="Times New Roman"/>
              <a:ea typeface="Times New Roman"/>
              <a:cs typeface="Times New Roman"/>
              <a:sym typeface="Times New Roman"/>
            </a:endParaRPr>
          </a:p>
          <a:p>
            <a:pPr indent="-317500" lvl="0" marL="457200" rtl="0" algn="just">
              <a:spcBef>
                <a:spcPts val="1000"/>
              </a:spcBef>
              <a:spcAft>
                <a:spcPts val="1200"/>
              </a:spcAft>
              <a:buSzPts val="1400"/>
              <a:buFont typeface="Times New Roman"/>
              <a:buChar char="●"/>
            </a:pPr>
            <a:r>
              <a:rPr lang="en" sz="1400">
                <a:latin typeface="Times New Roman"/>
                <a:ea typeface="Times New Roman"/>
                <a:cs typeface="Times New Roman"/>
                <a:sym typeface="Times New Roman"/>
              </a:rPr>
              <a:t>The proposed system for the Java programming language assumes that the Java Virtual Machine is a homogenous environment, allowing the system to follow the Java object model whenever feasible.</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Transactions and Notifications</a:t>
            </a:r>
            <a:endParaRPr>
              <a:latin typeface="Times New Roman"/>
              <a:ea typeface="Times New Roman"/>
              <a:cs typeface="Times New Roman"/>
              <a:sym typeface="Times New Roman"/>
            </a:endParaRPr>
          </a:p>
        </p:txBody>
      </p:sp>
      <p:sp>
        <p:nvSpPr>
          <p:cNvPr id="139" name="Google Shape;139;p23"/>
          <p:cNvSpPr txBox="1"/>
          <p:nvPr>
            <p:ph idx="1" type="body"/>
          </p:nvPr>
        </p:nvSpPr>
        <p:spPr>
          <a:xfrm>
            <a:off x="540300" y="2247625"/>
            <a:ext cx="8368200" cy="2640900"/>
          </a:xfrm>
          <a:prstGeom prst="rect">
            <a:avLst/>
          </a:prstGeom>
        </p:spPr>
        <p:txBody>
          <a:bodyPr anchorCtr="0" anchor="t" bIns="91425" lIns="91425" spcFirstLastPara="1" rIns="91425" wrap="square" tIns="91425">
            <a:normAutofit lnSpcReduction="20000"/>
          </a:bodyPr>
          <a:lstStyle/>
          <a:p>
            <a:pPr indent="-323850" lvl="0" marL="457200" rtl="0" algn="just">
              <a:spcBef>
                <a:spcPts val="1000"/>
              </a:spcBef>
              <a:spcAft>
                <a:spcPts val="0"/>
              </a:spcAft>
              <a:buSzPts val="1500"/>
              <a:buFont typeface="Times New Roman"/>
              <a:buChar char="●"/>
            </a:pPr>
            <a:r>
              <a:rPr lang="en" sz="1500">
                <a:latin typeface="Times New Roman"/>
                <a:ea typeface="Times New Roman"/>
                <a:cs typeface="Times New Roman"/>
                <a:sym typeface="Times New Roman"/>
              </a:rPr>
              <a:t>Researchers developed Percolator</a:t>
            </a:r>
            <a:endParaRPr sz="1500">
              <a:latin typeface="Times New Roman"/>
              <a:ea typeface="Times New Roman"/>
              <a:cs typeface="Times New Roman"/>
              <a:sym typeface="Times New Roman"/>
            </a:endParaRPr>
          </a:p>
          <a:p>
            <a:pPr indent="-323850" lvl="0" marL="457200" rtl="0" algn="just">
              <a:spcBef>
                <a:spcPts val="1200"/>
              </a:spcBef>
              <a:spcAft>
                <a:spcPts val="0"/>
              </a:spcAft>
              <a:buSzPts val="1500"/>
              <a:buFont typeface="Times New Roman"/>
              <a:buChar char="●"/>
            </a:pPr>
            <a:r>
              <a:rPr lang="en" sz="1500">
                <a:latin typeface="Times New Roman"/>
                <a:ea typeface="Times New Roman"/>
                <a:cs typeface="Times New Roman"/>
                <a:sym typeface="Times New Roman"/>
              </a:rPr>
              <a:t>It was used to build the Google online search index and progressively process updates to a big data collection. </a:t>
            </a:r>
            <a:endParaRPr sz="1500">
              <a:latin typeface="Times New Roman"/>
              <a:ea typeface="Times New Roman"/>
              <a:cs typeface="Times New Roman"/>
              <a:sym typeface="Times New Roman"/>
            </a:endParaRPr>
          </a:p>
          <a:p>
            <a:pPr indent="-323850" lvl="0" marL="457200" rtl="0" algn="just">
              <a:spcBef>
                <a:spcPts val="1000"/>
              </a:spcBef>
              <a:spcAft>
                <a:spcPts val="0"/>
              </a:spcAft>
              <a:buSzPts val="1500"/>
              <a:buFont typeface="Times New Roman"/>
              <a:buChar char="●"/>
            </a:pPr>
            <a:r>
              <a:rPr lang="en" sz="1500">
                <a:latin typeface="Times New Roman"/>
                <a:ea typeface="Times New Roman"/>
                <a:cs typeface="Times New Roman"/>
                <a:sym typeface="Times New Roman"/>
              </a:rPr>
              <a:t>The changes allowed for the processing of the same volume of documents each day while minimizing the average age of information obtained by Search queries by percent</a:t>
            </a:r>
            <a:endParaRPr sz="1500">
              <a:latin typeface="Times New Roman"/>
              <a:ea typeface="Times New Roman"/>
              <a:cs typeface="Times New Roman"/>
              <a:sym typeface="Times New Roman"/>
            </a:endParaRPr>
          </a:p>
          <a:p>
            <a:pPr indent="-323850" lvl="0" marL="457200" rtl="0" algn="just">
              <a:spcBef>
                <a:spcPts val="1000"/>
              </a:spcBef>
              <a:spcAft>
                <a:spcPts val="0"/>
              </a:spcAft>
              <a:buSzPts val="1500"/>
              <a:buFont typeface="Times New Roman"/>
              <a:buChar char="●"/>
            </a:pPr>
            <a:r>
              <a:rPr lang="en" sz="1500">
                <a:latin typeface="Times New Roman"/>
                <a:ea typeface="Times New Roman"/>
                <a:cs typeface="Times New Roman"/>
                <a:sym typeface="Times New Roman"/>
              </a:rPr>
              <a:t>With a tolerable increase in resource use, the system met the objectives established for lowering the delay of indexing a single document.</a:t>
            </a:r>
            <a:endParaRPr sz="1500">
              <a:latin typeface="Times New Roman"/>
              <a:ea typeface="Times New Roman"/>
              <a:cs typeface="Times New Roman"/>
              <a:sym typeface="Times New Roman"/>
            </a:endParaRPr>
          </a:p>
          <a:p>
            <a:pPr indent="0" lvl="0" marL="0" rtl="0" algn="just">
              <a:spcBef>
                <a:spcPts val="1200"/>
              </a:spcBef>
              <a:spcAft>
                <a:spcPts val="1200"/>
              </a:spcAft>
              <a:buNone/>
            </a:pPr>
            <a:r>
              <a:t/>
            </a:r>
            <a:endParaRPr/>
          </a:p>
        </p:txBody>
      </p:sp>
      <p:sp>
        <p:nvSpPr>
          <p:cNvPr id="140" name="Google Shape;140;p23"/>
          <p:cNvSpPr txBox="1"/>
          <p:nvPr>
            <p:ph idx="1" type="body"/>
          </p:nvPr>
        </p:nvSpPr>
        <p:spPr>
          <a:xfrm>
            <a:off x="387900" y="1604325"/>
            <a:ext cx="8368200" cy="727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7200">
                <a:latin typeface="Times New Roman"/>
                <a:ea typeface="Times New Roman"/>
                <a:cs typeface="Times New Roman"/>
                <a:sym typeface="Times New Roman"/>
              </a:rPr>
              <a:t>Distributed Transactions and Notifications for Large Scale Incremental Processing</a:t>
            </a:r>
            <a:endParaRPr b="1" sz="7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Batching Operation In Neural Network</a:t>
            </a:r>
            <a:endParaRPr>
              <a:latin typeface="Times New Roman"/>
              <a:ea typeface="Times New Roman"/>
              <a:cs typeface="Times New Roman"/>
              <a:sym typeface="Times New Roman"/>
            </a:endParaRPr>
          </a:p>
        </p:txBody>
      </p:sp>
      <p:sp>
        <p:nvSpPr>
          <p:cNvPr id="146" name="Google Shape;146;p24"/>
          <p:cNvSpPr txBox="1"/>
          <p:nvPr>
            <p:ph idx="1" type="body"/>
          </p:nvPr>
        </p:nvSpPr>
        <p:spPr>
          <a:xfrm>
            <a:off x="387900" y="1489824"/>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Static Automatic Batching in TensorFlow</a:t>
            </a:r>
            <a:endParaRPr b="1">
              <a:latin typeface="Times New Roman"/>
              <a:ea typeface="Times New Roman"/>
              <a:cs typeface="Times New Roman"/>
              <a:sym typeface="Times New Roman"/>
            </a:endParaRPr>
          </a:p>
        </p:txBody>
      </p:sp>
      <p:sp>
        <p:nvSpPr>
          <p:cNvPr id="147" name="Google Shape;147;p24"/>
          <p:cNvSpPr txBox="1"/>
          <p:nvPr>
            <p:ph idx="1" type="body"/>
          </p:nvPr>
        </p:nvSpPr>
        <p:spPr>
          <a:xfrm>
            <a:off x="294025" y="2283450"/>
            <a:ext cx="8368200" cy="24612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SzPts val="1400"/>
              <a:buFont typeface="Times New Roman"/>
              <a:buChar char="●"/>
            </a:pPr>
            <a:r>
              <a:rPr lang="en" sz="1400">
                <a:latin typeface="Times New Roman"/>
                <a:ea typeface="Times New Roman"/>
                <a:cs typeface="Times New Roman"/>
                <a:sym typeface="Times New Roman"/>
              </a:rPr>
              <a:t>A parallel-for loop improved by static loop vectorization, to TensorFlow is included</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Users may define estimation by using layered loops </a:t>
            </a:r>
            <a:r>
              <a:rPr lang="en" sz="1400">
                <a:latin typeface="Times New Roman"/>
                <a:ea typeface="Times New Roman"/>
                <a:cs typeface="Times New Roman"/>
                <a:sym typeface="Times New Roman"/>
              </a:rPr>
              <a:t>and</a:t>
            </a:r>
            <a:r>
              <a:rPr lang="en" sz="1400">
                <a:latin typeface="Times New Roman"/>
                <a:ea typeface="Times New Roman"/>
                <a:cs typeface="Times New Roman"/>
                <a:sym typeface="Times New Roman"/>
              </a:rPr>
              <a:t> conditional structures.</a:t>
            </a:r>
            <a:endParaRPr sz="1400">
              <a:latin typeface="Times New Roman"/>
              <a:ea typeface="Times New Roman"/>
              <a:cs typeface="Times New Roman"/>
              <a:sym typeface="Times New Roman"/>
            </a:endParaRPr>
          </a:p>
          <a:p>
            <a:pPr indent="-317500" lvl="0" marL="457200" rtl="0" algn="l">
              <a:spcBef>
                <a:spcPts val="1000"/>
              </a:spcBef>
              <a:spcAft>
                <a:spcPts val="1200"/>
              </a:spcAft>
              <a:buSzPts val="1400"/>
              <a:buFont typeface="Times New Roman"/>
              <a:buChar char="●"/>
            </a:pPr>
            <a:r>
              <a:rPr lang="en" sz="1400">
                <a:latin typeface="Times New Roman"/>
                <a:ea typeface="Times New Roman"/>
                <a:cs typeface="Times New Roman"/>
                <a:sym typeface="Times New Roman"/>
              </a:rPr>
              <a:t>Benchmarks show speedups of one to a pair of orders for a variety of workload</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Discussions And Limitations of Existing Works</a:t>
            </a:r>
            <a:endParaRPr>
              <a:latin typeface="Times New Roman"/>
              <a:ea typeface="Times New Roman"/>
              <a:cs typeface="Times New Roman"/>
              <a:sym typeface="Times New Roman"/>
            </a:endParaRPr>
          </a:p>
        </p:txBody>
      </p:sp>
      <p:sp>
        <p:nvSpPr>
          <p:cNvPr id="153" name="Google Shape;153;p25"/>
          <p:cNvSpPr txBox="1"/>
          <p:nvPr>
            <p:ph idx="1" type="body"/>
          </p:nvPr>
        </p:nvSpPr>
        <p:spPr>
          <a:xfrm>
            <a:off x="387900" y="1932975"/>
            <a:ext cx="8368200" cy="2635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The problem with the existing works is that they are good in one aspect but cannot </a:t>
            </a:r>
            <a:r>
              <a:rPr lang="en">
                <a:latin typeface="Times New Roman"/>
                <a:ea typeface="Times New Roman"/>
                <a:cs typeface="Times New Roman"/>
                <a:sym typeface="Times New Roman"/>
              </a:rPr>
              <a:t>perform</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significantly</a:t>
            </a:r>
            <a:r>
              <a:rPr lang="en">
                <a:latin typeface="Times New Roman"/>
                <a:ea typeface="Times New Roman"/>
                <a:cs typeface="Times New Roman"/>
                <a:sym typeface="Times New Roman"/>
              </a:rPr>
              <a:t> in other aspects like side effects. Only the </a:t>
            </a:r>
            <a:r>
              <a:rPr lang="en">
                <a:latin typeface="Times New Roman"/>
                <a:ea typeface="Times New Roman"/>
                <a:cs typeface="Times New Roman"/>
                <a:sym typeface="Times New Roman"/>
              </a:rPr>
              <a:t>functionality</a:t>
            </a:r>
            <a:r>
              <a:rPr lang="en">
                <a:latin typeface="Times New Roman"/>
                <a:ea typeface="Times New Roman"/>
                <a:cs typeface="Times New Roman"/>
                <a:sym typeface="Times New Roman"/>
              </a:rPr>
              <a:t> they master, they try to </a:t>
            </a:r>
            <a:r>
              <a:rPr lang="en">
                <a:latin typeface="Times New Roman"/>
                <a:ea typeface="Times New Roman"/>
                <a:cs typeface="Times New Roman"/>
                <a:sym typeface="Times New Roman"/>
              </a:rPr>
              <a:t>perform</a:t>
            </a:r>
            <a:r>
              <a:rPr lang="en">
                <a:latin typeface="Times New Roman"/>
                <a:ea typeface="Times New Roman"/>
                <a:cs typeface="Times New Roman"/>
                <a:sym typeface="Times New Roman"/>
              </a:rPr>
              <a:t> that work perfectly but affecting or not bothering about other </a:t>
            </a:r>
            <a:r>
              <a:rPr lang="en">
                <a:latin typeface="Times New Roman"/>
                <a:ea typeface="Times New Roman"/>
                <a:cs typeface="Times New Roman"/>
                <a:sym typeface="Times New Roman"/>
              </a:rPr>
              <a:t>functionalities</a:t>
            </a:r>
            <a:r>
              <a:rPr lang="en">
                <a:latin typeface="Times New Roman"/>
                <a:ea typeface="Times New Roman"/>
                <a:cs typeface="Times New Roman"/>
                <a:sym typeface="Times New Roman"/>
              </a:rPr>
              <a:t> of the system. A program must be suggested that improves the system's overall performance, not just some specific jobs. No system is perfect, there is always room for </a:t>
            </a:r>
            <a:r>
              <a:rPr lang="en">
                <a:latin typeface="Times New Roman"/>
                <a:ea typeface="Times New Roman"/>
                <a:cs typeface="Times New Roman"/>
                <a:sym typeface="Times New Roman"/>
              </a:rPr>
              <a:t>improvement. So in this study we have briefly highlighted the constraints and future directions of existing works that we have encountered.</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9" name="Google Shape;15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Our aim was to give a brief idea about different applications of distributed systems which are able to facilitate data handling effectively. We evaluated all of these models by examining the dependability of different system components that impact on the overall system’s dependability. Therefore, we came to the conclusion that existing models have identified key issues and generated a number of models to </a:t>
            </a:r>
            <a:r>
              <a:rPr lang="en">
                <a:latin typeface="Times New Roman"/>
                <a:ea typeface="Times New Roman"/>
                <a:cs typeface="Times New Roman"/>
                <a:sym typeface="Times New Roman"/>
              </a:rPr>
              <a:t>increase</a:t>
            </a:r>
            <a:r>
              <a:rPr lang="en">
                <a:latin typeface="Times New Roman"/>
                <a:ea typeface="Times New Roman"/>
                <a:cs typeface="Times New Roman"/>
                <a:sym typeface="Times New Roman"/>
              </a:rPr>
              <a:t> system reliability.</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The article offers several parallel and distributed system applications. The properties of distributed systems, as well as their difficulties and restrictions, are examined in this paper. We thoroughly examine several distributed and parallel syste</a:t>
            </a:r>
            <a:r>
              <a:rPr lang="en">
                <a:latin typeface="Times New Roman"/>
                <a:ea typeface="Times New Roman"/>
                <a:cs typeface="Times New Roman"/>
                <a:sym typeface="Times New Roman"/>
              </a:rPr>
              <a:t>m </a:t>
            </a:r>
            <a:r>
              <a:rPr lang="en">
                <a:latin typeface="Times New Roman"/>
                <a:ea typeface="Times New Roman"/>
                <a:cs typeface="Times New Roman"/>
                <a:sym typeface="Times New Roman"/>
              </a:rPr>
              <a:t>types, highlighting their importance and capabilities. For a better understanding of the enormous disparities between these systems and conventional methods, evaluation results are also supplied.</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Of Parallel and Distributed Systems In Different Fields</a:t>
            </a:r>
            <a:endParaRPr>
              <a:latin typeface="Times New Roman"/>
              <a:ea typeface="Times New Roman"/>
              <a:cs typeface="Times New Roman"/>
              <a:sym typeface="Times New Roman"/>
            </a:endParaRPr>
          </a:p>
        </p:txBody>
      </p:sp>
      <p:sp>
        <p:nvSpPr>
          <p:cNvPr id="76" name="Google Shape;76;p15"/>
          <p:cNvSpPr/>
          <p:nvPr/>
        </p:nvSpPr>
        <p:spPr>
          <a:xfrm>
            <a:off x="634750" y="1573025"/>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outerShdw blurRad="85725" rotWithShape="0" algn="bl" dir="4200000" dist="16192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Big Data Computation</a:t>
            </a:r>
            <a:endParaRPr>
              <a:solidFill>
                <a:schemeClr val="dk1"/>
              </a:solidFill>
              <a:latin typeface="Times New Roman"/>
              <a:ea typeface="Times New Roman"/>
              <a:cs typeface="Times New Roman"/>
              <a:sym typeface="Times New Roman"/>
            </a:endParaRPr>
          </a:p>
        </p:txBody>
      </p:sp>
      <p:sp>
        <p:nvSpPr>
          <p:cNvPr id="77" name="Google Shape;77;p15"/>
          <p:cNvSpPr/>
          <p:nvPr/>
        </p:nvSpPr>
        <p:spPr>
          <a:xfrm>
            <a:off x="2834200" y="1572768"/>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outerShdw blurRad="85725" rotWithShape="0" algn="bl" dir="4200000" dist="16192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 File Systems</a:t>
            </a:r>
            <a:endParaRPr>
              <a:solidFill>
                <a:schemeClr val="dk1"/>
              </a:solidFill>
              <a:latin typeface="Times New Roman"/>
              <a:ea typeface="Times New Roman"/>
              <a:cs typeface="Times New Roman"/>
              <a:sym typeface="Times New Roman"/>
            </a:endParaRPr>
          </a:p>
        </p:txBody>
      </p:sp>
      <p:sp>
        <p:nvSpPr>
          <p:cNvPr id="78" name="Google Shape;78;p15"/>
          <p:cNvSpPr/>
          <p:nvPr/>
        </p:nvSpPr>
        <p:spPr>
          <a:xfrm>
            <a:off x="5160500" y="1572768"/>
            <a:ext cx="14229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outerShdw blurRad="85725" rotWithShape="0" algn="bl" dir="4200000" dist="16192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Co</a:t>
            </a: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Scheduling</a:t>
            </a:r>
            <a:endParaRPr>
              <a:solidFill>
                <a:schemeClr val="dk1"/>
              </a:solidFill>
              <a:latin typeface="Times New Roman"/>
              <a:ea typeface="Times New Roman"/>
              <a:cs typeface="Times New Roman"/>
              <a:sym typeface="Times New Roman"/>
            </a:endParaRPr>
          </a:p>
        </p:txBody>
      </p:sp>
      <p:sp>
        <p:nvSpPr>
          <p:cNvPr id="79" name="Google Shape;79;p15"/>
          <p:cNvSpPr/>
          <p:nvPr/>
        </p:nvSpPr>
        <p:spPr>
          <a:xfrm>
            <a:off x="7486800" y="1572768"/>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outerShdw blurRad="85725" rotWithShape="0" algn="bl" dir="4200000" dist="16192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 Monitoring Systems</a:t>
            </a:r>
            <a:endParaRPr>
              <a:solidFill>
                <a:schemeClr val="dk1"/>
              </a:solidFill>
              <a:latin typeface="Times New Roman"/>
              <a:ea typeface="Times New Roman"/>
              <a:cs typeface="Times New Roman"/>
              <a:sym typeface="Times New Roman"/>
            </a:endParaRPr>
          </a:p>
        </p:txBody>
      </p:sp>
      <p:sp>
        <p:nvSpPr>
          <p:cNvPr id="80" name="Google Shape;80;p15"/>
          <p:cNvSpPr/>
          <p:nvPr/>
        </p:nvSpPr>
        <p:spPr>
          <a:xfrm>
            <a:off x="581275" y="3234075"/>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reflection blurRad="0" dir="5400000" dist="161925" endA="0" endPos="61000" fadeDir="5400012" kx="0" rotWithShape="0" algn="bl" stA="3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 Testing Systems</a:t>
            </a:r>
            <a:endParaRPr>
              <a:solidFill>
                <a:schemeClr val="dk1"/>
              </a:solidFill>
              <a:latin typeface="Times New Roman"/>
              <a:ea typeface="Times New Roman"/>
              <a:cs typeface="Times New Roman"/>
              <a:sym typeface="Times New Roman"/>
            </a:endParaRPr>
          </a:p>
        </p:txBody>
      </p:sp>
      <p:sp>
        <p:nvSpPr>
          <p:cNvPr id="81" name="Google Shape;81;p15"/>
          <p:cNvSpPr/>
          <p:nvPr/>
        </p:nvSpPr>
        <p:spPr>
          <a:xfrm>
            <a:off x="2834200" y="3236976"/>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reflection blurRad="0" dir="5400000" dist="161925" endA="0" endPos="61000" fadeDir="5400012" kx="0" rotWithShape="0" algn="bl" stA="3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 Object Model</a:t>
            </a:r>
            <a:endParaRPr>
              <a:solidFill>
                <a:schemeClr val="dk1"/>
              </a:solidFill>
              <a:latin typeface="Times New Roman"/>
              <a:ea typeface="Times New Roman"/>
              <a:cs typeface="Times New Roman"/>
              <a:sym typeface="Times New Roman"/>
            </a:endParaRPr>
          </a:p>
        </p:txBody>
      </p:sp>
      <p:sp>
        <p:nvSpPr>
          <p:cNvPr id="82" name="Google Shape;82;p15"/>
          <p:cNvSpPr/>
          <p:nvPr/>
        </p:nvSpPr>
        <p:spPr>
          <a:xfrm>
            <a:off x="5160500" y="3236976"/>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reflection blurRad="0" dir="5400000" dist="161925" endA="0" endPos="61000" fadeDir="5400012" kx="0" rotWithShape="0" algn="bl" stA="3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Distributed </a:t>
            </a:r>
            <a:r>
              <a:rPr lang="en">
                <a:solidFill>
                  <a:schemeClr val="dk1"/>
                </a:solidFill>
                <a:latin typeface="Times New Roman"/>
                <a:ea typeface="Times New Roman"/>
                <a:cs typeface="Times New Roman"/>
                <a:sym typeface="Times New Roman"/>
              </a:rPr>
              <a:t>Transactions</a:t>
            </a:r>
            <a:r>
              <a:rPr lang="en">
                <a:solidFill>
                  <a:schemeClr val="dk1"/>
                </a:solidFill>
                <a:latin typeface="Times New Roman"/>
                <a:ea typeface="Times New Roman"/>
                <a:cs typeface="Times New Roman"/>
                <a:sym typeface="Times New Roman"/>
              </a:rPr>
              <a:t> &amp; Notifications</a:t>
            </a:r>
            <a:endParaRPr>
              <a:solidFill>
                <a:schemeClr val="dk1"/>
              </a:solidFill>
              <a:latin typeface="Times New Roman"/>
              <a:ea typeface="Times New Roman"/>
              <a:cs typeface="Times New Roman"/>
              <a:sym typeface="Times New Roman"/>
            </a:endParaRPr>
          </a:p>
        </p:txBody>
      </p:sp>
      <p:sp>
        <p:nvSpPr>
          <p:cNvPr id="83" name="Google Shape;83;p15"/>
          <p:cNvSpPr/>
          <p:nvPr/>
        </p:nvSpPr>
        <p:spPr>
          <a:xfrm>
            <a:off x="7486800" y="3236976"/>
            <a:ext cx="1426500" cy="868800"/>
          </a:xfrm>
          <a:prstGeom prst="roundRect">
            <a:avLst>
              <a:gd fmla="val 16667" name="adj"/>
            </a:avLst>
          </a:prstGeom>
          <a:gradFill>
            <a:gsLst>
              <a:gs pos="0">
                <a:srgbClr val="006AA7"/>
              </a:gs>
              <a:gs pos="100000">
                <a:srgbClr val="021723"/>
              </a:gs>
            </a:gsLst>
            <a:lin ang="5400012" scaled="0"/>
          </a:gradFill>
          <a:ln cap="flat" cmpd="sng" w="9525">
            <a:solidFill>
              <a:schemeClr val="dk2"/>
            </a:solidFill>
            <a:prstDash val="solid"/>
            <a:round/>
            <a:headEnd len="sm" w="sm" type="none"/>
            <a:tailEnd len="sm" w="sm" type="none"/>
          </a:ln>
          <a:effectLst>
            <a:reflection blurRad="0" dir="5400000" dist="161925" endA="0" endPos="61000" fadeDir="5400012" kx="0" rotWithShape="0" algn="bl" stA="37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Batching Operation</a:t>
            </a:r>
            <a:endParaRPr>
              <a:solidFill>
                <a:schemeClr val="dk1"/>
              </a:solidFill>
              <a:latin typeface="Times New Roman"/>
              <a:ea typeface="Times New Roman"/>
              <a:cs typeface="Times New Roman"/>
              <a:sym typeface="Times New Roman"/>
            </a:endParaRPr>
          </a:p>
        </p:txBody>
      </p:sp>
      <p:cxnSp>
        <p:nvCxnSpPr>
          <p:cNvPr id="84" name="Google Shape;84;p15"/>
          <p:cNvCxnSpPr/>
          <p:nvPr/>
        </p:nvCxnSpPr>
        <p:spPr>
          <a:xfrm flipH="1" rot="10800000">
            <a:off x="634750" y="2833025"/>
            <a:ext cx="8146200" cy="9600"/>
          </a:xfrm>
          <a:prstGeom prst="straightConnector1">
            <a:avLst/>
          </a:prstGeom>
          <a:noFill/>
          <a:ln cap="flat" cmpd="sng" w="76200">
            <a:solidFill>
              <a:schemeClr val="lt2"/>
            </a:solidFill>
            <a:prstDash val="solid"/>
            <a:round/>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5361725" y="2229500"/>
            <a:ext cx="3571050" cy="1497925"/>
          </a:xfrm>
          <a:prstGeom prst="rect">
            <a:avLst/>
          </a:prstGeom>
          <a:noFill/>
          <a:ln>
            <a:noFill/>
          </a:ln>
        </p:spPr>
      </p:pic>
      <p:sp>
        <p:nvSpPr>
          <p:cNvPr id="90" name="Google Shape;9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Big Data Computation</a:t>
            </a:r>
            <a:endParaRPr>
              <a:latin typeface="Times New Roman"/>
              <a:ea typeface="Times New Roman"/>
              <a:cs typeface="Times New Roman"/>
              <a:sym typeface="Times New Roman"/>
            </a:endParaRPr>
          </a:p>
        </p:txBody>
      </p:sp>
      <p:sp>
        <p:nvSpPr>
          <p:cNvPr id="91" name="Google Shape;91;p16"/>
          <p:cNvSpPr txBox="1"/>
          <p:nvPr>
            <p:ph idx="1" type="body"/>
          </p:nvPr>
        </p:nvSpPr>
        <p:spPr>
          <a:xfrm>
            <a:off x="387900" y="1489825"/>
            <a:ext cx="8368200" cy="53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Big Data Distributed Computing Processing Framework</a:t>
            </a:r>
            <a:endParaRPr b="1">
              <a:latin typeface="Times New Roman"/>
              <a:ea typeface="Times New Roman"/>
              <a:cs typeface="Times New Roman"/>
              <a:sym typeface="Times New Roman"/>
            </a:endParaRPr>
          </a:p>
        </p:txBody>
      </p:sp>
      <p:sp>
        <p:nvSpPr>
          <p:cNvPr id="92" name="Google Shape;92;p16"/>
          <p:cNvSpPr txBox="1"/>
          <p:nvPr>
            <p:ph idx="1" type="body"/>
          </p:nvPr>
        </p:nvSpPr>
        <p:spPr>
          <a:xfrm>
            <a:off x="387900" y="2229500"/>
            <a:ext cx="4518300" cy="239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Times New Roman"/>
                <a:ea typeface="Times New Roman"/>
                <a:cs typeface="Times New Roman"/>
                <a:sym typeface="Times New Roman"/>
              </a:rPr>
              <a:t>To test the effectiveness of Apache Spark and Hadoop MapReduce on various-sized datasets, an experiment employing a single node Hadoop installation was carried out</a:t>
            </a:r>
            <a:endParaRPr sz="1400">
              <a:latin typeface="Times New Roman"/>
              <a:ea typeface="Times New Roman"/>
              <a:cs typeface="Times New Roman"/>
              <a:sym typeface="Times New Roman"/>
            </a:endParaRPr>
          </a:p>
          <a:p>
            <a:pPr indent="0" lvl="0" marL="0" rtl="0" algn="just">
              <a:spcBef>
                <a:spcPts val="1200"/>
              </a:spcBef>
              <a:spcAft>
                <a:spcPts val="0"/>
              </a:spcAft>
              <a:buNone/>
            </a:pPr>
            <a:r>
              <a:rPr lang="en" sz="1400">
                <a:latin typeface="Times New Roman"/>
                <a:ea typeface="Times New Roman"/>
                <a:cs typeface="Times New Roman"/>
                <a:sym typeface="Times New Roman"/>
              </a:rPr>
              <a:t>Utilizing the usual tools and approaches to analyze very large data sets will take much longer</a:t>
            </a:r>
            <a:endParaRPr sz="1400">
              <a:latin typeface="Times New Roman"/>
              <a:ea typeface="Times New Roman"/>
              <a:cs typeface="Times New Roman"/>
              <a:sym typeface="Times New Roman"/>
            </a:endParaRPr>
          </a:p>
          <a:p>
            <a:pPr indent="0" lvl="0" marL="0" rtl="0" algn="just">
              <a:spcBef>
                <a:spcPts val="1200"/>
              </a:spcBef>
              <a:spcAft>
                <a:spcPts val="0"/>
              </a:spcAft>
              <a:buNone/>
            </a:pPr>
            <a:r>
              <a:t/>
            </a:r>
            <a:endParaRPr sz="1400">
              <a:latin typeface="Times New Roman"/>
              <a:ea typeface="Times New Roman"/>
              <a:cs typeface="Times New Roman"/>
              <a:sym typeface="Times New Roman"/>
            </a:endParaRPr>
          </a:p>
          <a:p>
            <a:pPr indent="0" lvl="0" marL="0" rtl="0" algn="just">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File System</a:t>
            </a:r>
            <a:endParaRPr>
              <a:latin typeface="Times New Roman"/>
              <a:ea typeface="Times New Roman"/>
              <a:cs typeface="Times New Roman"/>
              <a:sym typeface="Times New Roman"/>
            </a:endParaRPr>
          </a:p>
        </p:txBody>
      </p:sp>
      <p:sp>
        <p:nvSpPr>
          <p:cNvPr id="98" name="Google Shape;98;p17"/>
          <p:cNvSpPr txBox="1"/>
          <p:nvPr>
            <p:ph idx="1" type="body"/>
          </p:nvPr>
        </p:nvSpPr>
        <p:spPr>
          <a:xfrm>
            <a:off x="387900" y="133825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Julunga A Distributed File Storage System</a:t>
            </a:r>
            <a:endParaRPr b="1">
              <a:latin typeface="Times New Roman"/>
              <a:ea typeface="Times New Roman"/>
              <a:cs typeface="Times New Roman"/>
              <a:sym typeface="Times New Roman"/>
            </a:endParaRPr>
          </a:p>
        </p:txBody>
      </p:sp>
      <p:sp>
        <p:nvSpPr>
          <p:cNvPr id="99" name="Google Shape;99;p17"/>
          <p:cNvSpPr txBox="1"/>
          <p:nvPr>
            <p:ph idx="1" type="body"/>
          </p:nvPr>
        </p:nvSpPr>
        <p:spPr>
          <a:xfrm>
            <a:off x="133900" y="1954500"/>
            <a:ext cx="8705700" cy="2839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Julunga is an advanced distributed file storage solution for cloud computing environments.</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The metadata, file data blocks are distributed across the file storage system.</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JuFS offers advanced security that guarantees both the non-repudiation of transactions done in the file system.</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Multiple concurrent users can be supported by specifying lock levels at the byte level.</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1000"/>
              </a:spcAft>
              <a:buSzPts val="1400"/>
              <a:buFont typeface="Times New Roman"/>
              <a:buChar char="●"/>
            </a:pPr>
            <a:r>
              <a:rPr lang="en" sz="1400">
                <a:latin typeface="Times New Roman"/>
                <a:ea typeface="Times New Roman"/>
                <a:cs typeface="Times New Roman"/>
                <a:sym typeface="Times New Roman"/>
              </a:rPr>
              <a:t>A brand-new load balancing and consensus algorithm mechanism is also part of the distributed file system.</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Bigtable</a:t>
            </a:r>
            <a:endParaRPr b="1" sz="1800">
              <a:latin typeface="Times New Roman"/>
              <a:ea typeface="Times New Roman"/>
              <a:cs typeface="Times New Roman"/>
              <a:sym typeface="Times New Roman"/>
            </a:endParaRPr>
          </a:p>
        </p:txBody>
      </p:sp>
      <p:sp>
        <p:nvSpPr>
          <p:cNvPr id="105" name="Google Shape;10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SzPts val="1400"/>
              <a:buFont typeface="Times New Roman"/>
              <a:buChar char="●"/>
            </a:pPr>
            <a:r>
              <a:rPr lang="en" sz="1400">
                <a:latin typeface="Times New Roman"/>
                <a:ea typeface="Times New Roman"/>
                <a:cs typeface="Times New Roman"/>
                <a:sym typeface="Times New Roman"/>
              </a:rPr>
              <a:t>A distributed file system for structured data</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Capable of managing petabytes of data over tens of thousands of shared machines</a:t>
            </a:r>
            <a:endParaRPr sz="1400">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sz="1400">
                <a:latin typeface="Times New Roman"/>
                <a:ea typeface="Times New Roman"/>
                <a:cs typeface="Times New Roman"/>
                <a:sym typeface="Times New Roman"/>
              </a:rPr>
              <a:t>Top user of Bigtables are</a:t>
            </a:r>
            <a:endParaRPr sz="1400">
              <a:latin typeface="Times New Roman"/>
              <a:ea typeface="Times New Roman"/>
              <a:cs typeface="Times New Roman"/>
              <a:sym typeface="Times New Roman"/>
            </a:endParaRPr>
          </a:p>
          <a:p>
            <a:pPr indent="-317500" lvl="1" marL="9144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Google Finance</a:t>
            </a:r>
            <a:endParaRPr>
              <a:latin typeface="Times New Roman"/>
              <a:ea typeface="Times New Roman"/>
              <a:cs typeface="Times New Roman"/>
              <a:sym typeface="Times New Roman"/>
            </a:endParaRPr>
          </a:p>
          <a:p>
            <a:pPr indent="-317500" lvl="1" marL="9144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Google Earth</a:t>
            </a:r>
            <a:endParaRPr>
              <a:latin typeface="Times New Roman"/>
              <a:ea typeface="Times New Roman"/>
              <a:cs typeface="Times New Roman"/>
              <a:sym typeface="Times New Roman"/>
            </a:endParaRPr>
          </a:p>
          <a:p>
            <a:pPr indent="-317500" lvl="1" marL="914400" rtl="0" algn="l">
              <a:spcBef>
                <a:spcPts val="1000"/>
              </a:spcBef>
              <a:spcAft>
                <a:spcPts val="1200"/>
              </a:spcAft>
              <a:buSzPts val="1400"/>
              <a:buFont typeface="Times New Roman"/>
              <a:buChar char="○"/>
            </a:pPr>
            <a:r>
              <a:rPr lang="en">
                <a:latin typeface="Times New Roman"/>
                <a:ea typeface="Times New Roman"/>
                <a:cs typeface="Times New Roman"/>
                <a:sym typeface="Times New Roman"/>
              </a:rPr>
              <a:t>Web Crawling</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Co Schedule</a:t>
            </a:r>
            <a:endParaRPr>
              <a:latin typeface="Times New Roman"/>
              <a:ea typeface="Times New Roman"/>
              <a:cs typeface="Times New Roman"/>
              <a:sym typeface="Times New Roman"/>
            </a:endParaRPr>
          </a:p>
        </p:txBody>
      </p:sp>
      <p:sp>
        <p:nvSpPr>
          <p:cNvPr id="111" name="Google Shape;111;p19"/>
          <p:cNvSpPr txBox="1"/>
          <p:nvPr>
            <p:ph idx="1" type="body"/>
          </p:nvPr>
        </p:nvSpPr>
        <p:spPr>
          <a:xfrm>
            <a:off x="387900" y="1489824"/>
            <a:ext cx="8368200" cy="60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Buffered Co-Schedule System</a:t>
            </a:r>
            <a:endParaRPr b="1">
              <a:latin typeface="Times New Roman"/>
              <a:ea typeface="Times New Roman"/>
              <a:cs typeface="Times New Roman"/>
              <a:sym typeface="Times New Roman"/>
            </a:endParaRPr>
          </a:p>
        </p:txBody>
      </p:sp>
      <p:sp>
        <p:nvSpPr>
          <p:cNvPr id="112" name="Google Shape;112;p19"/>
          <p:cNvSpPr txBox="1"/>
          <p:nvPr>
            <p:ph idx="1" type="body"/>
          </p:nvPr>
        </p:nvSpPr>
        <p:spPr>
          <a:xfrm>
            <a:off x="455050" y="2134777"/>
            <a:ext cx="8368200" cy="21759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Scheduling technique for sharing communication time among parallel and distributed systems </a:t>
            </a:r>
            <a:endParaRPr sz="1400">
              <a:latin typeface="Times New Roman"/>
              <a:ea typeface="Times New Roman"/>
              <a:cs typeface="Times New Roman"/>
              <a:sym typeface="Times New Roman"/>
            </a:endParaRPr>
          </a:p>
          <a:p>
            <a:pPr indent="-317500" lvl="0" marL="457200" rtl="0" algn="l">
              <a:lnSpc>
                <a:spcPct val="9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Focuses mainly on communication buffering and strobing.</a:t>
            </a:r>
            <a:endParaRPr sz="1400">
              <a:latin typeface="Times New Roman"/>
              <a:ea typeface="Times New Roman"/>
              <a:cs typeface="Times New Roman"/>
              <a:sym typeface="Times New Roman"/>
            </a:endParaRPr>
          </a:p>
          <a:p>
            <a:pPr indent="-317500" lvl="0" marL="457200" rtl="0" algn="l">
              <a:lnSpc>
                <a:spcPct val="9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By scheduling the communicating process, it more systematically makes use of global information.</a:t>
            </a:r>
            <a:endParaRPr sz="1400">
              <a:latin typeface="Times New Roman"/>
              <a:ea typeface="Times New Roman"/>
              <a:cs typeface="Times New Roman"/>
              <a:sym typeface="Times New Roman"/>
            </a:endParaRPr>
          </a:p>
          <a:p>
            <a:pPr indent="-317500" lvl="0" marL="457200" rtl="0" algn="l">
              <a:lnSpc>
                <a:spcPct val="9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Strobing enables the consistent, global sharing of information, separating communication from synchronization</a:t>
            </a:r>
            <a:endParaRPr sz="1400">
              <a:latin typeface="Times New Roman"/>
              <a:ea typeface="Times New Roman"/>
              <a:cs typeface="Times New Roman"/>
              <a:sym typeface="Times New Roman"/>
            </a:endParaRPr>
          </a:p>
          <a:p>
            <a:pPr indent="0" lvl="0" marL="0" rtl="0" algn="l">
              <a:lnSpc>
                <a:spcPct val="95000"/>
              </a:lnSpc>
              <a:spcBef>
                <a:spcPts val="1000"/>
              </a:spcBef>
              <a:spcAft>
                <a:spcPts val="0"/>
              </a:spcAft>
              <a:buNone/>
            </a:pPr>
            <a:r>
              <a:t/>
            </a:r>
            <a:endParaRPr sz="1400"/>
          </a:p>
          <a:p>
            <a:pPr indent="0" lvl="0" marL="0" rtl="0" algn="l">
              <a:lnSpc>
                <a:spcPct val="95000"/>
              </a:lnSpc>
              <a:spcBef>
                <a:spcPts val="1000"/>
              </a:spcBef>
              <a:spcAft>
                <a:spcPts val="0"/>
              </a:spcAft>
              <a:buSzPts val="275"/>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Monitoring System</a:t>
            </a:r>
            <a:endParaRPr>
              <a:latin typeface="Times New Roman"/>
              <a:ea typeface="Times New Roman"/>
              <a:cs typeface="Times New Roman"/>
              <a:sym typeface="Times New Roman"/>
            </a:endParaRPr>
          </a:p>
        </p:txBody>
      </p:sp>
      <p:sp>
        <p:nvSpPr>
          <p:cNvPr id="118" name="Google Shape;118;p20"/>
          <p:cNvSpPr txBox="1"/>
          <p:nvPr>
            <p:ph idx="1" type="body"/>
          </p:nvPr>
        </p:nvSpPr>
        <p:spPr>
          <a:xfrm>
            <a:off x="387900" y="1489824"/>
            <a:ext cx="8368200" cy="55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Black Box Monitoring</a:t>
            </a:r>
            <a:endParaRPr b="1">
              <a:latin typeface="Times New Roman"/>
              <a:ea typeface="Times New Roman"/>
              <a:cs typeface="Times New Roman"/>
              <a:sym typeface="Times New Roman"/>
            </a:endParaRPr>
          </a:p>
        </p:txBody>
      </p:sp>
      <p:sp>
        <p:nvSpPr>
          <p:cNvPr id="119" name="Google Shape;119;p20"/>
          <p:cNvSpPr txBox="1"/>
          <p:nvPr>
            <p:ph idx="1" type="body"/>
          </p:nvPr>
        </p:nvSpPr>
        <p:spPr>
          <a:xfrm>
            <a:off x="426250" y="2046625"/>
            <a:ext cx="8932500" cy="25926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A distributed </a:t>
            </a:r>
            <a:r>
              <a:rPr lang="en" sz="1400">
                <a:latin typeface="Times New Roman"/>
                <a:ea typeface="Times New Roman"/>
                <a:cs typeface="Times New Roman"/>
                <a:sym typeface="Times New Roman"/>
              </a:rPr>
              <a:t>system</a:t>
            </a:r>
            <a:r>
              <a:rPr lang="en" sz="1400">
                <a:latin typeface="Times New Roman"/>
                <a:ea typeface="Times New Roman"/>
                <a:cs typeface="Times New Roman"/>
                <a:sym typeface="Times New Roman"/>
              </a:rPr>
              <a:t> black-box monitoring that can be applied in a number of ways.</a:t>
            </a:r>
            <a:endParaRPr sz="1400">
              <a:latin typeface="Times New Roman"/>
              <a:ea typeface="Times New Roman"/>
              <a:cs typeface="Times New Roman"/>
              <a:sym typeface="Times New Roman"/>
            </a:endParaRPr>
          </a:p>
          <a:p>
            <a:pPr indent="-317500" lvl="0" marL="457200" rtl="0" algn="l">
              <a:lnSpc>
                <a:spcPct val="105000"/>
              </a:lnSpc>
              <a:spcBef>
                <a:spcPts val="1200"/>
              </a:spcBef>
              <a:spcAft>
                <a:spcPts val="0"/>
              </a:spcAft>
              <a:buSzPts val="1400"/>
              <a:buFont typeface="Times New Roman"/>
              <a:buChar char="●"/>
            </a:pPr>
            <a:r>
              <a:rPr lang="en" sz="1400">
                <a:latin typeface="Times New Roman"/>
                <a:ea typeface="Times New Roman"/>
                <a:cs typeface="Times New Roman"/>
                <a:sym typeface="Times New Roman"/>
              </a:rPr>
              <a:t>Using a kernel-assisted event-driven method, is the key to getting great detail and cheap overhead.</a:t>
            </a:r>
            <a:endParaRPr sz="1400">
              <a:latin typeface="Times New Roman"/>
              <a:ea typeface="Times New Roman"/>
              <a:cs typeface="Times New Roman"/>
              <a:sym typeface="Times New Roman"/>
            </a:endParaRPr>
          </a:p>
          <a:p>
            <a:pPr indent="-317500" lvl="0" marL="457200" rtl="0" algn="l">
              <a:lnSpc>
                <a:spcPct val="105000"/>
              </a:lnSpc>
              <a:spcBef>
                <a:spcPts val="1000"/>
              </a:spcBef>
              <a:spcAft>
                <a:spcPts val="0"/>
              </a:spcAft>
              <a:buSzPts val="1400"/>
              <a:buFont typeface="Times New Roman"/>
              <a:buChar char="●"/>
            </a:pPr>
            <a:r>
              <a:rPr lang="en" sz="1400">
                <a:latin typeface="Times New Roman"/>
                <a:ea typeface="Times New Roman"/>
                <a:cs typeface="Times New Roman"/>
                <a:sym typeface="Times New Roman"/>
              </a:rPr>
              <a:t>A working prototype method, which uses a black box to monitor resource usage and cross-process interactions.</a:t>
            </a:r>
            <a:endParaRPr sz="1400">
              <a:latin typeface="Times New Roman"/>
              <a:ea typeface="Times New Roman"/>
              <a:cs typeface="Times New Roman"/>
              <a:sym typeface="Times New Roman"/>
            </a:endParaRPr>
          </a:p>
          <a:p>
            <a:pPr indent="-317500" lvl="0" marL="457200" rtl="0" algn="l">
              <a:lnSpc>
                <a:spcPct val="105000"/>
              </a:lnSpc>
              <a:spcBef>
                <a:spcPts val="1000"/>
              </a:spcBef>
              <a:spcAft>
                <a:spcPts val="1200"/>
              </a:spcAft>
              <a:buSzPts val="1400"/>
              <a:buFont typeface="Times New Roman"/>
              <a:buChar char="●"/>
            </a:pPr>
            <a:r>
              <a:rPr lang="en" sz="1400">
                <a:latin typeface="Times New Roman"/>
                <a:ea typeface="Times New Roman"/>
                <a:cs typeface="Times New Roman"/>
                <a:sym typeface="Times New Roman"/>
              </a:rPr>
              <a:t>The graph representation is stored and queried using Neo4j. for queuing, together with Apache Kafka.</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Distributed Testing Systems</a:t>
            </a:r>
            <a:endParaRPr>
              <a:latin typeface="Times New Roman"/>
              <a:ea typeface="Times New Roman"/>
              <a:cs typeface="Times New Roman"/>
              <a:sym typeface="Times New Roman"/>
            </a:endParaRPr>
          </a:p>
        </p:txBody>
      </p:sp>
      <p:sp>
        <p:nvSpPr>
          <p:cNvPr id="125" name="Google Shape;125;p21"/>
          <p:cNvSpPr txBox="1"/>
          <p:nvPr>
            <p:ph idx="1" type="body"/>
          </p:nvPr>
        </p:nvSpPr>
        <p:spPr>
          <a:xfrm>
            <a:off x="425800" y="1317300"/>
            <a:ext cx="83682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Times New Roman"/>
                <a:ea typeface="Times New Roman"/>
                <a:cs typeface="Times New Roman"/>
                <a:sym typeface="Times New Roman"/>
              </a:rPr>
              <a:t>D-Cloud</a:t>
            </a:r>
            <a:endParaRPr b="1">
              <a:latin typeface="Times New Roman"/>
              <a:ea typeface="Times New Roman"/>
              <a:cs typeface="Times New Roman"/>
              <a:sym typeface="Times New Roman"/>
            </a:endParaRPr>
          </a:p>
        </p:txBody>
      </p:sp>
      <p:sp>
        <p:nvSpPr>
          <p:cNvPr id="126" name="Google Shape;126;p21"/>
          <p:cNvSpPr txBox="1"/>
          <p:nvPr>
            <p:ph idx="1" type="body"/>
          </p:nvPr>
        </p:nvSpPr>
        <p:spPr>
          <a:xfrm>
            <a:off x="425800" y="1942500"/>
            <a:ext cx="8368200" cy="2083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D-Cloud was built on top of the Eucalyptus cloud computing platform</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 sz="1400">
                <a:latin typeface="Times New Roman"/>
                <a:ea typeface="Times New Roman"/>
                <a:cs typeface="Times New Roman"/>
                <a:sym typeface="Times New Roman"/>
              </a:rPr>
              <a:t>It uses fault injection to test distributed systems’ software, which uses cloud technology.</a:t>
            </a:r>
            <a:endParaRPr sz="1400">
              <a:latin typeface="Times New Roman"/>
              <a:ea typeface="Times New Roman"/>
              <a:cs typeface="Times New Roman"/>
              <a:sym typeface="Times New Roman"/>
            </a:endParaRPr>
          </a:p>
          <a:p>
            <a:pPr indent="-317500" lvl="0" marL="457200" rtl="0" algn="just">
              <a:spcBef>
                <a:spcPts val="1000"/>
              </a:spcBef>
              <a:spcAft>
                <a:spcPts val="0"/>
              </a:spcAft>
              <a:buSzPts val="1400"/>
              <a:buFont typeface="Times New Roman"/>
              <a:buChar char="●"/>
            </a:pPr>
            <a:r>
              <a:rPr lang="en" sz="1400">
                <a:latin typeface="Times New Roman"/>
                <a:ea typeface="Times New Roman"/>
                <a:cs typeface="Times New Roman"/>
                <a:sym typeface="Times New Roman"/>
              </a:rPr>
              <a:t>D-Cloud is capable of testing distributed systems using a range of guest OSes.</a:t>
            </a:r>
            <a:endParaRPr sz="1400">
              <a:latin typeface="Times New Roman"/>
              <a:ea typeface="Times New Roman"/>
              <a:cs typeface="Times New Roman"/>
              <a:sym typeface="Times New Roman"/>
            </a:endParaRPr>
          </a:p>
          <a:p>
            <a:pPr indent="-317500" lvl="0" marL="457200" rtl="0" algn="just">
              <a:spcBef>
                <a:spcPts val="1000"/>
              </a:spcBef>
              <a:spcAft>
                <a:spcPts val="1000"/>
              </a:spcAft>
              <a:buSzPts val="1400"/>
              <a:buFont typeface="Times New Roman"/>
              <a:buChar char="●"/>
            </a:pPr>
            <a:r>
              <a:rPr lang="en" sz="1400">
                <a:latin typeface="Times New Roman"/>
                <a:ea typeface="Times New Roman"/>
                <a:cs typeface="Times New Roman"/>
                <a:sym typeface="Times New Roman"/>
              </a:rPr>
              <a:t>The D-Cloud software test environment system has the ability to automatically build test environments, run tests, and insert defects into hardware components in a virtual machine utilizing Eucalyptus and QEMU</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