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1" r:id="rId1"/>
  </p:sldMasterIdLst>
  <p:notesMasterIdLst>
    <p:notesMasterId r:id="rId30"/>
  </p:notesMasterIdLst>
  <p:handoutMasterIdLst>
    <p:handoutMasterId r:id="rId31"/>
  </p:handoutMasterIdLst>
  <p:sldIdLst>
    <p:sldId id="310" r:id="rId2"/>
    <p:sldId id="302" r:id="rId3"/>
    <p:sldId id="314" r:id="rId4"/>
    <p:sldId id="311" r:id="rId5"/>
    <p:sldId id="312" r:id="rId6"/>
    <p:sldId id="315" r:id="rId7"/>
    <p:sldId id="271" r:id="rId8"/>
    <p:sldId id="272" r:id="rId9"/>
    <p:sldId id="275" r:id="rId10"/>
    <p:sldId id="278" r:id="rId11"/>
    <p:sldId id="273" r:id="rId12"/>
    <p:sldId id="320" r:id="rId13"/>
    <p:sldId id="316" r:id="rId14"/>
    <p:sldId id="276" r:id="rId15"/>
    <p:sldId id="322" r:id="rId16"/>
    <p:sldId id="303" r:id="rId17"/>
    <p:sldId id="306" r:id="rId18"/>
    <p:sldId id="293" r:id="rId19"/>
    <p:sldId id="313" r:id="rId20"/>
    <p:sldId id="307" r:id="rId21"/>
    <p:sldId id="317" r:id="rId22"/>
    <p:sldId id="297" r:id="rId23"/>
    <p:sldId id="318" r:id="rId24"/>
    <p:sldId id="308" r:id="rId25"/>
    <p:sldId id="319" r:id="rId26"/>
    <p:sldId id="321" r:id="rId27"/>
    <p:sldId id="309" r:id="rId28"/>
    <p:sldId id="301" r:id="rId29"/>
  </p:sldIdLst>
  <p:sldSz cx="10972800" cy="7315200"/>
  <p:notesSz cx="7023100" cy="9309100"/>
  <p:photoAlbum/>
  <p:defaultTextStyle>
    <a:defPPr>
      <a:defRPr lang="en-US"/>
    </a:defPPr>
    <a:lvl1pPr algn="l" rtl="0" fontAlgn="base">
      <a:spcBef>
        <a:spcPct val="0"/>
      </a:spcBef>
      <a:spcAft>
        <a:spcPct val="0"/>
      </a:spcAft>
      <a:defRPr kern="1200">
        <a:solidFill>
          <a:schemeClr val="tx1"/>
        </a:solidFill>
        <a:latin typeface="Verdana" pitchFamily="34" charset="0"/>
        <a:ea typeface="+mn-ea"/>
        <a:cs typeface="+mn-cs"/>
      </a:defRPr>
    </a:lvl1pPr>
    <a:lvl2pPr marL="377825" indent="76200" algn="l" rtl="0" fontAlgn="base">
      <a:spcBef>
        <a:spcPct val="0"/>
      </a:spcBef>
      <a:spcAft>
        <a:spcPct val="0"/>
      </a:spcAft>
      <a:defRPr kern="1200">
        <a:solidFill>
          <a:schemeClr val="tx1"/>
        </a:solidFill>
        <a:latin typeface="Verdana" pitchFamily="34" charset="0"/>
        <a:ea typeface="+mn-ea"/>
        <a:cs typeface="+mn-cs"/>
      </a:defRPr>
    </a:lvl2pPr>
    <a:lvl3pPr marL="758825" indent="152400" algn="l" rtl="0" fontAlgn="base">
      <a:spcBef>
        <a:spcPct val="0"/>
      </a:spcBef>
      <a:spcAft>
        <a:spcPct val="0"/>
      </a:spcAft>
      <a:defRPr kern="1200">
        <a:solidFill>
          <a:schemeClr val="tx1"/>
        </a:solidFill>
        <a:latin typeface="Verdana" pitchFamily="34" charset="0"/>
        <a:ea typeface="+mn-ea"/>
        <a:cs typeface="+mn-cs"/>
      </a:defRPr>
    </a:lvl3pPr>
    <a:lvl4pPr marL="1139825" indent="228600" algn="l" rtl="0" fontAlgn="base">
      <a:spcBef>
        <a:spcPct val="0"/>
      </a:spcBef>
      <a:spcAft>
        <a:spcPct val="0"/>
      </a:spcAft>
      <a:defRPr kern="1200">
        <a:solidFill>
          <a:schemeClr val="tx1"/>
        </a:solidFill>
        <a:latin typeface="Verdana" pitchFamily="34" charset="0"/>
        <a:ea typeface="+mn-ea"/>
        <a:cs typeface="+mn-cs"/>
      </a:defRPr>
    </a:lvl4pPr>
    <a:lvl5pPr marL="1520825" indent="304800" algn="l"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12" autoAdjust="0"/>
    <p:restoredTop sz="94660"/>
  </p:normalViewPr>
  <p:slideViewPr>
    <p:cSldViewPr>
      <p:cViewPr varScale="1">
        <p:scale>
          <a:sx n="70" d="100"/>
          <a:sy n="70" d="100"/>
        </p:scale>
        <p:origin x="1122" y="66"/>
      </p:cViewPr>
      <p:guideLst>
        <p:guide orient="horz" pos="2304"/>
        <p:guide pos="34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043238" cy="465138"/>
          </a:xfrm>
          <a:prstGeom prst="rect">
            <a:avLst/>
          </a:prstGeom>
          <a:noFill/>
          <a:ln>
            <a:noFill/>
          </a:ln>
          <a:effectLst/>
          <a:extLst/>
        </p:spPr>
        <p:txBody>
          <a:bodyPr vert="horz" wrap="square" lIns="93324" tIns="46662" rIns="93324" bIns="46662" numCol="1" anchor="t" anchorCtr="0" compatLnSpc="1">
            <a:prstTxWarp prst="textNoShape">
              <a:avLst/>
            </a:prstTxWarp>
          </a:bodyPr>
          <a:lstStyle>
            <a:lvl1pPr defTabSz="933450" eaLnBrk="1" hangingPunct="1">
              <a:defRPr sz="1200">
                <a:latin typeface="Arial" charset="0"/>
              </a:defRPr>
            </a:lvl1pPr>
          </a:lstStyle>
          <a:p>
            <a:pPr>
              <a:defRPr/>
            </a:pPr>
            <a:endParaRPr lang="en-US"/>
          </a:p>
        </p:txBody>
      </p:sp>
      <p:sp>
        <p:nvSpPr>
          <p:cNvPr id="70659" name="Rectangle 3"/>
          <p:cNvSpPr>
            <a:spLocks noGrp="1" noChangeArrowheads="1"/>
          </p:cNvSpPr>
          <p:nvPr>
            <p:ph type="dt" sz="quarter" idx="1"/>
          </p:nvPr>
        </p:nvSpPr>
        <p:spPr bwMode="auto">
          <a:xfrm>
            <a:off x="3978275" y="0"/>
            <a:ext cx="3043238" cy="465138"/>
          </a:xfrm>
          <a:prstGeom prst="rect">
            <a:avLst/>
          </a:prstGeom>
          <a:noFill/>
          <a:ln>
            <a:noFill/>
          </a:ln>
          <a:effectLst/>
          <a:extLst/>
        </p:spPr>
        <p:txBody>
          <a:bodyPr vert="horz" wrap="square" lIns="93324" tIns="46662" rIns="93324" bIns="46662" numCol="1" anchor="t" anchorCtr="0" compatLnSpc="1">
            <a:prstTxWarp prst="textNoShape">
              <a:avLst/>
            </a:prstTxWarp>
          </a:bodyPr>
          <a:lstStyle>
            <a:lvl1pPr algn="r" defTabSz="933450" eaLnBrk="1" hangingPunct="1">
              <a:defRPr sz="1200">
                <a:latin typeface="Arial" charset="0"/>
              </a:defRPr>
            </a:lvl1pPr>
          </a:lstStyle>
          <a:p>
            <a:pPr>
              <a:defRPr/>
            </a:pPr>
            <a:endParaRPr lang="en-US"/>
          </a:p>
        </p:txBody>
      </p:sp>
      <p:sp>
        <p:nvSpPr>
          <p:cNvPr id="70660" name="Rectangle 4"/>
          <p:cNvSpPr>
            <a:spLocks noGrp="1" noChangeArrowheads="1"/>
          </p:cNvSpPr>
          <p:nvPr>
            <p:ph type="ftr" sz="quarter" idx="2"/>
          </p:nvPr>
        </p:nvSpPr>
        <p:spPr bwMode="auto">
          <a:xfrm>
            <a:off x="0" y="8842375"/>
            <a:ext cx="3043238" cy="465138"/>
          </a:xfrm>
          <a:prstGeom prst="rect">
            <a:avLst/>
          </a:prstGeom>
          <a:noFill/>
          <a:ln>
            <a:noFill/>
          </a:ln>
          <a:effectLst/>
          <a:extLst/>
        </p:spPr>
        <p:txBody>
          <a:bodyPr vert="horz" wrap="square" lIns="93324" tIns="46662" rIns="93324" bIns="46662" numCol="1" anchor="b" anchorCtr="0" compatLnSpc="1">
            <a:prstTxWarp prst="textNoShape">
              <a:avLst/>
            </a:prstTxWarp>
          </a:bodyPr>
          <a:lstStyle>
            <a:lvl1pPr defTabSz="933450" eaLnBrk="1" hangingPunct="1">
              <a:defRPr sz="1200">
                <a:latin typeface="Arial" charset="0"/>
              </a:defRPr>
            </a:lvl1pPr>
          </a:lstStyle>
          <a:p>
            <a:pPr>
              <a:defRPr/>
            </a:pPr>
            <a:endParaRPr lang="en-US"/>
          </a:p>
        </p:txBody>
      </p:sp>
      <p:sp>
        <p:nvSpPr>
          <p:cNvPr id="70661" name="Rectangle 5"/>
          <p:cNvSpPr>
            <a:spLocks noGrp="1" noChangeArrowheads="1"/>
          </p:cNvSpPr>
          <p:nvPr>
            <p:ph type="sldNum" sz="quarter" idx="3"/>
          </p:nvPr>
        </p:nvSpPr>
        <p:spPr bwMode="auto">
          <a:xfrm>
            <a:off x="3978275" y="8842375"/>
            <a:ext cx="3043238" cy="465138"/>
          </a:xfrm>
          <a:prstGeom prst="rect">
            <a:avLst/>
          </a:prstGeom>
          <a:noFill/>
          <a:ln>
            <a:noFill/>
          </a:ln>
          <a:effectLst/>
          <a:extLst/>
        </p:spPr>
        <p:txBody>
          <a:bodyPr vert="horz" wrap="square" lIns="93324" tIns="46662" rIns="93324" bIns="46662" numCol="1" anchor="b" anchorCtr="0" compatLnSpc="1">
            <a:prstTxWarp prst="textNoShape">
              <a:avLst/>
            </a:prstTxWarp>
          </a:bodyPr>
          <a:lstStyle>
            <a:lvl1pPr algn="r" defTabSz="933450" eaLnBrk="1" hangingPunct="1">
              <a:defRPr sz="1200">
                <a:latin typeface="Arial" charset="0"/>
              </a:defRPr>
            </a:lvl1pPr>
          </a:lstStyle>
          <a:p>
            <a:pPr>
              <a:defRPr/>
            </a:pPr>
            <a:fld id="{0C7B5357-68C1-4AF6-9F69-719BD16A8473}" type="slidenum">
              <a:rPr lang="en-US"/>
              <a:pPr>
                <a:defRPr/>
              </a:pPr>
              <a:t>‹#›</a:t>
            </a:fld>
            <a:endParaRPr lang="en-US"/>
          </a:p>
        </p:txBody>
      </p:sp>
    </p:spTree>
    <p:extLst>
      <p:ext uri="{BB962C8B-B14F-4D97-AF65-F5344CB8AC3E}">
        <p14:creationId xmlns:p14="http://schemas.microsoft.com/office/powerpoint/2010/main" val="2409557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43238" cy="465138"/>
          </a:xfrm>
          <a:prstGeom prst="rect">
            <a:avLst/>
          </a:prstGeom>
          <a:noFill/>
          <a:ln>
            <a:noFill/>
          </a:ln>
          <a:effectLst/>
          <a:extLst/>
        </p:spPr>
        <p:txBody>
          <a:bodyPr vert="horz" wrap="square" lIns="93324" tIns="46662" rIns="93324" bIns="46662" numCol="1" anchor="t" anchorCtr="0" compatLnSpc="1">
            <a:prstTxWarp prst="textNoShape">
              <a:avLst/>
            </a:prstTxWarp>
          </a:bodyPr>
          <a:lstStyle>
            <a:lvl1pPr defTabSz="933450" eaLnBrk="1" hangingPunct="1">
              <a:defRPr sz="1200">
                <a:latin typeface="Arial" charset="0"/>
              </a:defRPr>
            </a:lvl1pPr>
          </a:lstStyle>
          <a:p>
            <a:pPr>
              <a:defRPr/>
            </a:pPr>
            <a:endParaRPr lang="en-US"/>
          </a:p>
        </p:txBody>
      </p:sp>
      <p:sp>
        <p:nvSpPr>
          <p:cNvPr id="34819" name="Rectangle 3"/>
          <p:cNvSpPr>
            <a:spLocks noGrp="1" noChangeArrowheads="1"/>
          </p:cNvSpPr>
          <p:nvPr>
            <p:ph type="dt" idx="1"/>
          </p:nvPr>
        </p:nvSpPr>
        <p:spPr bwMode="auto">
          <a:xfrm>
            <a:off x="3978275" y="0"/>
            <a:ext cx="3043238" cy="465138"/>
          </a:xfrm>
          <a:prstGeom prst="rect">
            <a:avLst/>
          </a:prstGeom>
          <a:noFill/>
          <a:ln>
            <a:noFill/>
          </a:ln>
          <a:effectLst/>
          <a:extLst/>
        </p:spPr>
        <p:txBody>
          <a:bodyPr vert="horz" wrap="square" lIns="93324" tIns="46662" rIns="93324" bIns="46662" numCol="1" anchor="t" anchorCtr="0" compatLnSpc="1">
            <a:prstTxWarp prst="textNoShape">
              <a:avLst/>
            </a:prstTxWarp>
          </a:bodyPr>
          <a:lstStyle>
            <a:lvl1pPr algn="r" defTabSz="933450" eaLnBrk="1" hangingPunct="1">
              <a:defRPr sz="1200">
                <a:latin typeface="Arial" charset="0"/>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893763" y="698500"/>
            <a:ext cx="5235575" cy="3490913"/>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01675" y="4421188"/>
            <a:ext cx="5619750" cy="4189412"/>
          </a:xfrm>
          <a:prstGeom prst="rect">
            <a:avLst/>
          </a:prstGeom>
          <a:noFill/>
          <a:ln>
            <a:noFill/>
          </a:ln>
          <a:effectLst/>
          <a:extLst/>
        </p:spPr>
        <p:txBody>
          <a:bodyPr vert="horz" wrap="square" lIns="93324" tIns="46662" rIns="93324" bIns="4666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8842375"/>
            <a:ext cx="3043238" cy="465138"/>
          </a:xfrm>
          <a:prstGeom prst="rect">
            <a:avLst/>
          </a:prstGeom>
          <a:noFill/>
          <a:ln>
            <a:noFill/>
          </a:ln>
          <a:effectLst/>
          <a:extLst/>
        </p:spPr>
        <p:txBody>
          <a:bodyPr vert="horz" wrap="square" lIns="93324" tIns="46662" rIns="93324" bIns="46662" numCol="1" anchor="b" anchorCtr="0" compatLnSpc="1">
            <a:prstTxWarp prst="textNoShape">
              <a:avLst/>
            </a:prstTxWarp>
          </a:bodyPr>
          <a:lstStyle>
            <a:lvl1pPr defTabSz="933450" eaLnBrk="1" hangingPunct="1">
              <a:defRPr sz="1200">
                <a:latin typeface="Arial" charset="0"/>
              </a:defRPr>
            </a:lvl1pPr>
          </a:lstStyle>
          <a:p>
            <a:pPr>
              <a:defRPr/>
            </a:pPr>
            <a:endParaRPr lang="en-US"/>
          </a:p>
        </p:txBody>
      </p:sp>
      <p:sp>
        <p:nvSpPr>
          <p:cNvPr id="34823" name="Rectangle 7"/>
          <p:cNvSpPr>
            <a:spLocks noGrp="1" noChangeArrowheads="1"/>
          </p:cNvSpPr>
          <p:nvPr>
            <p:ph type="sldNum" sz="quarter" idx="5"/>
          </p:nvPr>
        </p:nvSpPr>
        <p:spPr bwMode="auto">
          <a:xfrm>
            <a:off x="3978275" y="8842375"/>
            <a:ext cx="3043238" cy="465138"/>
          </a:xfrm>
          <a:prstGeom prst="rect">
            <a:avLst/>
          </a:prstGeom>
          <a:noFill/>
          <a:ln>
            <a:noFill/>
          </a:ln>
          <a:effectLst/>
          <a:extLst/>
        </p:spPr>
        <p:txBody>
          <a:bodyPr vert="horz" wrap="square" lIns="93324" tIns="46662" rIns="93324" bIns="46662" numCol="1" anchor="b" anchorCtr="0" compatLnSpc="1">
            <a:prstTxWarp prst="textNoShape">
              <a:avLst/>
            </a:prstTxWarp>
          </a:bodyPr>
          <a:lstStyle>
            <a:lvl1pPr algn="r" defTabSz="933450" eaLnBrk="1" hangingPunct="1">
              <a:defRPr sz="1200">
                <a:latin typeface="Arial" charset="0"/>
              </a:defRPr>
            </a:lvl1pPr>
          </a:lstStyle>
          <a:p>
            <a:pPr>
              <a:defRPr/>
            </a:pPr>
            <a:fld id="{CAA07489-CA8B-4C34-B524-93EFC69A6500}" type="slidenum">
              <a:rPr lang="en-US"/>
              <a:pPr>
                <a:defRPr/>
              </a:pPr>
              <a:t>‹#›</a:t>
            </a:fld>
            <a:endParaRPr lang="en-US"/>
          </a:p>
        </p:txBody>
      </p:sp>
    </p:spTree>
    <p:extLst>
      <p:ext uri="{BB962C8B-B14F-4D97-AF65-F5344CB8AC3E}">
        <p14:creationId xmlns:p14="http://schemas.microsoft.com/office/powerpoint/2010/main" val="19227935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377825" algn="l" rtl="0" eaLnBrk="0" fontAlgn="base" hangingPunct="0">
      <a:spcBef>
        <a:spcPct val="30000"/>
      </a:spcBef>
      <a:spcAft>
        <a:spcPct val="0"/>
      </a:spcAft>
      <a:defRPr sz="1000" kern="1200">
        <a:solidFill>
          <a:schemeClr val="tx1"/>
        </a:solidFill>
        <a:latin typeface="Arial" charset="0"/>
        <a:ea typeface="+mn-ea"/>
        <a:cs typeface="+mn-cs"/>
      </a:defRPr>
    </a:lvl2pPr>
    <a:lvl3pPr marL="758825" algn="l" rtl="0" eaLnBrk="0" fontAlgn="base" hangingPunct="0">
      <a:spcBef>
        <a:spcPct val="30000"/>
      </a:spcBef>
      <a:spcAft>
        <a:spcPct val="0"/>
      </a:spcAft>
      <a:defRPr sz="1000" kern="1200">
        <a:solidFill>
          <a:schemeClr val="tx1"/>
        </a:solidFill>
        <a:latin typeface="Arial" charset="0"/>
        <a:ea typeface="+mn-ea"/>
        <a:cs typeface="+mn-cs"/>
      </a:defRPr>
    </a:lvl3pPr>
    <a:lvl4pPr marL="1139825" algn="l" rtl="0" eaLnBrk="0" fontAlgn="base" hangingPunct="0">
      <a:spcBef>
        <a:spcPct val="30000"/>
      </a:spcBef>
      <a:spcAft>
        <a:spcPct val="0"/>
      </a:spcAft>
      <a:defRPr sz="1000" kern="1200">
        <a:solidFill>
          <a:schemeClr val="tx1"/>
        </a:solidFill>
        <a:latin typeface="Arial" charset="0"/>
        <a:ea typeface="+mn-ea"/>
        <a:cs typeface="+mn-cs"/>
      </a:defRPr>
    </a:lvl4pPr>
    <a:lvl5pPr marL="1520825" algn="l" rtl="0" eaLnBrk="0" fontAlgn="base" hangingPunct="0">
      <a:spcBef>
        <a:spcPct val="30000"/>
      </a:spcBef>
      <a:spcAft>
        <a:spcPct val="0"/>
      </a:spcAft>
      <a:defRPr sz="1000" kern="1200">
        <a:solidFill>
          <a:schemeClr val="tx1"/>
        </a:solidFill>
        <a:latin typeface="Arial" charset="0"/>
        <a:ea typeface="+mn-ea"/>
        <a:cs typeface="+mn-cs"/>
      </a:defRPr>
    </a:lvl5pPr>
    <a:lvl6pPr marL="1904769" algn="l" defTabSz="761909" rtl="0" eaLnBrk="1" latinLnBrk="0" hangingPunct="1">
      <a:defRPr sz="1000" kern="1200">
        <a:solidFill>
          <a:schemeClr val="tx1"/>
        </a:solidFill>
        <a:latin typeface="+mn-lt"/>
        <a:ea typeface="+mn-ea"/>
        <a:cs typeface="+mn-cs"/>
      </a:defRPr>
    </a:lvl6pPr>
    <a:lvl7pPr marL="2285723" algn="l" defTabSz="761909" rtl="0" eaLnBrk="1" latinLnBrk="0" hangingPunct="1">
      <a:defRPr sz="1000" kern="1200">
        <a:solidFill>
          <a:schemeClr val="tx1"/>
        </a:solidFill>
        <a:latin typeface="+mn-lt"/>
        <a:ea typeface="+mn-ea"/>
        <a:cs typeface="+mn-cs"/>
      </a:defRPr>
    </a:lvl7pPr>
    <a:lvl8pPr marL="2666677" algn="l" defTabSz="761909" rtl="0" eaLnBrk="1" latinLnBrk="0" hangingPunct="1">
      <a:defRPr sz="1000" kern="1200">
        <a:solidFill>
          <a:schemeClr val="tx1"/>
        </a:solidFill>
        <a:latin typeface="+mn-lt"/>
        <a:ea typeface="+mn-ea"/>
        <a:cs typeface="+mn-cs"/>
      </a:defRPr>
    </a:lvl8pPr>
    <a:lvl9pPr marL="3047631" algn="l" defTabSz="761909"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197187"/>
            <a:ext cx="8229600" cy="2546773"/>
          </a:xfrm>
        </p:spPr>
        <p:txBody>
          <a:bodyPr anchor="b"/>
          <a:lstStyle>
            <a:lvl1pPr algn="ctr">
              <a:defRPr sz="5400"/>
            </a:lvl1pPr>
          </a:lstStyle>
          <a:p>
            <a:r>
              <a:rPr lang="en-US" smtClean="0"/>
              <a:t>Click to edit Master title style</a:t>
            </a:r>
            <a:endParaRPr lang="en-GB"/>
          </a:p>
        </p:txBody>
      </p:sp>
      <p:sp>
        <p:nvSpPr>
          <p:cNvPr id="3" name="Subtitle 2"/>
          <p:cNvSpPr>
            <a:spLocks noGrp="1"/>
          </p:cNvSpPr>
          <p:nvPr>
            <p:ph type="subTitle" idx="1"/>
          </p:nvPr>
        </p:nvSpPr>
        <p:spPr>
          <a:xfrm>
            <a:off x="1371600" y="3842174"/>
            <a:ext cx="8229600" cy="1766146"/>
          </a:xfrm>
        </p:spPr>
        <p:txBody>
          <a:bodyPr/>
          <a:lstStyle>
            <a:lvl1pPr marL="0" indent="0" algn="ctr">
              <a:buNone/>
              <a:defRPr sz="2160"/>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BBAC00E-54E8-4658-8D76-9AB525E1E578}" type="slidenum">
              <a:rPr lang="en-US" smtClean="0"/>
              <a:pPr>
                <a:defRPr/>
              </a:pPr>
              <a:t>‹#›</a:t>
            </a:fld>
            <a:endParaRPr lang="en-US"/>
          </a:p>
        </p:txBody>
      </p:sp>
    </p:spTree>
    <p:extLst>
      <p:ext uri="{BB962C8B-B14F-4D97-AF65-F5344CB8AC3E}">
        <p14:creationId xmlns:p14="http://schemas.microsoft.com/office/powerpoint/2010/main" val="3385159155"/>
      </p:ext>
    </p:extLst>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650FC5D-0D23-4857-AF18-C2E5092E2B66}" type="slidenum">
              <a:rPr lang="en-US" smtClean="0"/>
              <a:pPr>
                <a:defRPr/>
              </a:pPr>
              <a:t>‹#›</a:t>
            </a:fld>
            <a:endParaRPr lang="en-US"/>
          </a:p>
        </p:txBody>
      </p:sp>
    </p:spTree>
    <p:extLst>
      <p:ext uri="{BB962C8B-B14F-4D97-AF65-F5344CB8AC3E}">
        <p14:creationId xmlns:p14="http://schemas.microsoft.com/office/powerpoint/2010/main" val="1893550992"/>
      </p:ext>
    </p:extLst>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410" y="389467"/>
            <a:ext cx="2366010" cy="619929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754380" y="389467"/>
            <a:ext cx="6960870" cy="61992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D1DD198-4878-49F4-B809-8CF34E4F73D1}" type="slidenum">
              <a:rPr lang="en-US" smtClean="0"/>
              <a:pPr>
                <a:defRPr/>
              </a:pPr>
              <a:t>‹#›</a:t>
            </a:fld>
            <a:endParaRPr lang="en-US"/>
          </a:p>
        </p:txBody>
      </p:sp>
    </p:spTree>
    <p:extLst>
      <p:ext uri="{BB962C8B-B14F-4D97-AF65-F5344CB8AC3E}">
        <p14:creationId xmlns:p14="http://schemas.microsoft.com/office/powerpoint/2010/main" val="718060796"/>
      </p:ext>
    </p:extLst>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7F03D0C-C1A2-4ECF-9546-B1C5D9FB5F5A}" type="slidenum">
              <a:rPr lang="en-US" smtClean="0"/>
              <a:pPr>
                <a:defRPr/>
              </a:pPr>
              <a:t>‹#›</a:t>
            </a:fld>
            <a:endParaRPr lang="en-US"/>
          </a:p>
        </p:txBody>
      </p:sp>
    </p:spTree>
    <p:extLst>
      <p:ext uri="{BB962C8B-B14F-4D97-AF65-F5344CB8AC3E}">
        <p14:creationId xmlns:p14="http://schemas.microsoft.com/office/powerpoint/2010/main" val="4260274625"/>
      </p:ext>
    </p:extLst>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8665" y="1823721"/>
            <a:ext cx="9464040" cy="3042919"/>
          </a:xfrm>
        </p:spPr>
        <p:txBody>
          <a:bodyPr anchor="b"/>
          <a:lstStyle>
            <a:lvl1pPr>
              <a:defRPr sz="5400"/>
            </a:lvl1pPr>
          </a:lstStyle>
          <a:p>
            <a:r>
              <a:rPr lang="en-US" smtClean="0"/>
              <a:t>Click to edit Master title style</a:t>
            </a:r>
            <a:endParaRPr lang="en-GB"/>
          </a:p>
        </p:txBody>
      </p:sp>
      <p:sp>
        <p:nvSpPr>
          <p:cNvPr id="3" name="Text Placeholder 2"/>
          <p:cNvSpPr>
            <a:spLocks noGrp="1"/>
          </p:cNvSpPr>
          <p:nvPr>
            <p:ph type="body" idx="1"/>
          </p:nvPr>
        </p:nvSpPr>
        <p:spPr>
          <a:xfrm>
            <a:off x="748665" y="4895428"/>
            <a:ext cx="9464040" cy="1600199"/>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91C2DD4-76C1-4DC8-B43E-FFF457373250}" type="slidenum">
              <a:rPr lang="en-US" smtClean="0"/>
              <a:pPr>
                <a:defRPr/>
              </a:pPr>
              <a:t>‹#›</a:t>
            </a:fld>
            <a:endParaRPr lang="en-US"/>
          </a:p>
        </p:txBody>
      </p:sp>
    </p:spTree>
    <p:extLst>
      <p:ext uri="{BB962C8B-B14F-4D97-AF65-F5344CB8AC3E}">
        <p14:creationId xmlns:p14="http://schemas.microsoft.com/office/powerpoint/2010/main" val="2913594041"/>
      </p:ext>
    </p:extLst>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754380" y="1947333"/>
            <a:ext cx="4663440" cy="46414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554980" y="1947333"/>
            <a:ext cx="4663440" cy="46414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2393E34-7BE7-4DEE-9246-688363CCF5BC}" type="slidenum">
              <a:rPr lang="en-US" smtClean="0"/>
              <a:pPr>
                <a:defRPr/>
              </a:pPr>
              <a:t>‹#›</a:t>
            </a:fld>
            <a:endParaRPr lang="en-US"/>
          </a:p>
        </p:txBody>
      </p:sp>
    </p:spTree>
    <p:extLst>
      <p:ext uri="{BB962C8B-B14F-4D97-AF65-F5344CB8AC3E}">
        <p14:creationId xmlns:p14="http://schemas.microsoft.com/office/powerpoint/2010/main" val="285912150"/>
      </p:ext>
    </p:extLst>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809" y="389467"/>
            <a:ext cx="9464040" cy="1413934"/>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755810" y="1793241"/>
            <a:ext cx="4642008" cy="878839"/>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smtClean="0"/>
              <a:t>Click to edit Master text styles</a:t>
            </a:r>
          </a:p>
        </p:txBody>
      </p:sp>
      <p:sp>
        <p:nvSpPr>
          <p:cNvPr id="4" name="Content Placeholder 3"/>
          <p:cNvSpPr>
            <a:spLocks noGrp="1"/>
          </p:cNvSpPr>
          <p:nvPr>
            <p:ph sz="half" idx="2"/>
          </p:nvPr>
        </p:nvSpPr>
        <p:spPr>
          <a:xfrm>
            <a:off x="755810" y="2672080"/>
            <a:ext cx="4642008" cy="39302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554980" y="1793241"/>
            <a:ext cx="4664869" cy="878839"/>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smtClean="0"/>
              <a:t>Click to edit Master text styles</a:t>
            </a:r>
          </a:p>
        </p:txBody>
      </p:sp>
      <p:sp>
        <p:nvSpPr>
          <p:cNvPr id="6" name="Content Placeholder 5"/>
          <p:cNvSpPr>
            <a:spLocks noGrp="1"/>
          </p:cNvSpPr>
          <p:nvPr>
            <p:ph sz="quarter" idx="4"/>
          </p:nvPr>
        </p:nvSpPr>
        <p:spPr>
          <a:xfrm>
            <a:off x="5554980" y="2672080"/>
            <a:ext cx="4664869" cy="39302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2A5854C8-7845-4204-9B30-B2DDDD8846B5}" type="slidenum">
              <a:rPr lang="en-US" smtClean="0"/>
              <a:pPr>
                <a:defRPr/>
              </a:pPr>
              <a:t>‹#›</a:t>
            </a:fld>
            <a:endParaRPr lang="en-US"/>
          </a:p>
        </p:txBody>
      </p:sp>
    </p:spTree>
    <p:extLst>
      <p:ext uri="{BB962C8B-B14F-4D97-AF65-F5344CB8AC3E}">
        <p14:creationId xmlns:p14="http://schemas.microsoft.com/office/powerpoint/2010/main" val="1947503286"/>
      </p:ext>
    </p:extLst>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C3903A7-4975-4A8C-A3D3-4065D1C76676}" type="slidenum">
              <a:rPr lang="en-US" smtClean="0"/>
              <a:pPr>
                <a:defRPr/>
              </a:pPr>
              <a:t>‹#›</a:t>
            </a:fld>
            <a:endParaRPr lang="en-US"/>
          </a:p>
        </p:txBody>
      </p:sp>
    </p:spTree>
    <p:extLst>
      <p:ext uri="{BB962C8B-B14F-4D97-AF65-F5344CB8AC3E}">
        <p14:creationId xmlns:p14="http://schemas.microsoft.com/office/powerpoint/2010/main" val="660162483"/>
      </p:ext>
    </p:extLst>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5E70777-2048-436B-ADB1-9E1E34130774}" type="slidenum">
              <a:rPr lang="en-US" smtClean="0"/>
              <a:pPr>
                <a:defRPr/>
              </a:pPr>
              <a:t>‹#›</a:t>
            </a:fld>
            <a:endParaRPr lang="en-US"/>
          </a:p>
        </p:txBody>
      </p:sp>
    </p:spTree>
    <p:extLst>
      <p:ext uri="{BB962C8B-B14F-4D97-AF65-F5344CB8AC3E}">
        <p14:creationId xmlns:p14="http://schemas.microsoft.com/office/powerpoint/2010/main" val="3814143844"/>
      </p:ext>
    </p:extLst>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10" y="487680"/>
            <a:ext cx="3539013" cy="1706880"/>
          </a:xfrm>
        </p:spPr>
        <p:txBody>
          <a:bodyPr anchor="b"/>
          <a:lstStyle>
            <a:lvl1pPr>
              <a:defRPr sz="2880"/>
            </a:lvl1pPr>
          </a:lstStyle>
          <a:p>
            <a:r>
              <a:rPr lang="en-US" smtClean="0"/>
              <a:t>Click to edit Master title style</a:t>
            </a:r>
            <a:endParaRPr lang="en-GB"/>
          </a:p>
        </p:txBody>
      </p:sp>
      <p:sp>
        <p:nvSpPr>
          <p:cNvPr id="3" name="Content Placeholder 2"/>
          <p:cNvSpPr>
            <a:spLocks noGrp="1"/>
          </p:cNvSpPr>
          <p:nvPr>
            <p:ph idx="1"/>
          </p:nvPr>
        </p:nvSpPr>
        <p:spPr>
          <a:xfrm>
            <a:off x="4664869" y="1053254"/>
            <a:ext cx="5554980" cy="5198533"/>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755810" y="2194560"/>
            <a:ext cx="3539013" cy="4065694"/>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8C87863-6DEC-45BC-9E23-0C896244D169}" type="slidenum">
              <a:rPr lang="en-US" smtClean="0"/>
              <a:pPr>
                <a:defRPr/>
              </a:pPr>
              <a:t>‹#›</a:t>
            </a:fld>
            <a:endParaRPr lang="en-US"/>
          </a:p>
        </p:txBody>
      </p:sp>
    </p:spTree>
    <p:extLst>
      <p:ext uri="{BB962C8B-B14F-4D97-AF65-F5344CB8AC3E}">
        <p14:creationId xmlns:p14="http://schemas.microsoft.com/office/powerpoint/2010/main" val="3354731475"/>
      </p:ext>
    </p:extLst>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10" y="487680"/>
            <a:ext cx="3539013" cy="1706880"/>
          </a:xfrm>
        </p:spPr>
        <p:txBody>
          <a:bodyPr anchor="b"/>
          <a:lstStyle>
            <a:lvl1pPr>
              <a:defRPr sz="2880"/>
            </a:lvl1pPr>
          </a:lstStyle>
          <a:p>
            <a:r>
              <a:rPr lang="en-US" smtClean="0"/>
              <a:t>Click to edit Master title style</a:t>
            </a:r>
            <a:endParaRPr lang="en-GB"/>
          </a:p>
        </p:txBody>
      </p:sp>
      <p:sp>
        <p:nvSpPr>
          <p:cNvPr id="3" name="Picture Placeholder 2"/>
          <p:cNvSpPr>
            <a:spLocks noGrp="1"/>
          </p:cNvSpPr>
          <p:nvPr>
            <p:ph type="pic" idx="1"/>
          </p:nvPr>
        </p:nvSpPr>
        <p:spPr>
          <a:xfrm>
            <a:off x="4664869" y="1053254"/>
            <a:ext cx="5554980" cy="5198533"/>
          </a:xfrm>
        </p:spPr>
        <p:txBody>
          <a:bodyPr/>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endParaRPr lang="en-GB"/>
          </a:p>
        </p:txBody>
      </p:sp>
      <p:sp>
        <p:nvSpPr>
          <p:cNvPr id="4" name="Text Placeholder 3"/>
          <p:cNvSpPr>
            <a:spLocks noGrp="1"/>
          </p:cNvSpPr>
          <p:nvPr>
            <p:ph type="body" sz="half" idx="2"/>
          </p:nvPr>
        </p:nvSpPr>
        <p:spPr>
          <a:xfrm>
            <a:off x="755810" y="2194560"/>
            <a:ext cx="3539013" cy="4065694"/>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EC4BD47-E585-4162-9685-9408A94DBBF6}" type="slidenum">
              <a:rPr lang="en-US" smtClean="0"/>
              <a:pPr>
                <a:defRPr/>
              </a:pPr>
              <a:t>‹#›</a:t>
            </a:fld>
            <a:endParaRPr lang="en-US"/>
          </a:p>
        </p:txBody>
      </p:sp>
    </p:spTree>
    <p:extLst>
      <p:ext uri="{BB962C8B-B14F-4D97-AF65-F5344CB8AC3E}">
        <p14:creationId xmlns:p14="http://schemas.microsoft.com/office/powerpoint/2010/main" val="2889648452"/>
      </p:ext>
    </p:extLst>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380" y="389467"/>
            <a:ext cx="9464040" cy="1413934"/>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754380" y="1947333"/>
            <a:ext cx="9464040" cy="46414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754380" y="6780107"/>
            <a:ext cx="2468880" cy="389467"/>
          </a:xfrm>
          <a:prstGeom prst="rect">
            <a:avLst/>
          </a:prstGeom>
        </p:spPr>
        <p:txBody>
          <a:bodyPr vert="horz" lIns="91440" tIns="45720" rIns="91440" bIns="45720" rtlCol="0" anchor="ctr"/>
          <a:lstStyle>
            <a:lvl1pPr algn="l">
              <a:defRPr sz="108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634740" y="6780107"/>
            <a:ext cx="3703320" cy="389467"/>
          </a:xfrm>
          <a:prstGeom prst="rect">
            <a:avLst/>
          </a:prstGeom>
        </p:spPr>
        <p:txBody>
          <a:bodyPr vert="horz" lIns="91440" tIns="45720" rIns="91440" bIns="45720" rtlCol="0" anchor="ctr"/>
          <a:lstStyle>
            <a:lvl1pPr algn="ctr">
              <a:defRPr sz="108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749540" y="6780107"/>
            <a:ext cx="2468880" cy="389467"/>
          </a:xfrm>
          <a:prstGeom prst="rect">
            <a:avLst/>
          </a:prstGeom>
        </p:spPr>
        <p:txBody>
          <a:bodyPr vert="horz" lIns="91440" tIns="45720" rIns="91440" bIns="45720" rtlCol="0" anchor="ctr"/>
          <a:lstStyle>
            <a:lvl1pPr algn="r">
              <a:defRPr sz="1080">
                <a:solidFill>
                  <a:schemeClr val="tx1">
                    <a:tint val="75000"/>
                  </a:schemeClr>
                </a:solidFill>
              </a:defRPr>
            </a:lvl1pPr>
          </a:lstStyle>
          <a:p>
            <a:pPr>
              <a:defRPr/>
            </a:pPr>
            <a:fld id="{1EA296B1-5E39-48C7-BAF9-355A447EB1C7}" type="slidenum">
              <a:rPr lang="en-US" smtClean="0"/>
              <a:pPr>
                <a:defRPr/>
              </a:pPr>
              <a:t>‹#›</a:t>
            </a:fld>
            <a:endParaRPr lang="en-US"/>
          </a:p>
        </p:txBody>
      </p:sp>
    </p:spTree>
    <p:extLst>
      <p:ext uri="{BB962C8B-B14F-4D97-AF65-F5344CB8AC3E}">
        <p14:creationId xmlns:p14="http://schemas.microsoft.com/office/powerpoint/2010/main" val="28689815"/>
      </p:ext>
    </p:extLst>
  </p:cSld>
  <p:clrMap bg1="lt1" tx1="dk1" bg2="lt2" tx2="dk2" accent1="accent1" accent2="accent2" accent3="accent3" accent4="accent4" accent5="accent5" accent6="accent6" hlink="hlink" folHlink="folHlink"/>
  <p:sldLayoutIdLst>
    <p:sldLayoutId id="2147484082"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Lst>
  <p:transition spd="med">
    <p:wipe dir="r"/>
  </p:transition>
  <p:timing>
    <p:tnLst>
      <p:par>
        <p:cTn id="1" dur="indefinite" restart="never" nodeType="tmRoot"/>
      </p:par>
    </p:tnLst>
  </p:timing>
  <p:hf hdr="0" ftr="0" dt="0"/>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ctrTitle"/>
          </p:nvPr>
        </p:nvSpPr>
        <p:spPr>
          <a:xfrm>
            <a:off x="457200" y="731520"/>
            <a:ext cx="9982200" cy="1584960"/>
          </a:xfrm>
        </p:spPr>
        <p:txBody>
          <a:bodyPr>
            <a:noAutofit/>
          </a:bodyPr>
          <a:lstStyle/>
          <a:p>
            <a:pPr algn="ctr" eaLnBrk="1" hangingPunct="1">
              <a:defRPr/>
            </a:pPr>
            <a:r>
              <a:rPr lang="en-US" sz="3200" b="1" dirty="0">
                <a:solidFill>
                  <a:srgbClr val="0070C0"/>
                </a:solidFill>
                <a:latin typeface="Eras Demi ITC" panose="020B0805030504020804" pitchFamily="34" charset="0"/>
              </a:rPr>
              <a:t>Development trend of the name of Bangladesh,</a:t>
            </a:r>
            <a:r>
              <a:rPr lang="en-US" sz="3200" b="1" i="1" dirty="0">
                <a:solidFill>
                  <a:srgbClr val="0070C0"/>
                </a:solidFill>
                <a:latin typeface="Eras Demi ITC" panose="020B0805030504020804" pitchFamily="34" charset="0"/>
              </a:rPr>
              <a:t> </a:t>
            </a:r>
            <a:r>
              <a:rPr lang="en-US" sz="3200" b="1" dirty="0">
                <a:solidFill>
                  <a:srgbClr val="0070C0"/>
                </a:solidFill>
                <a:latin typeface="Eras Demi ITC" panose="020B0805030504020804" pitchFamily="34" charset="0"/>
              </a:rPr>
              <a:t>Origin and Identity of the People of Bangladesh &amp;</a:t>
            </a:r>
            <a:br>
              <a:rPr lang="en-US" sz="3200" b="1" dirty="0">
                <a:solidFill>
                  <a:srgbClr val="0070C0"/>
                </a:solidFill>
                <a:latin typeface="Eras Demi ITC" panose="020B0805030504020804" pitchFamily="34" charset="0"/>
              </a:rPr>
            </a:br>
            <a:r>
              <a:rPr lang="en-US" sz="3200" b="1" dirty="0">
                <a:solidFill>
                  <a:srgbClr val="0070C0"/>
                </a:solidFill>
                <a:latin typeface="Eras Demi ITC" panose="020B0805030504020804" pitchFamily="34" charset="0"/>
              </a:rPr>
              <a:t>History of the </a:t>
            </a:r>
            <a:r>
              <a:rPr lang="en-US" sz="3200" b="1" dirty="0" err="1">
                <a:solidFill>
                  <a:srgbClr val="0070C0"/>
                </a:solidFill>
                <a:latin typeface="Eras Demi ITC" panose="020B0805030504020804" pitchFamily="34" charset="0"/>
              </a:rPr>
              <a:t>Bangla</a:t>
            </a:r>
            <a:r>
              <a:rPr lang="en-US" sz="3200" b="1" dirty="0">
                <a:solidFill>
                  <a:srgbClr val="0070C0"/>
                </a:solidFill>
                <a:latin typeface="Eras Demi ITC" panose="020B0805030504020804" pitchFamily="34" charset="0"/>
              </a:rPr>
              <a:t> Language </a:t>
            </a:r>
            <a:endParaRPr lang="en-US" sz="3200" b="1" dirty="0">
              <a:solidFill>
                <a:srgbClr val="0070C0"/>
              </a:solidFill>
              <a:effectLst>
                <a:outerShdw blurRad="38100" dist="38100" dir="2700000" algn="tl">
                  <a:srgbClr val="C0C0C0"/>
                </a:outerShdw>
              </a:effectLst>
              <a:latin typeface="Eras Demi ITC" panose="020B0805030504020804" pitchFamily="34" charset="0"/>
            </a:endParaRPr>
          </a:p>
        </p:txBody>
      </p:sp>
      <p:sp>
        <p:nvSpPr>
          <p:cNvPr id="15365" name="Rectangle 5"/>
          <p:cNvSpPr>
            <a:spLocks noGrp="1" noChangeArrowheads="1"/>
          </p:cNvSpPr>
          <p:nvPr>
            <p:ph type="subTitle" idx="1"/>
          </p:nvPr>
        </p:nvSpPr>
        <p:spPr>
          <a:xfrm>
            <a:off x="1219201" y="4693920"/>
            <a:ext cx="8619490" cy="1767840"/>
          </a:xfrm>
        </p:spPr>
        <p:txBody>
          <a:bodyPr>
            <a:normAutofit fontScale="77500" lnSpcReduction="20000"/>
          </a:bodyPr>
          <a:lstStyle/>
          <a:p>
            <a:pPr algn="ctr" eaLnBrk="1" hangingPunct="1">
              <a:lnSpc>
                <a:spcPct val="90000"/>
              </a:lnSpc>
              <a:defRPr/>
            </a:pPr>
            <a:endParaRPr lang="en-GB" b="1" dirty="0" smtClean="0">
              <a:effectLst>
                <a:outerShdw blurRad="38100" dist="38100" dir="2700000" algn="tl">
                  <a:srgbClr val="C0C0C0"/>
                </a:outerShdw>
              </a:effectLst>
            </a:endParaRPr>
          </a:p>
          <a:p>
            <a:pPr algn="ctr" eaLnBrk="1" hangingPunct="1">
              <a:lnSpc>
                <a:spcPct val="90000"/>
              </a:lnSpc>
              <a:defRPr/>
            </a:pPr>
            <a:r>
              <a:rPr lang="en-US" sz="3500" b="1" dirty="0" smtClean="0">
                <a:solidFill>
                  <a:srgbClr val="002060"/>
                </a:solidFill>
                <a:effectLst>
                  <a:outerShdw blurRad="38100" dist="38100" dir="2700000" algn="tl">
                    <a:srgbClr val="C0C0C0"/>
                  </a:outerShdw>
                </a:effectLst>
                <a:latin typeface="Copperplate Gothic Bold" pitchFamily="34" charset="0"/>
              </a:rPr>
              <a:t>Md. </a:t>
            </a:r>
            <a:r>
              <a:rPr lang="en-US" sz="3500" b="1" dirty="0" err="1" smtClean="0">
                <a:solidFill>
                  <a:srgbClr val="002060"/>
                </a:solidFill>
                <a:effectLst>
                  <a:outerShdw blurRad="38100" dist="38100" dir="2700000" algn="tl">
                    <a:srgbClr val="C0C0C0"/>
                  </a:outerShdw>
                </a:effectLst>
                <a:latin typeface="Copperplate Gothic Bold" pitchFamily="34" charset="0"/>
              </a:rPr>
              <a:t>Fouad</a:t>
            </a:r>
            <a:r>
              <a:rPr lang="en-US" sz="3500" b="1" dirty="0" smtClean="0">
                <a:solidFill>
                  <a:srgbClr val="002060"/>
                </a:solidFill>
                <a:effectLst>
                  <a:outerShdw blurRad="38100" dist="38100" dir="2700000" algn="tl">
                    <a:srgbClr val="C0C0C0"/>
                  </a:outerShdw>
                </a:effectLst>
                <a:latin typeface="Copperplate Gothic Bold" pitchFamily="34" charset="0"/>
              </a:rPr>
              <a:t> </a:t>
            </a:r>
            <a:r>
              <a:rPr lang="en-US" sz="3500" b="1" dirty="0" err="1" smtClean="0">
                <a:solidFill>
                  <a:srgbClr val="002060"/>
                </a:solidFill>
                <a:effectLst>
                  <a:outerShdw blurRad="38100" dist="38100" dir="2700000" algn="tl">
                    <a:srgbClr val="C0C0C0"/>
                  </a:outerShdw>
                </a:effectLst>
                <a:latin typeface="Copperplate Gothic Bold" pitchFamily="34" charset="0"/>
              </a:rPr>
              <a:t>Hossain</a:t>
            </a:r>
            <a:r>
              <a:rPr lang="en-US" sz="3500" b="1" dirty="0" smtClean="0">
                <a:solidFill>
                  <a:srgbClr val="002060"/>
                </a:solidFill>
                <a:effectLst>
                  <a:outerShdw blurRad="38100" dist="38100" dir="2700000" algn="tl">
                    <a:srgbClr val="C0C0C0"/>
                  </a:outerShdw>
                </a:effectLst>
                <a:latin typeface="Copperplate Gothic Bold" pitchFamily="34" charset="0"/>
              </a:rPr>
              <a:t> </a:t>
            </a:r>
            <a:r>
              <a:rPr lang="en-US" sz="3500" b="1" dirty="0" err="1" smtClean="0">
                <a:solidFill>
                  <a:srgbClr val="002060"/>
                </a:solidFill>
                <a:effectLst>
                  <a:outerShdw blurRad="38100" dist="38100" dir="2700000" algn="tl">
                    <a:srgbClr val="C0C0C0"/>
                  </a:outerShdw>
                </a:effectLst>
                <a:latin typeface="Copperplate Gothic Bold" pitchFamily="34" charset="0"/>
              </a:rPr>
              <a:t>Sarker</a:t>
            </a:r>
            <a:endParaRPr lang="en-US" sz="3500" b="1" dirty="0" smtClean="0">
              <a:solidFill>
                <a:srgbClr val="002060"/>
              </a:solidFill>
              <a:effectLst>
                <a:outerShdw blurRad="38100" dist="38100" dir="2700000" algn="tl">
                  <a:srgbClr val="C0C0C0"/>
                </a:outerShdw>
              </a:effectLst>
              <a:latin typeface="Copperplate Gothic Bold" pitchFamily="34" charset="0"/>
            </a:endParaRPr>
          </a:p>
          <a:p>
            <a:pPr algn="ctr" eaLnBrk="1" hangingPunct="1">
              <a:lnSpc>
                <a:spcPct val="90000"/>
              </a:lnSpc>
              <a:defRPr/>
            </a:pPr>
            <a:r>
              <a:rPr lang="en-US" sz="3500" dirty="0" smtClean="0">
                <a:solidFill>
                  <a:srgbClr val="002060"/>
                </a:solidFill>
                <a:effectLst>
                  <a:outerShdw blurRad="38100" dist="38100" dir="2700000" algn="tl">
                    <a:srgbClr val="C0C0C0"/>
                  </a:outerShdw>
                </a:effectLst>
                <a:latin typeface="Copperplate Gothic Bold" pitchFamily="34" charset="0"/>
              </a:rPr>
              <a:t>Assistant Professor</a:t>
            </a:r>
          </a:p>
          <a:p>
            <a:pPr algn="ctr" eaLnBrk="1" hangingPunct="1">
              <a:lnSpc>
                <a:spcPct val="90000"/>
              </a:lnSpc>
              <a:defRPr/>
            </a:pPr>
            <a:r>
              <a:rPr lang="en-US" sz="3500" dirty="0" smtClean="0">
                <a:solidFill>
                  <a:srgbClr val="002060"/>
                </a:solidFill>
                <a:latin typeface="Copperplate Gothic Bold" pitchFamily="34" charset="0"/>
              </a:rPr>
              <a:t>Daffodil International University (DIU)</a:t>
            </a:r>
          </a:p>
          <a:p>
            <a:pPr eaLnBrk="1" hangingPunct="1">
              <a:lnSpc>
                <a:spcPct val="90000"/>
              </a:lnSpc>
              <a:defRPr/>
            </a:pPr>
            <a:endParaRPr lang="en-US" sz="3500" dirty="0">
              <a:solidFill>
                <a:srgbClr val="002060"/>
              </a:solidFill>
            </a:endParaRPr>
          </a:p>
        </p:txBody>
      </p:sp>
      <p:sp>
        <p:nvSpPr>
          <p:cNvPr id="307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594360" indent="-228600" eaLnBrk="0" hangingPunct="0">
              <a:defRPr>
                <a:solidFill>
                  <a:schemeClr val="tx1"/>
                </a:solidFill>
                <a:latin typeface="Verdana" panose="020B0604030504040204" pitchFamily="34" charset="0"/>
              </a:defRPr>
            </a:lvl2pPr>
            <a:lvl3pPr marL="914400" indent="-182880" eaLnBrk="0" hangingPunct="0">
              <a:defRPr>
                <a:solidFill>
                  <a:schemeClr val="tx1"/>
                </a:solidFill>
                <a:latin typeface="Verdana" panose="020B0604030504040204" pitchFamily="34" charset="0"/>
              </a:defRPr>
            </a:lvl3pPr>
            <a:lvl4pPr marL="1280160" indent="-182880" eaLnBrk="0" hangingPunct="0">
              <a:defRPr>
                <a:solidFill>
                  <a:schemeClr val="tx1"/>
                </a:solidFill>
                <a:latin typeface="Verdana" panose="020B0604030504040204" pitchFamily="34" charset="0"/>
              </a:defRPr>
            </a:lvl4pPr>
            <a:lvl5pPr marL="1645920" indent="-182880" eaLnBrk="0" hangingPunct="0">
              <a:defRPr>
                <a:solidFill>
                  <a:schemeClr val="tx1"/>
                </a:solidFill>
                <a:latin typeface="Verdana" panose="020B0604030504040204" pitchFamily="34" charset="0"/>
              </a:defRPr>
            </a:lvl5pPr>
            <a:lvl6pPr marL="2011680" indent="-182880" eaLnBrk="0" fontAlgn="base" hangingPunct="0">
              <a:spcBef>
                <a:spcPct val="0"/>
              </a:spcBef>
              <a:spcAft>
                <a:spcPct val="0"/>
              </a:spcAft>
              <a:defRPr>
                <a:solidFill>
                  <a:schemeClr val="tx1"/>
                </a:solidFill>
                <a:latin typeface="Verdana" panose="020B0604030504040204" pitchFamily="34" charset="0"/>
              </a:defRPr>
            </a:lvl6pPr>
            <a:lvl7pPr marL="2377440" indent="-182880" eaLnBrk="0" fontAlgn="base" hangingPunct="0">
              <a:spcBef>
                <a:spcPct val="0"/>
              </a:spcBef>
              <a:spcAft>
                <a:spcPct val="0"/>
              </a:spcAft>
              <a:defRPr>
                <a:solidFill>
                  <a:schemeClr val="tx1"/>
                </a:solidFill>
                <a:latin typeface="Verdana" panose="020B0604030504040204" pitchFamily="34" charset="0"/>
              </a:defRPr>
            </a:lvl7pPr>
            <a:lvl8pPr marL="2743200" indent="-182880" eaLnBrk="0" fontAlgn="base" hangingPunct="0">
              <a:spcBef>
                <a:spcPct val="0"/>
              </a:spcBef>
              <a:spcAft>
                <a:spcPct val="0"/>
              </a:spcAft>
              <a:defRPr>
                <a:solidFill>
                  <a:schemeClr val="tx1"/>
                </a:solidFill>
                <a:latin typeface="Verdana" panose="020B0604030504040204" pitchFamily="34" charset="0"/>
              </a:defRPr>
            </a:lvl8pPr>
            <a:lvl9pPr marL="3108960" indent="-18288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18817C12-7231-4B12-BCEF-FBC346728F5B}" type="slidenum">
              <a:rPr lang="en-US">
                <a:solidFill>
                  <a:srgbClr val="000000"/>
                </a:solidFill>
              </a:rPr>
              <a:pPr eaLnBrk="1" hangingPunct="1"/>
              <a:t>1</a:t>
            </a:fld>
            <a:endParaRPr lang="en-US">
              <a:solidFill>
                <a:srgbClr val="000000"/>
              </a:solidFill>
            </a:endParaRPr>
          </a:p>
        </p:txBody>
      </p:sp>
      <p:pic>
        <p:nvPicPr>
          <p:cNvPr id="3077" name="Picture 9" descr="http://t2.gstatic.com/images?q=tbn:ANd9GcQI8hAiHVl0usF2OljQJFs3v4pKruH16BLKg29-MnyJGTY_sUqTM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048000"/>
            <a:ext cx="181356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5008562"/>
      </p:ext>
    </p:extLst>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30175" y="447675"/>
            <a:ext cx="10461625" cy="1136650"/>
          </a:xfrm>
        </p:spPr>
        <p:txBody>
          <a:bodyPr/>
          <a:lstStyle/>
          <a:p>
            <a:pPr eaLnBrk="1" hangingPunct="1"/>
            <a:r>
              <a:rPr lang="en-US" sz="3200" b="1" dirty="0" smtClean="0">
                <a:solidFill>
                  <a:srgbClr val="002060"/>
                </a:solidFill>
                <a:latin typeface="Eras Demi ITC" pitchFamily="34" charset="0"/>
              </a:rPr>
              <a:t>Name of Bangladesh in Muslim Era : Mughal Regime </a:t>
            </a:r>
            <a:endParaRPr lang="en-US" sz="3200" dirty="0" smtClean="0">
              <a:solidFill>
                <a:srgbClr val="002060"/>
              </a:solidFill>
              <a:latin typeface="Eras Demi ITC" pitchFamily="34" charset="0"/>
            </a:endParaRPr>
          </a:p>
        </p:txBody>
      </p:sp>
      <p:sp>
        <p:nvSpPr>
          <p:cNvPr id="3" name="Content Placeholder 2"/>
          <p:cNvSpPr>
            <a:spLocks noGrp="1"/>
          </p:cNvSpPr>
          <p:nvPr>
            <p:ph idx="1"/>
          </p:nvPr>
        </p:nvSpPr>
        <p:spPr>
          <a:xfrm>
            <a:off x="228600" y="1752600"/>
            <a:ext cx="10363200" cy="5410200"/>
          </a:xfrm>
        </p:spPr>
        <p:txBody>
          <a:bodyPr>
            <a:normAutofit/>
          </a:bodyPr>
          <a:lstStyle/>
          <a:p>
            <a:pPr marL="0" indent="0" algn="just" eaLnBrk="1" fontAlgn="auto" hangingPunct="1">
              <a:lnSpc>
                <a:spcPct val="114000"/>
              </a:lnSpc>
              <a:spcBef>
                <a:spcPts val="0"/>
              </a:spcBef>
              <a:spcAft>
                <a:spcPts val="0"/>
              </a:spcAft>
              <a:buClr>
                <a:schemeClr val="accent3"/>
              </a:buClr>
              <a:buFont typeface="Georgia" pitchFamily="18" charset="0"/>
              <a:buNone/>
              <a:defRPr/>
            </a:pPr>
            <a:r>
              <a:rPr lang="en-US" sz="2000" b="1" dirty="0" err="1" smtClean="0">
                <a:solidFill>
                  <a:srgbClr val="00B050"/>
                </a:solidFill>
                <a:latin typeface="Eras Demi ITC" pitchFamily="34" charset="0"/>
              </a:rPr>
              <a:t>Subah</a:t>
            </a:r>
            <a:r>
              <a:rPr lang="en-US" sz="2000" b="1" dirty="0" smtClean="0">
                <a:solidFill>
                  <a:srgbClr val="00B050"/>
                </a:solidFill>
                <a:latin typeface="Eras Demi ITC" pitchFamily="34" charset="0"/>
              </a:rPr>
              <a:t>-</a:t>
            </a:r>
            <a:r>
              <a:rPr lang="en-US" sz="2000" b="1" dirty="0" err="1" smtClean="0">
                <a:solidFill>
                  <a:srgbClr val="00B050"/>
                </a:solidFill>
                <a:latin typeface="Eras Demi ITC" pitchFamily="34" charset="0"/>
              </a:rPr>
              <a:t>i</a:t>
            </a:r>
            <a:r>
              <a:rPr lang="en-US" sz="2000" b="1" dirty="0" smtClean="0">
                <a:solidFill>
                  <a:srgbClr val="00B050"/>
                </a:solidFill>
                <a:latin typeface="Eras Demi ITC" pitchFamily="34" charset="0"/>
              </a:rPr>
              <a:t>-Bangalah</a:t>
            </a:r>
          </a:p>
          <a:p>
            <a:pPr marL="0" indent="0" algn="just" eaLnBrk="1" fontAlgn="auto" hangingPunct="1">
              <a:lnSpc>
                <a:spcPct val="114000"/>
              </a:lnSpc>
              <a:spcBef>
                <a:spcPts val="0"/>
              </a:spcBef>
              <a:spcAft>
                <a:spcPts val="0"/>
              </a:spcAft>
              <a:buClr>
                <a:schemeClr val="accent3"/>
              </a:buClr>
              <a:buFont typeface="Georgia" pitchFamily="18" charset="0"/>
              <a:buNone/>
              <a:defRPr/>
            </a:pPr>
            <a:r>
              <a:rPr lang="en-US" sz="2000" dirty="0" smtClean="0">
                <a:latin typeface="Eras Demi ITC" pitchFamily="34" charset="0"/>
              </a:rPr>
              <a:t>The </a:t>
            </a:r>
            <a:r>
              <a:rPr lang="en-US" sz="2000" dirty="0" err="1" smtClean="0">
                <a:latin typeface="Eras Demi ITC" pitchFamily="34" charset="0"/>
              </a:rPr>
              <a:t>Mughals</a:t>
            </a:r>
            <a:r>
              <a:rPr lang="en-US" sz="2000" dirty="0" smtClean="0">
                <a:latin typeface="Eras Demi ITC" pitchFamily="34" charset="0"/>
              </a:rPr>
              <a:t> after establishing their supremacy (1608 A.D.) over the region included Bangalah as a </a:t>
            </a:r>
            <a:r>
              <a:rPr lang="en-US" sz="2000" dirty="0" err="1" smtClean="0">
                <a:latin typeface="Eras Demi ITC" pitchFamily="34" charset="0"/>
              </a:rPr>
              <a:t>Subah</a:t>
            </a:r>
            <a:r>
              <a:rPr lang="en-US" sz="2000" dirty="0" smtClean="0">
                <a:latin typeface="Eras Demi ITC" pitchFamily="34" charset="0"/>
              </a:rPr>
              <a:t> (province) which came to be known as </a:t>
            </a:r>
            <a:r>
              <a:rPr lang="en-US" sz="2000" b="1" dirty="0" err="1" smtClean="0">
                <a:latin typeface="Eras Demi ITC" pitchFamily="34" charset="0"/>
              </a:rPr>
              <a:t>Subah</a:t>
            </a:r>
            <a:r>
              <a:rPr lang="en-US" sz="2000" b="1" dirty="0" smtClean="0">
                <a:latin typeface="Eras Demi ITC" pitchFamily="34" charset="0"/>
              </a:rPr>
              <a:t>-</a:t>
            </a:r>
            <a:r>
              <a:rPr lang="en-US" sz="2000" b="1" dirty="0" err="1" smtClean="0">
                <a:latin typeface="Eras Demi ITC" pitchFamily="34" charset="0"/>
              </a:rPr>
              <a:t>i</a:t>
            </a:r>
            <a:r>
              <a:rPr lang="en-US" sz="2000" b="1" dirty="0" smtClean="0">
                <a:latin typeface="Eras Demi ITC" pitchFamily="34" charset="0"/>
              </a:rPr>
              <a:t>-Bangalah</a:t>
            </a:r>
            <a:r>
              <a:rPr lang="en-US" sz="2000" dirty="0" smtClean="0">
                <a:latin typeface="Eras Demi ITC" pitchFamily="34" charset="0"/>
              </a:rPr>
              <a:t>. </a:t>
            </a:r>
          </a:p>
          <a:p>
            <a:pPr marL="0" indent="0" algn="just" eaLnBrk="1" fontAlgn="auto" hangingPunct="1">
              <a:lnSpc>
                <a:spcPct val="114000"/>
              </a:lnSpc>
              <a:spcBef>
                <a:spcPts val="0"/>
              </a:spcBef>
              <a:spcAft>
                <a:spcPts val="0"/>
              </a:spcAft>
              <a:buClr>
                <a:schemeClr val="accent3"/>
              </a:buClr>
              <a:buFont typeface="Georgia" pitchFamily="18" charset="0"/>
              <a:buNone/>
              <a:defRPr/>
            </a:pPr>
            <a:endParaRPr lang="en-US" sz="2000" b="1" dirty="0" smtClean="0">
              <a:latin typeface="Eras Demi ITC" pitchFamily="34" charset="0"/>
            </a:endParaRPr>
          </a:p>
          <a:p>
            <a:pPr marL="0" indent="0" algn="just" eaLnBrk="1" fontAlgn="auto" hangingPunct="1">
              <a:lnSpc>
                <a:spcPct val="114000"/>
              </a:lnSpc>
              <a:spcBef>
                <a:spcPts val="0"/>
              </a:spcBef>
              <a:spcAft>
                <a:spcPts val="0"/>
              </a:spcAft>
              <a:buClr>
                <a:schemeClr val="accent3"/>
              </a:buClr>
              <a:buFont typeface="Georgia" pitchFamily="18" charset="0"/>
              <a:buNone/>
              <a:defRPr/>
            </a:pPr>
            <a:r>
              <a:rPr lang="en-US" sz="2000" b="1" dirty="0" err="1" smtClean="0">
                <a:latin typeface="Eras Demi ITC" pitchFamily="34" charset="0"/>
              </a:rPr>
              <a:t>Abul</a:t>
            </a:r>
            <a:r>
              <a:rPr lang="en-US" sz="2000" b="1" dirty="0" smtClean="0">
                <a:latin typeface="Eras Demi ITC" pitchFamily="34" charset="0"/>
              </a:rPr>
              <a:t> </a:t>
            </a:r>
            <a:r>
              <a:rPr lang="en-US" sz="2000" b="1" dirty="0" err="1" smtClean="0">
                <a:latin typeface="Eras Demi ITC" pitchFamily="34" charset="0"/>
              </a:rPr>
              <a:t>Fazl</a:t>
            </a:r>
            <a:r>
              <a:rPr lang="en-US" sz="2000" dirty="0" smtClean="0">
                <a:latin typeface="Eras Demi ITC" pitchFamily="34" charset="0"/>
              </a:rPr>
              <a:t>, the </a:t>
            </a:r>
            <a:r>
              <a:rPr lang="en-US" sz="2000" dirty="0" err="1" smtClean="0">
                <a:latin typeface="Eras Demi ITC" pitchFamily="34" charset="0"/>
              </a:rPr>
              <a:t>Mughal</a:t>
            </a:r>
            <a:r>
              <a:rPr lang="en-US" sz="2000" dirty="0" smtClean="0">
                <a:latin typeface="Eras Demi ITC" pitchFamily="34" charset="0"/>
              </a:rPr>
              <a:t> historian explained the origin of the name thus: The original name of Bangalah was Bang. Its former rulers raised mounds measuring ten yards in height and twenty in breadth</a:t>
            </a:r>
            <a:r>
              <a:rPr lang="en-US" sz="2000" b="1" dirty="0" smtClean="0">
                <a:latin typeface="Eras Demi ITC" pitchFamily="34" charset="0"/>
              </a:rPr>
              <a:t> </a:t>
            </a:r>
            <a:r>
              <a:rPr lang="en-US" sz="2000" dirty="0" smtClean="0">
                <a:latin typeface="Eras Demi ITC" pitchFamily="34" charset="0"/>
              </a:rPr>
              <a:t>throughout the province, which were called ‘al’. From the suffix, this name Bangalah took its rise and currency. One may not agree with the explanation of </a:t>
            </a:r>
            <a:r>
              <a:rPr lang="en-US" sz="2000" dirty="0" err="1" smtClean="0">
                <a:latin typeface="Eras Demi ITC" pitchFamily="34" charset="0"/>
              </a:rPr>
              <a:t>Abul</a:t>
            </a:r>
            <a:r>
              <a:rPr lang="en-US" sz="2000" dirty="0" smtClean="0">
                <a:latin typeface="Eras Demi ITC" pitchFamily="34" charset="0"/>
              </a:rPr>
              <a:t> </a:t>
            </a:r>
            <a:r>
              <a:rPr lang="en-US" sz="2000" dirty="0" err="1" smtClean="0">
                <a:latin typeface="Eras Demi ITC" pitchFamily="34" charset="0"/>
              </a:rPr>
              <a:t>Fazl</a:t>
            </a:r>
            <a:r>
              <a:rPr lang="en-US" sz="2000" dirty="0" smtClean="0">
                <a:latin typeface="Eras Demi ITC" pitchFamily="34" charset="0"/>
              </a:rPr>
              <a:t>, but it is obvious that he meant that 'Bangalah' originated from '</a:t>
            </a:r>
            <a:r>
              <a:rPr lang="en-US" sz="2000" dirty="0" err="1" smtClean="0">
                <a:latin typeface="Eras Demi ITC" pitchFamily="34" charset="0"/>
              </a:rPr>
              <a:t>Banga</a:t>
            </a:r>
            <a:r>
              <a:rPr lang="en-US" sz="2000" dirty="0" smtClean="0">
                <a:latin typeface="Eras Demi ITC" pitchFamily="34" charset="0"/>
              </a:rPr>
              <a:t>', </a:t>
            </a:r>
            <a:r>
              <a:rPr lang="en-US" sz="2000" dirty="0" err="1" smtClean="0">
                <a:latin typeface="Eras Demi ITC" pitchFamily="34" charset="0"/>
              </a:rPr>
              <a:t>ie</a:t>
            </a:r>
            <a:r>
              <a:rPr lang="en-US" sz="2000" dirty="0" smtClean="0">
                <a:latin typeface="Eras Demi ITC" pitchFamily="34" charset="0"/>
              </a:rPr>
              <a:t> '</a:t>
            </a:r>
            <a:r>
              <a:rPr lang="en-US" sz="2000" dirty="0" err="1" smtClean="0">
                <a:latin typeface="Eras Demi ITC" pitchFamily="34" charset="0"/>
              </a:rPr>
              <a:t>Vanga</a:t>
            </a:r>
            <a:r>
              <a:rPr lang="en-US" sz="2000" dirty="0" smtClean="0">
                <a:latin typeface="Eras Demi ITC" pitchFamily="34" charset="0"/>
              </a:rPr>
              <a:t>' of the pre-Muslim period. </a:t>
            </a:r>
          </a:p>
          <a:p>
            <a:pPr marL="0" indent="0" algn="just" eaLnBrk="1" fontAlgn="auto" hangingPunct="1">
              <a:lnSpc>
                <a:spcPct val="114000"/>
              </a:lnSpc>
              <a:spcBef>
                <a:spcPts val="0"/>
              </a:spcBef>
              <a:spcAft>
                <a:spcPts val="0"/>
              </a:spcAft>
              <a:buClr>
                <a:schemeClr val="accent3"/>
              </a:buClr>
              <a:buFont typeface="Georgia" pitchFamily="18" charset="0"/>
              <a:buNone/>
              <a:defRPr/>
            </a:pPr>
            <a:endParaRPr lang="en-US" sz="2000" dirty="0" smtClean="0">
              <a:latin typeface="Eras Demi ITC" pitchFamily="34" charset="0"/>
            </a:endParaRPr>
          </a:p>
          <a:p>
            <a:pPr marL="0" indent="0" algn="just" eaLnBrk="1" fontAlgn="auto" hangingPunct="1">
              <a:lnSpc>
                <a:spcPct val="114000"/>
              </a:lnSpc>
              <a:spcBef>
                <a:spcPts val="0"/>
              </a:spcBef>
              <a:spcAft>
                <a:spcPts val="0"/>
              </a:spcAft>
              <a:buClr>
                <a:schemeClr val="accent3"/>
              </a:buClr>
              <a:buFont typeface="Georgia" pitchFamily="18" charset="0"/>
              <a:buNone/>
              <a:defRPr/>
            </a:pPr>
            <a:r>
              <a:rPr lang="en-US" sz="2000" b="1" dirty="0" err="1" smtClean="0">
                <a:solidFill>
                  <a:srgbClr val="00B050"/>
                </a:solidFill>
                <a:latin typeface="Eras Demi ITC" pitchFamily="34" charset="0"/>
              </a:rPr>
              <a:t>Banga</a:t>
            </a:r>
            <a:endParaRPr lang="en-US" sz="2000" b="1" dirty="0" smtClean="0">
              <a:solidFill>
                <a:srgbClr val="00B050"/>
              </a:solidFill>
              <a:latin typeface="Eras Demi ITC" pitchFamily="34" charset="0"/>
            </a:endParaRPr>
          </a:p>
          <a:p>
            <a:pPr marL="0" indent="0" algn="just" eaLnBrk="1" fontAlgn="auto" hangingPunct="1">
              <a:lnSpc>
                <a:spcPct val="114000"/>
              </a:lnSpc>
              <a:spcBef>
                <a:spcPts val="0"/>
              </a:spcBef>
              <a:spcAft>
                <a:spcPts val="0"/>
              </a:spcAft>
              <a:buClr>
                <a:schemeClr val="accent3"/>
              </a:buClr>
              <a:buFont typeface="Georgia" pitchFamily="18" charset="0"/>
              <a:buNone/>
              <a:defRPr/>
            </a:pPr>
            <a:r>
              <a:rPr lang="en-US" sz="2000" dirty="0" err="1" smtClean="0">
                <a:latin typeface="Eras Demi ITC" pitchFamily="34" charset="0"/>
              </a:rPr>
              <a:t>Mirza</a:t>
            </a:r>
            <a:r>
              <a:rPr lang="en-US" sz="2000" dirty="0" smtClean="0">
                <a:latin typeface="Eras Demi ITC" pitchFamily="34" charset="0"/>
              </a:rPr>
              <a:t> Muhammad </a:t>
            </a:r>
            <a:r>
              <a:rPr lang="en-US" sz="2000" dirty="0" err="1" smtClean="0">
                <a:latin typeface="Eras Demi ITC" pitchFamily="34" charset="0"/>
              </a:rPr>
              <a:t>Siraj</a:t>
            </a:r>
            <a:r>
              <a:rPr lang="en-US" sz="2000" dirty="0" smtClean="0">
                <a:latin typeface="Eras Demi ITC" pitchFamily="34" charset="0"/>
              </a:rPr>
              <a:t> </a:t>
            </a:r>
            <a:r>
              <a:rPr lang="en-US" sz="2000" dirty="0" err="1" smtClean="0">
                <a:latin typeface="Eras Demi ITC" pitchFamily="34" charset="0"/>
              </a:rPr>
              <a:t>ud-Daulah</a:t>
            </a:r>
            <a:r>
              <a:rPr lang="en-US" sz="2000" dirty="0" smtClean="0">
                <a:latin typeface="Eras Demi ITC" pitchFamily="34" charset="0"/>
              </a:rPr>
              <a:t> commonly was the last independent </a:t>
            </a:r>
            <a:r>
              <a:rPr lang="en-US" sz="2000" dirty="0" err="1" smtClean="0">
                <a:latin typeface="Eras Demi ITC" pitchFamily="34" charset="0"/>
              </a:rPr>
              <a:t>Nawab</a:t>
            </a:r>
            <a:r>
              <a:rPr lang="en-US" sz="2000" dirty="0" smtClean="0">
                <a:latin typeface="Eras Demi ITC" pitchFamily="34" charset="0"/>
              </a:rPr>
              <a:t> of Bengal. In the time of his regime, he named the area Bangalah, Bihar, </a:t>
            </a:r>
            <a:r>
              <a:rPr lang="en-US" sz="2000" dirty="0" err="1" smtClean="0">
                <a:latin typeface="Eras Demi ITC" pitchFamily="34" charset="0"/>
              </a:rPr>
              <a:t>Odisha</a:t>
            </a:r>
            <a:r>
              <a:rPr lang="en-US" sz="2000" dirty="0" smtClean="0">
                <a:latin typeface="Eras Demi ITC" pitchFamily="34" charset="0"/>
              </a:rPr>
              <a:t>, and </a:t>
            </a:r>
            <a:r>
              <a:rPr lang="en-US" sz="2000" dirty="0" err="1" smtClean="0">
                <a:latin typeface="Eras Demi ITC" pitchFamily="34" charset="0"/>
              </a:rPr>
              <a:t>Asam</a:t>
            </a:r>
            <a:r>
              <a:rPr lang="en-US" sz="2000" dirty="0" smtClean="0">
                <a:latin typeface="Eras Demi ITC" pitchFamily="34" charset="0"/>
              </a:rPr>
              <a:t> collectively as “</a:t>
            </a:r>
            <a:r>
              <a:rPr lang="en-US" sz="2000" dirty="0" err="1" smtClean="0">
                <a:latin typeface="Eras Demi ITC" pitchFamily="34" charset="0"/>
              </a:rPr>
              <a:t>Banga</a:t>
            </a:r>
            <a:r>
              <a:rPr lang="en-US" sz="2000" dirty="0" smtClean="0">
                <a:latin typeface="Eras Demi ITC" pitchFamily="34" charset="0"/>
              </a:rPr>
              <a:t>”. </a:t>
            </a:r>
            <a:endParaRPr lang="en-US" sz="2000" b="1" dirty="0" smtClean="0">
              <a:latin typeface="Eras Demi ITC" pitchFamily="34" charset="0"/>
            </a:endParaRPr>
          </a:p>
        </p:txBody>
      </p:sp>
    </p:spTree>
  </p:cSld>
  <p:clrMapOvr>
    <a:masterClrMapping/>
  </p:clrMapOvr>
  <p:transition spd="med">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txBox="1">
            <a:spLocks/>
          </p:cNvSpPr>
          <p:nvPr/>
        </p:nvSpPr>
        <p:spPr bwMode="auto">
          <a:xfrm>
            <a:off x="0" y="487363"/>
            <a:ext cx="11430000" cy="960437"/>
          </a:xfrm>
          <a:prstGeom prst="rect">
            <a:avLst/>
          </a:prstGeom>
          <a:noFill/>
          <a:ln w="9525">
            <a:noFill/>
            <a:miter lim="800000"/>
            <a:headEnd/>
            <a:tailEnd/>
          </a:ln>
        </p:spPr>
        <p:txBody>
          <a:bodyPr lIns="76191" tIns="38095" rIns="76191" bIns="38095"/>
          <a:lstStyle/>
          <a:p>
            <a:pPr eaLnBrk="0" hangingPunct="0">
              <a:defRPr/>
            </a:pPr>
            <a:r>
              <a:rPr lang="en-US" sz="2800" b="1" dirty="0">
                <a:solidFill>
                  <a:srgbClr val="002060"/>
                </a:solidFill>
                <a:latin typeface="Eras Demi ITC" pitchFamily="34" charset="0"/>
              </a:rPr>
              <a:t>Name of Bangladesh in Post Muslim Era (up to 1971 A.D.)</a:t>
            </a:r>
          </a:p>
        </p:txBody>
      </p:sp>
      <p:sp>
        <p:nvSpPr>
          <p:cNvPr id="11267" name="Slide Number Placeholder 3"/>
          <p:cNvSpPr txBox="1">
            <a:spLocks/>
          </p:cNvSpPr>
          <p:nvPr/>
        </p:nvSpPr>
        <p:spPr bwMode="auto">
          <a:xfrm>
            <a:off x="8047038" y="6823075"/>
            <a:ext cx="2378075" cy="508000"/>
          </a:xfrm>
          <a:prstGeom prst="rect">
            <a:avLst/>
          </a:prstGeom>
          <a:noFill/>
          <a:ln w="9525">
            <a:noFill/>
            <a:miter lim="800000"/>
            <a:headEnd/>
            <a:tailEnd/>
          </a:ln>
        </p:spPr>
        <p:txBody>
          <a:bodyPr lIns="76191" tIns="38095" rIns="76191" bIns="38095"/>
          <a:lstStyle/>
          <a:p>
            <a:pPr algn="r"/>
            <a:endParaRPr lang="en-US" sz="1000"/>
          </a:p>
        </p:txBody>
      </p:sp>
      <p:sp>
        <p:nvSpPr>
          <p:cNvPr id="11268" name="Rectangle 4"/>
          <p:cNvSpPr>
            <a:spLocks noChangeArrowheads="1"/>
          </p:cNvSpPr>
          <p:nvPr/>
        </p:nvSpPr>
        <p:spPr bwMode="auto">
          <a:xfrm>
            <a:off x="228600" y="1066800"/>
            <a:ext cx="10580688" cy="5867400"/>
          </a:xfrm>
          <a:prstGeom prst="rect">
            <a:avLst/>
          </a:prstGeom>
          <a:noFill/>
          <a:ln w="9525">
            <a:noFill/>
            <a:miter lim="800000"/>
            <a:headEnd/>
            <a:tailEnd/>
          </a:ln>
        </p:spPr>
        <p:txBody>
          <a:bodyPr lIns="76191" tIns="38095" rIns="76191" bIns="38095">
            <a:spAutoFit/>
          </a:bodyPr>
          <a:lstStyle/>
          <a:p>
            <a:pPr algn="just" eaLnBrk="0" hangingPunct="0">
              <a:lnSpc>
                <a:spcPct val="125000"/>
              </a:lnSpc>
            </a:pPr>
            <a:r>
              <a:rPr lang="en-US" sz="2000" b="1" dirty="0" err="1">
                <a:solidFill>
                  <a:srgbClr val="00B050"/>
                </a:solidFill>
                <a:latin typeface="Eras Demi ITC" pitchFamily="34" charset="0"/>
              </a:rPr>
              <a:t>Bengala</a:t>
            </a:r>
            <a:r>
              <a:rPr lang="en-US" sz="2000" b="1" dirty="0">
                <a:solidFill>
                  <a:srgbClr val="00B050"/>
                </a:solidFill>
                <a:latin typeface="Eras Demi ITC" pitchFamily="34" charset="0"/>
              </a:rPr>
              <a:t>: </a:t>
            </a:r>
            <a:r>
              <a:rPr lang="en-US" sz="2000" dirty="0">
                <a:latin typeface="Eras Demi ITC" pitchFamily="34" charset="0"/>
              </a:rPr>
              <a:t>The name of this region appeared in the Portuguese records as '</a:t>
            </a:r>
            <a:r>
              <a:rPr lang="en-US" sz="2000" dirty="0" err="1">
                <a:latin typeface="Eras Demi ITC" pitchFamily="34" charset="0"/>
              </a:rPr>
              <a:t>Bengala</a:t>
            </a:r>
            <a:r>
              <a:rPr lang="en-US" sz="2000" dirty="0">
                <a:latin typeface="Eras Demi ITC" pitchFamily="34" charset="0"/>
              </a:rPr>
              <a:t>‘.</a:t>
            </a:r>
          </a:p>
          <a:p>
            <a:pPr algn="just" eaLnBrk="0" hangingPunct="0">
              <a:lnSpc>
                <a:spcPct val="125000"/>
              </a:lnSpc>
            </a:pPr>
            <a:r>
              <a:rPr lang="en-US" sz="2000" b="1" dirty="0">
                <a:solidFill>
                  <a:srgbClr val="00B050"/>
                </a:solidFill>
                <a:latin typeface="Eras Demi ITC" pitchFamily="34" charset="0"/>
              </a:rPr>
              <a:t>Bengal:  </a:t>
            </a:r>
            <a:r>
              <a:rPr lang="en-US" sz="2000" dirty="0">
                <a:latin typeface="Eras Demi ITC" pitchFamily="34" charset="0"/>
              </a:rPr>
              <a:t>The English made this region firstly ‘Bengal’. </a:t>
            </a:r>
          </a:p>
          <a:p>
            <a:pPr algn="just" eaLnBrk="0" hangingPunct="0">
              <a:lnSpc>
                <a:spcPct val="125000"/>
              </a:lnSpc>
            </a:pPr>
            <a:r>
              <a:rPr lang="en-US" sz="2000" b="1" dirty="0">
                <a:solidFill>
                  <a:srgbClr val="00B050"/>
                </a:solidFill>
                <a:latin typeface="Eras Demi ITC" pitchFamily="34" charset="0"/>
              </a:rPr>
              <a:t>Eastern Bengal: </a:t>
            </a:r>
            <a:r>
              <a:rPr lang="en-US" sz="2000" dirty="0">
                <a:latin typeface="Eras Demi ITC" pitchFamily="34" charset="0"/>
              </a:rPr>
              <a:t>Later in 1905, on the basis of ‘</a:t>
            </a:r>
            <a:r>
              <a:rPr lang="en-US" sz="2000" dirty="0" err="1">
                <a:latin typeface="Eras Demi ITC" pitchFamily="34" charset="0"/>
              </a:rPr>
              <a:t>Rizli</a:t>
            </a:r>
            <a:r>
              <a:rPr lang="en-US" sz="2000" dirty="0">
                <a:latin typeface="Eras Demi ITC" pitchFamily="34" charset="0"/>
              </a:rPr>
              <a:t> Plan’, on the 16</a:t>
            </a:r>
            <a:r>
              <a:rPr lang="en-US" sz="2000" baseline="30000" dirty="0">
                <a:latin typeface="Eras Demi ITC" pitchFamily="34" charset="0"/>
              </a:rPr>
              <a:t>th </a:t>
            </a:r>
            <a:r>
              <a:rPr lang="en-US" sz="2000" dirty="0">
                <a:latin typeface="Eras Demi ITC" pitchFamily="34" charset="0"/>
              </a:rPr>
              <a:t>October 1905, Lord Curzon, the Viceroy of India by a declaration divided the province of Bengal into two parts. This event is known as the Partition of Bengal. According to the Partition of Bengal, the province of ‘Eastern Bengal’ and Assam was formed, consisting of Dhaka, Chittagong, </a:t>
            </a:r>
            <a:r>
              <a:rPr lang="en-US" sz="2000" dirty="0" err="1">
                <a:latin typeface="Eras Demi ITC" pitchFamily="34" charset="0"/>
              </a:rPr>
              <a:t>Rajshahi</a:t>
            </a:r>
            <a:r>
              <a:rPr lang="en-US" sz="2000" dirty="0">
                <a:latin typeface="Eras Demi ITC" pitchFamily="34" charset="0"/>
              </a:rPr>
              <a:t> Divisions and Assam. Dhaka became the capital of the new province. </a:t>
            </a:r>
          </a:p>
          <a:p>
            <a:pPr algn="just" eaLnBrk="0" hangingPunct="0">
              <a:lnSpc>
                <a:spcPct val="125000"/>
              </a:lnSpc>
            </a:pPr>
            <a:r>
              <a:rPr lang="en-US" sz="2000" b="1" dirty="0">
                <a:solidFill>
                  <a:srgbClr val="00B050"/>
                </a:solidFill>
                <a:latin typeface="Eras Demi ITC" pitchFamily="34" charset="0"/>
              </a:rPr>
              <a:t>East Pakistan: </a:t>
            </a:r>
            <a:r>
              <a:rPr lang="en-US" sz="2000" dirty="0">
                <a:latin typeface="Eras Demi ITC" pitchFamily="34" charset="0"/>
              </a:rPr>
              <a:t>After 1947, on the basis of the ‘Two Nation Theory’ it was recognized in the world as ‘East Pakistan’ up to 1971 A. D. in the record of Pakistan Government. </a:t>
            </a:r>
          </a:p>
          <a:p>
            <a:pPr algn="just" eaLnBrk="0" hangingPunct="0">
              <a:lnSpc>
                <a:spcPct val="125000"/>
              </a:lnSpc>
            </a:pPr>
            <a:r>
              <a:rPr lang="en-US" sz="2000" b="1" dirty="0">
                <a:solidFill>
                  <a:srgbClr val="00B050"/>
                </a:solidFill>
                <a:latin typeface="Eras Demi ITC" pitchFamily="34" charset="0"/>
              </a:rPr>
              <a:t>Bangladesh: </a:t>
            </a:r>
            <a:r>
              <a:rPr lang="en-US" sz="2000" dirty="0">
                <a:latin typeface="Eras Demi ITC" pitchFamily="34" charset="0"/>
              </a:rPr>
              <a:t>During the Pakistan period firstly, the </a:t>
            </a:r>
            <a:r>
              <a:rPr lang="en-US" sz="2000" dirty="0" smtClean="0">
                <a:latin typeface="Eras Demi ITC" pitchFamily="34" charset="0"/>
              </a:rPr>
              <a:t>people, </a:t>
            </a:r>
            <a:r>
              <a:rPr lang="en-US" sz="2000" dirty="0">
                <a:latin typeface="Eras Demi ITC" pitchFamily="34" charset="0"/>
              </a:rPr>
              <a:t>as well as politicians of East </a:t>
            </a:r>
            <a:r>
              <a:rPr lang="en-US" sz="2000" dirty="0" smtClean="0">
                <a:latin typeface="Eras Demi ITC" pitchFamily="34" charset="0"/>
              </a:rPr>
              <a:t>Pakistan, </a:t>
            </a:r>
            <a:r>
              <a:rPr lang="en-US" sz="2000" dirty="0">
                <a:latin typeface="Eras Demi ITC" pitchFamily="34" charset="0"/>
              </a:rPr>
              <a:t>decided to use the name of our country as ‘Bangladesh’ on 5</a:t>
            </a:r>
            <a:r>
              <a:rPr lang="en-US" sz="2000" baseline="30000" dirty="0">
                <a:latin typeface="Eras Demi ITC" pitchFamily="34" charset="0"/>
              </a:rPr>
              <a:t>th</a:t>
            </a:r>
            <a:r>
              <a:rPr lang="en-US" sz="2000" dirty="0">
                <a:latin typeface="Eras Demi ITC" pitchFamily="34" charset="0"/>
              </a:rPr>
              <a:t> Dec’ 1969. On the other hand on 10</a:t>
            </a:r>
            <a:r>
              <a:rPr lang="en-US" sz="2000" baseline="30000" dirty="0">
                <a:latin typeface="Eras Demi ITC" pitchFamily="34" charset="0"/>
              </a:rPr>
              <a:t>th</a:t>
            </a:r>
            <a:r>
              <a:rPr lang="en-US" sz="2000" dirty="0">
                <a:latin typeface="Eras Demi ITC" pitchFamily="34" charset="0"/>
              </a:rPr>
              <a:t> April-1971, we declared the ‘Government of Bangladesh’. </a:t>
            </a:r>
          </a:p>
          <a:p>
            <a:pPr algn="just" eaLnBrk="0" hangingPunct="0">
              <a:lnSpc>
                <a:spcPct val="125000"/>
              </a:lnSpc>
            </a:pPr>
            <a:r>
              <a:rPr lang="en-US" sz="2000" dirty="0">
                <a:latin typeface="Eras Demi ITC" pitchFamily="34" charset="0"/>
              </a:rPr>
              <a:t>Finally the day of Victory and on 16</a:t>
            </a:r>
            <a:r>
              <a:rPr lang="en-US" sz="2000" baseline="30000" dirty="0">
                <a:latin typeface="Eras Demi ITC" pitchFamily="34" charset="0"/>
              </a:rPr>
              <a:t>th</a:t>
            </a:r>
            <a:r>
              <a:rPr lang="en-US" sz="2000" dirty="0">
                <a:latin typeface="Eras Demi ITC" pitchFamily="34" charset="0"/>
              </a:rPr>
              <a:t> Dec’1972, constitutionally we established the name of our country as </a:t>
            </a:r>
            <a:r>
              <a:rPr lang="en-US" sz="2000" b="1" dirty="0">
                <a:latin typeface="Eras Demi ITC" pitchFamily="34" charset="0"/>
              </a:rPr>
              <a:t>‘People’s Republic Bangladesh’.</a:t>
            </a:r>
          </a:p>
        </p:txBody>
      </p:sp>
    </p:spTree>
  </p:cSld>
  <p:clrMapOvr>
    <a:masterClrMapping/>
  </p:clrMapOvr>
  <p:transition spd="med">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5E70777-2048-436B-ADB1-9E1E34130774}" type="slidenum">
              <a:rPr lang="en-US" smtClean="0">
                <a:solidFill>
                  <a:prstClr val="black">
                    <a:tint val="75000"/>
                  </a:prstClr>
                </a:solidFill>
              </a:rPr>
              <a:pPr>
                <a:defRPr/>
              </a:pPr>
              <a:t>12</a:t>
            </a:fld>
            <a:endParaRPr lang="en-US">
              <a:solidFill>
                <a:prstClr val="black">
                  <a:tint val="75000"/>
                </a:prstClr>
              </a:solidFill>
            </a:endParaRPr>
          </a:p>
        </p:txBody>
      </p:sp>
      <p:sp>
        <p:nvSpPr>
          <p:cNvPr id="3" name="Rectangle 2"/>
          <p:cNvSpPr/>
          <p:nvPr/>
        </p:nvSpPr>
        <p:spPr>
          <a:xfrm>
            <a:off x="990600" y="3118991"/>
            <a:ext cx="9753600" cy="1077218"/>
          </a:xfrm>
          <a:prstGeom prst="rect">
            <a:avLst/>
          </a:prstGeom>
        </p:spPr>
        <p:txBody>
          <a:bodyPr wrap="square">
            <a:spAutoFit/>
          </a:bodyPr>
          <a:lstStyle/>
          <a:p>
            <a:pPr algn="ctr"/>
            <a:r>
              <a:rPr lang="en-US" sz="3200" b="1" dirty="0" smtClean="0">
                <a:solidFill>
                  <a:srgbClr val="002060"/>
                </a:solidFill>
                <a:latin typeface="Eras Demi ITC" pitchFamily="34" charset="0"/>
              </a:rPr>
              <a:t>Can any one explain or define what exactly mean </a:t>
            </a:r>
            <a:r>
              <a:rPr lang="en-US" sz="3200" b="1" dirty="0" err="1" smtClean="0">
                <a:solidFill>
                  <a:srgbClr val="002060"/>
                </a:solidFill>
                <a:latin typeface="Eras Demi ITC" pitchFamily="34" charset="0"/>
              </a:rPr>
              <a:t>Subha-i-Bangalah</a:t>
            </a:r>
            <a:r>
              <a:rPr lang="en-US" sz="3200" b="1" dirty="0" smtClean="0">
                <a:solidFill>
                  <a:srgbClr val="002060"/>
                </a:solidFill>
                <a:latin typeface="Eras Demi ITC" pitchFamily="34" charset="0"/>
              </a:rPr>
              <a:t>?</a:t>
            </a:r>
            <a:endParaRPr lang="en-GB" dirty="0">
              <a:solidFill>
                <a:prstClr val="black"/>
              </a:solidFill>
            </a:endParaRPr>
          </a:p>
        </p:txBody>
      </p:sp>
    </p:spTree>
    <p:extLst>
      <p:ext uri="{BB962C8B-B14F-4D97-AF65-F5344CB8AC3E}">
        <p14:creationId xmlns:p14="http://schemas.microsoft.com/office/powerpoint/2010/main" val="1426174366"/>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5E70777-2048-436B-ADB1-9E1E34130774}" type="slidenum">
              <a:rPr lang="en-US" smtClean="0">
                <a:solidFill>
                  <a:prstClr val="black">
                    <a:tint val="75000"/>
                  </a:prstClr>
                </a:solidFill>
              </a:rPr>
              <a:pPr>
                <a:defRPr/>
              </a:pPr>
              <a:t>13</a:t>
            </a:fld>
            <a:endParaRPr lang="en-US">
              <a:solidFill>
                <a:prstClr val="black">
                  <a:tint val="75000"/>
                </a:prstClr>
              </a:solidFill>
            </a:endParaRPr>
          </a:p>
        </p:txBody>
      </p:sp>
      <p:sp>
        <p:nvSpPr>
          <p:cNvPr id="3" name="Rectangle 2"/>
          <p:cNvSpPr/>
          <p:nvPr/>
        </p:nvSpPr>
        <p:spPr>
          <a:xfrm>
            <a:off x="990600" y="3118991"/>
            <a:ext cx="9753600" cy="1077218"/>
          </a:xfrm>
          <a:prstGeom prst="rect">
            <a:avLst/>
          </a:prstGeom>
        </p:spPr>
        <p:txBody>
          <a:bodyPr wrap="square">
            <a:spAutoFit/>
          </a:bodyPr>
          <a:lstStyle/>
          <a:p>
            <a:pPr algn="ctr"/>
            <a:r>
              <a:rPr lang="en-US" sz="3200" b="1" dirty="0" smtClean="0">
                <a:solidFill>
                  <a:srgbClr val="002060"/>
                </a:solidFill>
                <a:latin typeface="Eras Demi ITC" pitchFamily="34" charset="0"/>
              </a:rPr>
              <a:t>Have you any idea about the development trend of the Bangla Language?</a:t>
            </a:r>
            <a:endParaRPr lang="en-GB" dirty="0">
              <a:solidFill>
                <a:prstClr val="black"/>
              </a:solidFill>
            </a:endParaRPr>
          </a:p>
        </p:txBody>
      </p:sp>
    </p:spTree>
    <p:extLst>
      <p:ext uri="{BB962C8B-B14F-4D97-AF65-F5344CB8AC3E}">
        <p14:creationId xmlns:p14="http://schemas.microsoft.com/office/powerpoint/2010/main" val="1829536724"/>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a:xfrm>
            <a:off x="0" y="685800"/>
            <a:ext cx="10972800" cy="1138238"/>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lstStyle/>
          <a:p>
            <a:pPr algn="ctr" eaLnBrk="1" hangingPunct="1">
              <a:defRPr/>
            </a:pPr>
            <a:r>
              <a:rPr lang="en-US" sz="3300" b="1" dirty="0" smtClean="0">
                <a:solidFill>
                  <a:srgbClr val="002060"/>
                </a:solidFill>
                <a:latin typeface="Eras Demi ITC" pitchFamily="34" charset="0"/>
              </a:rPr>
              <a:t>History of the Bangla Language</a:t>
            </a:r>
          </a:p>
        </p:txBody>
      </p:sp>
      <p:sp>
        <p:nvSpPr>
          <p:cNvPr id="11267" name="Content Placeholder 2"/>
          <p:cNvSpPr>
            <a:spLocks noGrp="1"/>
          </p:cNvSpPr>
          <p:nvPr>
            <p:ph idx="1"/>
          </p:nvPr>
        </p:nvSpPr>
        <p:spPr>
          <a:xfrm>
            <a:off x="152400" y="1905000"/>
            <a:ext cx="6248400" cy="5410200"/>
          </a:xfrm>
        </p:spPr>
        <p:txBody>
          <a:bodyPr>
            <a:noAutofit/>
          </a:bodyPr>
          <a:lstStyle/>
          <a:p>
            <a:pPr marL="0" indent="0" algn="just" eaLnBrk="1" fontAlgn="auto" hangingPunct="1">
              <a:lnSpc>
                <a:spcPct val="114000"/>
              </a:lnSpc>
              <a:spcBef>
                <a:spcPts val="0"/>
              </a:spcBef>
              <a:spcAft>
                <a:spcPts val="0"/>
              </a:spcAft>
              <a:buClr>
                <a:schemeClr val="accent3"/>
              </a:buClr>
              <a:buFont typeface="Wingdings" pitchFamily="2" charset="2"/>
              <a:buChar char="q"/>
              <a:defRPr/>
            </a:pPr>
            <a:r>
              <a:rPr lang="en-US" sz="2000" b="1" dirty="0" smtClean="0">
                <a:latin typeface="Eras Demi ITC" pitchFamily="34" charset="0"/>
              </a:rPr>
              <a:t> </a:t>
            </a:r>
            <a:r>
              <a:rPr lang="en-US" sz="2400" b="1" dirty="0" smtClean="0">
                <a:latin typeface="Eras Demi ITC" pitchFamily="34" charset="0"/>
              </a:rPr>
              <a:t>Bangla</a:t>
            </a:r>
            <a:r>
              <a:rPr lang="en-US" sz="2400" dirty="0" smtClean="0">
                <a:latin typeface="Eras Demi ITC" pitchFamily="34" charset="0"/>
              </a:rPr>
              <a:t> is an </a:t>
            </a:r>
            <a:r>
              <a:rPr lang="en-US" sz="2400" b="1" dirty="0" smtClean="0">
                <a:solidFill>
                  <a:srgbClr val="0070C0"/>
                </a:solidFill>
                <a:latin typeface="Eras Demi ITC" pitchFamily="34" charset="0"/>
              </a:rPr>
              <a:t>eastern Indo-Aryan language</a:t>
            </a:r>
            <a:r>
              <a:rPr lang="en-US" sz="2400" dirty="0" smtClean="0">
                <a:latin typeface="Eras Demi ITC" pitchFamily="34" charset="0"/>
              </a:rPr>
              <a:t>. It is native to the region of eastern South Asia known as Bengal, which comprises present-day Bangladesh, the Indian state of West </a:t>
            </a:r>
            <a:r>
              <a:rPr lang="en-US" sz="2400" dirty="0" err="1" smtClean="0">
                <a:latin typeface="Eras Demi ITC" pitchFamily="34" charset="0"/>
              </a:rPr>
              <a:t>Bengel</a:t>
            </a:r>
            <a:r>
              <a:rPr lang="en-US" sz="2400" dirty="0" smtClean="0">
                <a:latin typeface="Eras Demi ITC" pitchFamily="34" charset="0"/>
              </a:rPr>
              <a:t>, and parts of the Indian states of Tripura and Assam. It is written with the Bengali script. With nearly </a:t>
            </a:r>
            <a:r>
              <a:rPr lang="en-US" sz="2400" b="1" i="1" dirty="0" smtClean="0">
                <a:solidFill>
                  <a:srgbClr val="0070C0"/>
                </a:solidFill>
                <a:latin typeface="Eras Demi ITC" pitchFamily="34" charset="0"/>
              </a:rPr>
              <a:t>300 million </a:t>
            </a:r>
            <a:r>
              <a:rPr lang="en-US" sz="2400" dirty="0" smtClean="0">
                <a:latin typeface="Eras Demi ITC" pitchFamily="34" charset="0"/>
              </a:rPr>
              <a:t>total speakers, Bengali is one of the most spoken languages </a:t>
            </a:r>
            <a:r>
              <a:rPr lang="en-US" sz="2400" b="1" dirty="0" smtClean="0">
                <a:solidFill>
                  <a:srgbClr val="0070C0"/>
                </a:solidFill>
                <a:latin typeface="Eras Demi ITC" pitchFamily="34" charset="0"/>
              </a:rPr>
              <a:t>(ranking 4th) in the world. </a:t>
            </a:r>
          </a:p>
          <a:p>
            <a:pPr marL="0" indent="0" algn="just" eaLnBrk="1" fontAlgn="auto" hangingPunct="1">
              <a:lnSpc>
                <a:spcPct val="114000"/>
              </a:lnSpc>
              <a:spcBef>
                <a:spcPts val="0"/>
              </a:spcBef>
              <a:spcAft>
                <a:spcPts val="0"/>
              </a:spcAft>
              <a:buClr>
                <a:schemeClr val="accent3"/>
              </a:buClr>
              <a:buFont typeface="Georgia" pitchFamily="18" charset="0"/>
              <a:buNone/>
              <a:defRPr/>
            </a:pPr>
            <a:endParaRPr lang="en-US" sz="2200" dirty="0" smtClean="0">
              <a:latin typeface="Eras Demi ITC" pitchFamily="34" charset="0"/>
            </a:endParaRPr>
          </a:p>
          <a:p>
            <a:pPr marL="0" indent="0" algn="just" eaLnBrk="1" fontAlgn="auto" hangingPunct="1">
              <a:lnSpc>
                <a:spcPct val="114000"/>
              </a:lnSpc>
              <a:spcBef>
                <a:spcPts val="0"/>
              </a:spcBef>
              <a:spcAft>
                <a:spcPts val="0"/>
              </a:spcAft>
              <a:buClr>
                <a:schemeClr val="accent3"/>
              </a:buClr>
              <a:buFont typeface="Wingdings" pitchFamily="2" charset="2"/>
              <a:buChar char="q"/>
              <a:defRPr/>
            </a:pPr>
            <a:r>
              <a:rPr lang="en-US" sz="2200" dirty="0" smtClean="0">
                <a:latin typeface="Eras Demi ITC" pitchFamily="34" charset="0"/>
              </a:rPr>
              <a:t> </a:t>
            </a:r>
          </a:p>
          <a:p>
            <a:pPr marL="0" indent="0" algn="just" eaLnBrk="1" fontAlgn="auto" hangingPunct="1">
              <a:lnSpc>
                <a:spcPct val="114000"/>
              </a:lnSpc>
              <a:spcBef>
                <a:spcPts val="0"/>
              </a:spcBef>
              <a:spcAft>
                <a:spcPts val="0"/>
              </a:spcAft>
              <a:buClr>
                <a:schemeClr val="accent3"/>
              </a:buClr>
              <a:buFont typeface="Wingdings" pitchFamily="2" charset="2"/>
              <a:buChar char="q"/>
              <a:defRPr/>
            </a:pPr>
            <a:endParaRPr lang="en-US" sz="2000" dirty="0" smtClean="0">
              <a:latin typeface="Eras Demi ITC" pitchFamily="34" charset="0"/>
            </a:endParaRPr>
          </a:p>
        </p:txBody>
      </p:sp>
      <p:pic>
        <p:nvPicPr>
          <p:cNvPr id="14340" name="Picture 5" descr="Bengalispeaking region.png"/>
          <p:cNvPicPr>
            <a:picLocks noChangeAspect="1" noChangeArrowheads="1"/>
          </p:cNvPicPr>
          <p:nvPr/>
        </p:nvPicPr>
        <p:blipFill>
          <a:blip r:embed="rId2"/>
          <a:srcRect/>
          <a:stretch>
            <a:fillRect/>
          </a:stretch>
        </p:blipFill>
        <p:spPr bwMode="auto">
          <a:xfrm>
            <a:off x="6934200" y="1903722"/>
            <a:ext cx="3429000" cy="4293770"/>
          </a:xfrm>
          <a:prstGeom prst="rect">
            <a:avLst/>
          </a:prstGeom>
          <a:noFill/>
          <a:ln w="9525">
            <a:noFill/>
            <a:miter lim="800000"/>
            <a:headEnd/>
            <a:tailEnd/>
          </a:ln>
        </p:spPr>
      </p:pic>
      <p:sp>
        <p:nvSpPr>
          <p:cNvPr id="5" name="Title 4"/>
          <p:cNvSpPr txBox="1">
            <a:spLocks/>
          </p:cNvSpPr>
          <p:nvPr/>
        </p:nvSpPr>
        <p:spPr bwMode="auto">
          <a:xfrm>
            <a:off x="6400800" y="6400800"/>
            <a:ext cx="4572000" cy="304800"/>
          </a:xfrm>
          <a:prstGeom prst="rect">
            <a:avLst/>
          </a:prstGeom>
          <a:noFill/>
          <a:ln w="9525">
            <a:noFill/>
            <a:miter lim="800000"/>
            <a:headEnd/>
            <a:tailEnd/>
          </a:ln>
        </p:spPr>
        <p:txBody>
          <a:bodyPr lIns="76191" tIns="38095" rIns="76191" bIns="38095" anchor="b"/>
          <a:lstStyle/>
          <a:p>
            <a:pPr algn="ctr" eaLnBrk="0" hangingPunct="0">
              <a:defRPr/>
            </a:pPr>
            <a:r>
              <a:rPr lang="en-US" sz="1500" b="1" kern="0" dirty="0">
                <a:solidFill>
                  <a:schemeClr val="tx2"/>
                </a:solidFill>
                <a:latin typeface="Eras Bold ITC" pitchFamily="34" charset="0"/>
                <a:ea typeface="+mj-ea"/>
                <a:cs typeface="Calibri" pitchFamily="34" charset="0"/>
              </a:rPr>
              <a:t>Bengali-Speaking Area in South Asia</a:t>
            </a:r>
          </a:p>
        </p:txBody>
      </p:sp>
    </p:spTree>
  </p:cSld>
  <p:clrMapOvr>
    <a:masterClrMapping/>
  </p:clrMapOvr>
  <p:transition spd="med">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a:xfrm>
            <a:off x="304800" y="685800"/>
            <a:ext cx="10668000" cy="1138238"/>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lstStyle/>
          <a:p>
            <a:pPr algn="ctr" eaLnBrk="1" hangingPunct="1">
              <a:defRPr/>
            </a:pPr>
            <a:r>
              <a:rPr lang="en-US" sz="3300" b="1" dirty="0" smtClean="0">
                <a:solidFill>
                  <a:srgbClr val="002060"/>
                </a:solidFill>
                <a:latin typeface="Eras Demi ITC" pitchFamily="34" charset="0"/>
              </a:rPr>
              <a:t>History of the Bangla Language</a:t>
            </a:r>
          </a:p>
        </p:txBody>
      </p:sp>
      <p:sp>
        <p:nvSpPr>
          <p:cNvPr id="11267" name="Content Placeholder 2"/>
          <p:cNvSpPr>
            <a:spLocks noGrp="1"/>
          </p:cNvSpPr>
          <p:nvPr>
            <p:ph idx="1"/>
          </p:nvPr>
        </p:nvSpPr>
        <p:spPr>
          <a:xfrm>
            <a:off x="152400" y="1981200"/>
            <a:ext cx="9906000" cy="5334000"/>
          </a:xfrm>
        </p:spPr>
        <p:txBody>
          <a:bodyPr>
            <a:noAutofit/>
          </a:bodyPr>
          <a:lstStyle/>
          <a:p>
            <a:pPr marL="0" indent="0" algn="just" eaLnBrk="1" fontAlgn="auto" hangingPunct="1">
              <a:lnSpc>
                <a:spcPct val="114000"/>
              </a:lnSpc>
              <a:spcBef>
                <a:spcPts val="0"/>
              </a:spcBef>
              <a:spcAft>
                <a:spcPts val="0"/>
              </a:spcAft>
              <a:buClr>
                <a:schemeClr val="accent3"/>
              </a:buClr>
              <a:buFont typeface="Georgia" pitchFamily="18" charset="0"/>
              <a:buNone/>
              <a:defRPr/>
            </a:pPr>
            <a:endParaRPr lang="en-US" sz="500" dirty="0" smtClean="0">
              <a:latin typeface="Eras Demi ITC" pitchFamily="34" charset="0"/>
            </a:endParaRPr>
          </a:p>
          <a:p>
            <a:pPr marL="0" lvl="0" indent="0" algn="just">
              <a:lnSpc>
                <a:spcPct val="114000"/>
              </a:lnSpc>
              <a:spcBef>
                <a:spcPts val="0"/>
              </a:spcBef>
              <a:buClr>
                <a:srgbClr val="A5A5A5"/>
              </a:buClr>
              <a:buFont typeface="Wingdings" pitchFamily="2" charset="2"/>
              <a:buChar char="q"/>
              <a:defRPr/>
            </a:pPr>
            <a:r>
              <a:rPr lang="en-US" sz="2400" b="1" dirty="0" smtClean="0">
                <a:solidFill>
                  <a:prstClr val="black"/>
                </a:solidFill>
                <a:latin typeface="Eras Demi ITC" pitchFamily="34" charset="0"/>
              </a:rPr>
              <a:t>Bangla</a:t>
            </a:r>
            <a:r>
              <a:rPr lang="en-US" sz="2400" dirty="0" smtClean="0">
                <a:solidFill>
                  <a:prstClr val="black"/>
                </a:solidFill>
                <a:latin typeface="Eras Demi ITC" pitchFamily="34" charset="0"/>
              </a:rPr>
              <a:t> </a:t>
            </a:r>
            <a:r>
              <a:rPr lang="en-US" sz="2400" dirty="0">
                <a:solidFill>
                  <a:prstClr val="black"/>
                </a:solidFill>
                <a:latin typeface="Eras Demi ITC" pitchFamily="34" charset="0"/>
              </a:rPr>
              <a:t>is the national language of Bangladesh, the official language of West Bengal, Tripura and Assam. It is also a major language of Andaman and Nicobar Islands. </a:t>
            </a:r>
            <a:endParaRPr lang="en-US" sz="2400" dirty="0" smtClean="0">
              <a:solidFill>
                <a:prstClr val="black"/>
              </a:solidFill>
              <a:latin typeface="Eras Demi ITC" pitchFamily="34" charset="0"/>
            </a:endParaRPr>
          </a:p>
          <a:p>
            <a:pPr marL="0" lvl="0" indent="0" algn="just">
              <a:lnSpc>
                <a:spcPct val="114000"/>
              </a:lnSpc>
              <a:spcBef>
                <a:spcPts val="0"/>
              </a:spcBef>
              <a:buClr>
                <a:srgbClr val="A5A5A5"/>
              </a:buClr>
              <a:buFont typeface="Wingdings" pitchFamily="2" charset="2"/>
              <a:buChar char="q"/>
              <a:defRPr/>
            </a:pPr>
            <a:endParaRPr lang="en-US" sz="2400" dirty="0">
              <a:solidFill>
                <a:prstClr val="black"/>
              </a:solidFill>
              <a:latin typeface="Eras Demi ITC" pitchFamily="34" charset="0"/>
            </a:endParaRPr>
          </a:p>
          <a:p>
            <a:pPr marL="0" lvl="0" indent="0" algn="just">
              <a:lnSpc>
                <a:spcPct val="114000"/>
              </a:lnSpc>
              <a:spcBef>
                <a:spcPts val="0"/>
              </a:spcBef>
              <a:buClr>
                <a:srgbClr val="A5A5A5"/>
              </a:buClr>
              <a:buFont typeface="Wingdings" pitchFamily="2" charset="2"/>
              <a:buChar char="q"/>
              <a:defRPr/>
            </a:pPr>
            <a:r>
              <a:rPr lang="en-US" sz="2400" b="1" dirty="0">
                <a:solidFill>
                  <a:prstClr val="black"/>
                </a:solidFill>
                <a:latin typeface="Eras Demi ITC" pitchFamily="34" charset="0"/>
              </a:rPr>
              <a:t>Bangla </a:t>
            </a:r>
            <a:r>
              <a:rPr lang="en-US" sz="2400" dirty="0">
                <a:solidFill>
                  <a:prstClr val="black"/>
                </a:solidFill>
                <a:latin typeface="Eras Demi ITC" pitchFamily="34" charset="0"/>
              </a:rPr>
              <a:t>language emerged as a new </a:t>
            </a:r>
            <a:r>
              <a:rPr lang="en-US" sz="2400" dirty="0">
                <a:solidFill>
                  <a:srgbClr val="0070C0"/>
                </a:solidFill>
                <a:latin typeface="Eras Demi ITC" pitchFamily="34" charset="0"/>
              </a:rPr>
              <a:t>Indo-Aryan language </a:t>
            </a:r>
            <a:r>
              <a:rPr lang="en-US" sz="2400" dirty="0">
                <a:solidFill>
                  <a:prstClr val="black"/>
                </a:solidFill>
                <a:latin typeface="Eras Demi ITC" pitchFamily="34" charset="0"/>
              </a:rPr>
              <a:t>by 900-1000 AD through </a:t>
            </a:r>
            <a:r>
              <a:rPr lang="en-US" sz="2400" dirty="0" err="1">
                <a:solidFill>
                  <a:prstClr val="black"/>
                </a:solidFill>
                <a:latin typeface="Eras Demi ITC" pitchFamily="34" charset="0"/>
              </a:rPr>
              <a:t>Magadhi</a:t>
            </a:r>
            <a:r>
              <a:rPr lang="en-US" sz="2400" dirty="0">
                <a:solidFill>
                  <a:prstClr val="black"/>
                </a:solidFill>
                <a:latin typeface="Eras Demi ITC" pitchFamily="34" charset="0"/>
              </a:rPr>
              <a:t> </a:t>
            </a:r>
            <a:r>
              <a:rPr lang="en-US" sz="2400" dirty="0" err="1">
                <a:solidFill>
                  <a:prstClr val="black"/>
                </a:solidFill>
                <a:latin typeface="Eras Demi ITC" pitchFamily="34" charset="0"/>
              </a:rPr>
              <a:t>Apabhramsh</a:t>
            </a:r>
            <a:r>
              <a:rPr lang="en-US" sz="2400" dirty="0">
                <a:solidFill>
                  <a:prstClr val="black"/>
                </a:solidFill>
                <a:latin typeface="Eras Demi ITC" pitchFamily="34" charset="0"/>
              </a:rPr>
              <a:t> and </a:t>
            </a:r>
            <a:r>
              <a:rPr lang="en-US" sz="2400" dirty="0" err="1">
                <a:solidFill>
                  <a:prstClr val="black"/>
                </a:solidFill>
                <a:latin typeface="Eras Demi ITC" pitchFamily="34" charset="0"/>
              </a:rPr>
              <a:t>Abahattha</a:t>
            </a:r>
            <a:r>
              <a:rPr lang="en-US" sz="2400" dirty="0">
                <a:solidFill>
                  <a:prstClr val="black"/>
                </a:solidFill>
                <a:latin typeface="Eras Demi ITC" pitchFamily="34" charset="0"/>
              </a:rPr>
              <a:t>, two stages of </a:t>
            </a:r>
            <a:r>
              <a:rPr lang="en-US" sz="2400" dirty="0" err="1">
                <a:solidFill>
                  <a:prstClr val="black"/>
                </a:solidFill>
                <a:latin typeface="Eras Demi ITC" pitchFamily="34" charset="0"/>
              </a:rPr>
              <a:t>Magadhi</a:t>
            </a:r>
            <a:r>
              <a:rPr lang="en-US" sz="2400" dirty="0">
                <a:solidFill>
                  <a:prstClr val="black"/>
                </a:solidFill>
                <a:latin typeface="Eras Demi ITC" pitchFamily="34" charset="0"/>
              </a:rPr>
              <a:t> </a:t>
            </a:r>
            <a:r>
              <a:rPr lang="en-US" sz="2400" dirty="0" err="1">
                <a:solidFill>
                  <a:prstClr val="black"/>
                </a:solidFill>
                <a:latin typeface="Eras Demi ITC" pitchFamily="34" charset="0"/>
              </a:rPr>
              <a:t>Prakrit</a:t>
            </a:r>
            <a:r>
              <a:rPr lang="en-US" sz="2400" dirty="0">
                <a:solidFill>
                  <a:prstClr val="black"/>
                </a:solidFill>
                <a:latin typeface="Eras Demi ITC" pitchFamily="34" charset="0"/>
              </a:rPr>
              <a:t>, along with two other Indo-Aryan languages, Oriya and Assamese. Until the 14th century, there was little linguistic difference between Bangla and Assamese.</a:t>
            </a:r>
            <a:endParaRPr lang="en-US" sz="2400" b="1" dirty="0">
              <a:solidFill>
                <a:prstClr val="black"/>
              </a:solidFill>
              <a:latin typeface="Eras Demi ITC" pitchFamily="34" charset="0"/>
            </a:endParaRPr>
          </a:p>
          <a:p>
            <a:pPr marL="0" indent="0" algn="just" eaLnBrk="1" fontAlgn="auto" hangingPunct="1">
              <a:lnSpc>
                <a:spcPct val="114000"/>
              </a:lnSpc>
              <a:spcBef>
                <a:spcPts val="0"/>
              </a:spcBef>
              <a:spcAft>
                <a:spcPts val="0"/>
              </a:spcAft>
              <a:buClr>
                <a:schemeClr val="accent3"/>
              </a:buClr>
              <a:buFont typeface="Wingdings" pitchFamily="2" charset="2"/>
              <a:buChar char="q"/>
              <a:defRPr/>
            </a:pPr>
            <a:endParaRPr lang="en-US" sz="2400" dirty="0" smtClean="0">
              <a:latin typeface="Eras Demi ITC" pitchFamily="34" charset="0"/>
            </a:endParaRPr>
          </a:p>
        </p:txBody>
      </p:sp>
    </p:spTree>
    <p:extLst>
      <p:ext uri="{BB962C8B-B14F-4D97-AF65-F5344CB8AC3E}">
        <p14:creationId xmlns:p14="http://schemas.microsoft.com/office/powerpoint/2010/main" val="1060445132"/>
      </p:ext>
    </p:extLst>
  </p:cSld>
  <p:clrMapOvr>
    <a:masterClrMapping/>
  </p:clrMapOvr>
  <p:transition spd="med">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txBox="1">
            <a:spLocks/>
          </p:cNvSpPr>
          <p:nvPr/>
        </p:nvSpPr>
        <p:spPr>
          <a:xfrm>
            <a:off x="5257800" y="1981200"/>
            <a:ext cx="5715000" cy="17526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76191" tIns="38095" rIns="76191" bIns="38095"/>
          <a:lstStyle/>
          <a:p>
            <a:pPr algn="ctr">
              <a:defRPr/>
            </a:pPr>
            <a:r>
              <a:rPr lang="en-US" sz="3600" b="1" dirty="0">
                <a:latin typeface="Eras Demi ITC" pitchFamily="34" charset="0"/>
                <a:ea typeface="+mj-ea"/>
                <a:cs typeface="+mj-cs"/>
              </a:rPr>
              <a:t>Diagram of the origin of Bangla Language</a:t>
            </a:r>
          </a:p>
        </p:txBody>
      </p:sp>
      <p:sp>
        <p:nvSpPr>
          <p:cNvPr id="4" name="Title 1"/>
          <p:cNvSpPr txBox="1">
            <a:spLocks/>
          </p:cNvSpPr>
          <p:nvPr/>
        </p:nvSpPr>
        <p:spPr bwMode="auto">
          <a:xfrm>
            <a:off x="0" y="1143000"/>
            <a:ext cx="2895600" cy="4572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b="1" dirty="0" err="1">
                <a:solidFill>
                  <a:srgbClr val="00B050"/>
                </a:solidFill>
                <a:latin typeface="Eras Demi ITC" pitchFamily="34" charset="0"/>
                <a:ea typeface="+mj-ea"/>
                <a:cs typeface="Calibri" pitchFamily="34" charset="0"/>
              </a:rPr>
              <a:t>Satam</a:t>
            </a:r>
            <a:endParaRPr lang="en-US" sz="2400" b="1" dirty="0">
              <a:solidFill>
                <a:srgbClr val="00B050"/>
              </a:solidFill>
              <a:latin typeface="Eras Demi ITC" pitchFamily="34" charset="0"/>
              <a:ea typeface="+mj-ea"/>
              <a:cs typeface="Calibri" pitchFamily="34" charset="0"/>
            </a:endParaRPr>
          </a:p>
        </p:txBody>
      </p:sp>
      <p:sp>
        <p:nvSpPr>
          <p:cNvPr id="5" name="Title 1"/>
          <p:cNvSpPr txBox="1">
            <a:spLocks/>
          </p:cNvSpPr>
          <p:nvPr/>
        </p:nvSpPr>
        <p:spPr bwMode="auto">
          <a:xfrm>
            <a:off x="1524000" y="457200"/>
            <a:ext cx="2971800" cy="4572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accent1">
                <a:alpha val="90000"/>
              </a:schemeClr>
            </a:solidFill>
            <a:miter lim="800000"/>
            <a:headEnd/>
            <a:tailEnd/>
          </a:ln>
        </p:spPr>
        <p:txBody>
          <a:bodyPr lIns="104489" tIns="52244" rIns="104489" bIns="52244" anchor="ctr"/>
          <a:lstStyle/>
          <a:p>
            <a:pPr algn="ctr">
              <a:defRPr/>
            </a:pPr>
            <a:r>
              <a:rPr lang="en-US" sz="2400" b="1" dirty="0">
                <a:solidFill>
                  <a:srgbClr val="00B050"/>
                </a:solidFill>
                <a:latin typeface="Eras Demi ITC" pitchFamily="34" charset="0"/>
                <a:ea typeface="+mj-ea"/>
                <a:cs typeface="Calibri" pitchFamily="34" charset="0"/>
              </a:rPr>
              <a:t>Indo European </a:t>
            </a:r>
          </a:p>
        </p:txBody>
      </p:sp>
      <p:sp>
        <p:nvSpPr>
          <p:cNvPr id="6" name="Title 1"/>
          <p:cNvSpPr txBox="1">
            <a:spLocks/>
          </p:cNvSpPr>
          <p:nvPr/>
        </p:nvSpPr>
        <p:spPr bwMode="auto">
          <a:xfrm>
            <a:off x="0" y="1981200"/>
            <a:ext cx="2895600" cy="4572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b="1" dirty="0">
                <a:solidFill>
                  <a:srgbClr val="00B050"/>
                </a:solidFill>
                <a:latin typeface="Eras Demi ITC" pitchFamily="34" charset="0"/>
                <a:ea typeface="+mj-ea"/>
                <a:cs typeface="Calibri" pitchFamily="34" charset="0"/>
              </a:rPr>
              <a:t>Indian Aryan</a:t>
            </a:r>
          </a:p>
        </p:txBody>
      </p:sp>
      <p:sp>
        <p:nvSpPr>
          <p:cNvPr id="7" name="Title 1"/>
          <p:cNvSpPr txBox="1">
            <a:spLocks/>
          </p:cNvSpPr>
          <p:nvPr/>
        </p:nvSpPr>
        <p:spPr bwMode="auto">
          <a:xfrm>
            <a:off x="0" y="2819400"/>
            <a:ext cx="2895600" cy="4572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b="1" dirty="0">
                <a:solidFill>
                  <a:srgbClr val="00B050"/>
                </a:solidFill>
                <a:latin typeface="Eras Demi ITC" pitchFamily="34" charset="0"/>
                <a:ea typeface="+mj-ea"/>
                <a:cs typeface="Calibri" pitchFamily="34" charset="0"/>
              </a:rPr>
              <a:t>Sanskrit</a:t>
            </a:r>
          </a:p>
        </p:txBody>
      </p:sp>
      <p:sp>
        <p:nvSpPr>
          <p:cNvPr id="8" name="Title 1"/>
          <p:cNvSpPr txBox="1">
            <a:spLocks/>
          </p:cNvSpPr>
          <p:nvPr/>
        </p:nvSpPr>
        <p:spPr bwMode="auto">
          <a:xfrm>
            <a:off x="0" y="3657600"/>
            <a:ext cx="2895600" cy="4572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b="1" dirty="0" err="1">
                <a:solidFill>
                  <a:srgbClr val="00B050"/>
                </a:solidFill>
                <a:latin typeface="Eras Demi ITC" pitchFamily="34" charset="0"/>
                <a:ea typeface="+mj-ea"/>
                <a:cs typeface="Calibri" pitchFamily="34" charset="0"/>
              </a:rPr>
              <a:t>Prakrit</a:t>
            </a:r>
            <a:endParaRPr lang="en-US" sz="2400" b="1" dirty="0">
              <a:solidFill>
                <a:srgbClr val="00B050"/>
              </a:solidFill>
              <a:latin typeface="Eras Demi ITC" pitchFamily="34" charset="0"/>
              <a:ea typeface="+mj-ea"/>
              <a:cs typeface="Calibri" pitchFamily="34" charset="0"/>
            </a:endParaRPr>
          </a:p>
        </p:txBody>
      </p:sp>
      <p:sp>
        <p:nvSpPr>
          <p:cNvPr id="9" name="Title 1"/>
          <p:cNvSpPr txBox="1">
            <a:spLocks/>
          </p:cNvSpPr>
          <p:nvPr/>
        </p:nvSpPr>
        <p:spPr bwMode="auto">
          <a:xfrm>
            <a:off x="0" y="4495800"/>
            <a:ext cx="2895600" cy="4572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b="1" dirty="0" err="1">
                <a:solidFill>
                  <a:srgbClr val="00B050"/>
                </a:solidFill>
                <a:latin typeface="Eras Demi ITC" pitchFamily="34" charset="0"/>
                <a:ea typeface="+mj-ea"/>
                <a:cs typeface="Calibri" pitchFamily="34" charset="0"/>
              </a:rPr>
              <a:t>Gouri</a:t>
            </a:r>
            <a:r>
              <a:rPr lang="en-US" sz="2400" b="1" dirty="0">
                <a:solidFill>
                  <a:srgbClr val="00B050"/>
                </a:solidFill>
                <a:latin typeface="Eras Demi ITC" pitchFamily="34" charset="0"/>
                <a:ea typeface="+mj-ea"/>
                <a:cs typeface="Calibri" pitchFamily="34" charset="0"/>
              </a:rPr>
              <a:t> </a:t>
            </a:r>
            <a:r>
              <a:rPr lang="en-US" sz="2400" b="1" dirty="0" err="1">
                <a:solidFill>
                  <a:srgbClr val="00B050"/>
                </a:solidFill>
                <a:latin typeface="Eras Demi ITC" pitchFamily="34" charset="0"/>
                <a:ea typeface="+mj-ea"/>
                <a:cs typeface="Calibri" pitchFamily="34" charset="0"/>
              </a:rPr>
              <a:t>Prakrit</a:t>
            </a:r>
            <a:r>
              <a:rPr lang="en-US" sz="2400" b="1" dirty="0">
                <a:solidFill>
                  <a:srgbClr val="00B050"/>
                </a:solidFill>
                <a:latin typeface="Eras Demi ITC" pitchFamily="34" charset="0"/>
                <a:ea typeface="+mj-ea"/>
                <a:cs typeface="Calibri" pitchFamily="34" charset="0"/>
              </a:rPr>
              <a:t> </a:t>
            </a:r>
          </a:p>
        </p:txBody>
      </p:sp>
      <p:sp>
        <p:nvSpPr>
          <p:cNvPr id="10" name="Title 1"/>
          <p:cNvSpPr txBox="1">
            <a:spLocks/>
          </p:cNvSpPr>
          <p:nvPr/>
        </p:nvSpPr>
        <p:spPr bwMode="auto">
          <a:xfrm>
            <a:off x="3352800" y="4495800"/>
            <a:ext cx="2590800" cy="4572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b="1" dirty="0" err="1">
                <a:solidFill>
                  <a:srgbClr val="00B050"/>
                </a:solidFill>
                <a:latin typeface="Eras Demi ITC" pitchFamily="34" charset="0"/>
                <a:ea typeface="+mj-ea"/>
                <a:cs typeface="Calibri" pitchFamily="34" charset="0"/>
              </a:rPr>
              <a:t>Maghdi</a:t>
            </a:r>
            <a:r>
              <a:rPr lang="en-US" sz="2400" b="1" dirty="0">
                <a:solidFill>
                  <a:srgbClr val="00B050"/>
                </a:solidFill>
                <a:latin typeface="Eras Demi ITC" pitchFamily="34" charset="0"/>
                <a:ea typeface="+mj-ea"/>
                <a:cs typeface="Calibri" pitchFamily="34" charset="0"/>
              </a:rPr>
              <a:t> </a:t>
            </a:r>
            <a:r>
              <a:rPr lang="en-US" sz="2400" b="1" dirty="0" err="1">
                <a:solidFill>
                  <a:srgbClr val="00B050"/>
                </a:solidFill>
                <a:latin typeface="Eras Demi ITC" pitchFamily="34" charset="0"/>
                <a:ea typeface="+mj-ea"/>
                <a:cs typeface="Calibri" pitchFamily="34" charset="0"/>
              </a:rPr>
              <a:t>Prakrit</a:t>
            </a:r>
            <a:endParaRPr lang="en-US" sz="2400" b="1" dirty="0">
              <a:solidFill>
                <a:srgbClr val="00B050"/>
              </a:solidFill>
              <a:latin typeface="Eras Demi ITC" pitchFamily="34" charset="0"/>
              <a:ea typeface="+mj-ea"/>
              <a:cs typeface="Calibri" pitchFamily="34" charset="0"/>
            </a:endParaRPr>
          </a:p>
        </p:txBody>
      </p:sp>
      <p:sp>
        <p:nvSpPr>
          <p:cNvPr id="11" name="Title 1"/>
          <p:cNvSpPr txBox="1">
            <a:spLocks/>
          </p:cNvSpPr>
          <p:nvPr/>
        </p:nvSpPr>
        <p:spPr bwMode="auto">
          <a:xfrm>
            <a:off x="0" y="5334000"/>
            <a:ext cx="2895600" cy="4572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b="1" dirty="0" err="1">
                <a:solidFill>
                  <a:srgbClr val="00B050"/>
                </a:solidFill>
                <a:latin typeface="Eras Demi ITC" pitchFamily="34" charset="0"/>
                <a:ea typeface="+mj-ea"/>
                <a:cs typeface="Calibri" pitchFamily="34" charset="0"/>
              </a:rPr>
              <a:t>Banga</a:t>
            </a:r>
            <a:r>
              <a:rPr lang="en-US" sz="2400" b="1" dirty="0">
                <a:solidFill>
                  <a:srgbClr val="00B050"/>
                </a:solidFill>
                <a:latin typeface="Eras Demi ITC" pitchFamily="34" charset="0"/>
                <a:ea typeface="+mj-ea"/>
                <a:cs typeface="Calibri" pitchFamily="34" charset="0"/>
              </a:rPr>
              <a:t> </a:t>
            </a:r>
            <a:r>
              <a:rPr lang="en-US" sz="2400" b="1" dirty="0" err="1">
                <a:solidFill>
                  <a:srgbClr val="00B050"/>
                </a:solidFill>
                <a:latin typeface="Eras Demi ITC" pitchFamily="34" charset="0"/>
                <a:ea typeface="+mj-ea"/>
                <a:cs typeface="Calibri" pitchFamily="34" charset="0"/>
              </a:rPr>
              <a:t>Kamrupi</a:t>
            </a:r>
            <a:endParaRPr lang="en-US" sz="2400" b="1" dirty="0">
              <a:solidFill>
                <a:srgbClr val="00B050"/>
              </a:solidFill>
              <a:latin typeface="Eras Demi ITC" pitchFamily="34" charset="0"/>
              <a:ea typeface="+mj-ea"/>
              <a:cs typeface="Calibri" pitchFamily="34" charset="0"/>
            </a:endParaRPr>
          </a:p>
        </p:txBody>
      </p:sp>
      <p:sp>
        <p:nvSpPr>
          <p:cNvPr id="12" name="Title 1"/>
          <p:cNvSpPr txBox="1">
            <a:spLocks/>
          </p:cNvSpPr>
          <p:nvPr/>
        </p:nvSpPr>
        <p:spPr bwMode="auto">
          <a:xfrm>
            <a:off x="0" y="6172200"/>
            <a:ext cx="2895600" cy="4572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b="1" dirty="0">
                <a:solidFill>
                  <a:srgbClr val="00B050"/>
                </a:solidFill>
                <a:latin typeface="Eras Demi ITC" pitchFamily="34" charset="0"/>
                <a:ea typeface="+mj-ea"/>
                <a:cs typeface="Calibri" pitchFamily="34" charset="0"/>
              </a:rPr>
              <a:t>Bangla</a:t>
            </a:r>
          </a:p>
        </p:txBody>
      </p:sp>
      <p:sp>
        <p:nvSpPr>
          <p:cNvPr id="13" name="Title 1"/>
          <p:cNvSpPr txBox="1">
            <a:spLocks/>
          </p:cNvSpPr>
          <p:nvPr/>
        </p:nvSpPr>
        <p:spPr bwMode="auto">
          <a:xfrm>
            <a:off x="3200400" y="1143000"/>
            <a:ext cx="2743200" cy="4572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b="1" dirty="0" err="1">
                <a:solidFill>
                  <a:srgbClr val="00B050"/>
                </a:solidFill>
                <a:latin typeface="Eras Demi ITC" pitchFamily="34" charset="0"/>
                <a:ea typeface="+mj-ea"/>
                <a:cs typeface="Calibri" pitchFamily="34" charset="0"/>
              </a:rPr>
              <a:t>Kentum</a:t>
            </a:r>
            <a:endParaRPr lang="en-US" sz="2400" b="1" dirty="0">
              <a:solidFill>
                <a:srgbClr val="00B050"/>
              </a:solidFill>
              <a:latin typeface="Eras Demi ITC" pitchFamily="34" charset="0"/>
              <a:ea typeface="+mj-ea"/>
              <a:cs typeface="Calibri" pitchFamily="34" charset="0"/>
            </a:endParaRPr>
          </a:p>
        </p:txBody>
      </p:sp>
      <p:cxnSp>
        <p:nvCxnSpPr>
          <p:cNvPr id="15" name="Straight Arrow Connector 14"/>
          <p:cNvCxnSpPr>
            <a:stCxn id="5" idx="2"/>
            <a:endCxn id="13" idx="0"/>
          </p:cNvCxnSpPr>
          <p:nvPr/>
        </p:nvCxnSpPr>
        <p:spPr>
          <a:xfrm rot="16200000" flipH="1">
            <a:off x="3676650" y="247650"/>
            <a:ext cx="228600" cy="1562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a:endCxn id="4" idx="0"/>
          </p:cNvCxnSpPr>
          <p:nvPr/>
        </p:nvCxnSpPr>
        <p:spPr>
          <a:xfrm rot="5400000">
            <a:off x="2114550" y="247650"/>
            <a:ext cx="228600" cy="1562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Down Arrow 19"/>
          <p:cNvSpPr/>
          <p:nvPr/>
        </p:nvSpPr>
        <p:spPr>
          <a:xfrm>
            <a:off x="1371600" y="1600200"/>
            <a:ext cx="152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Down Arrow 20"/>
          <p:cNvSpPr/>
          <p:nvPr/>
        </p:nvSpPr>
        <p:spPr>
          <a:xfrm>
            <a:off x="1371600" y="2438400"/>
            <a:ext cx="152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Down Arrow 21"/>
          <p:cNvSpPr/>
          <p:nvPr/>
        </p:nvSpPr>
        <p:spPr>
          <a:xfrm>
            <a:off x="1371600" y="3276600"/>
            <a:ext cx="152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7" name="Straight Arrow Connector 26"/>
          <p:cNvCxnSpPr>
            <a:stCxn id="8" idx="2"/>
            <a:endCxn id="9" idx="0"/>
          </p:cNvCxnSpPr>
          <p:nvPr/>
        </p:nvCxnSpPr>
        <p:spPr>
          <a:xfrm rot="5400000">
            <a:off x="1257301" y="4305300"/>
            <a:ext cx="3810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a:endCxn id="10" idx="0"/>
          </p:cNvCxnSpPr>
          <p:nvPr/>
        </p:nvCxnSpPr>
        <p:spPr>
          <a:xfrm rot="16200000" flipH="1">
            <a:off x="2857500" y="2705100"/>
            <a:ext cx="381000" cy="3200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Down Arrow 37"/>
          <p:cNvSpPr/>
          <p:nvPr/>
        </p:nvSpPr>
        <p:spPr>
          <a:xfrm>
            <a:off x="1371600" y="4953000"/>
            <a:ext cx="152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Title 1"/>
          <p:cNvSpPr txBox="1">
            <a:spLocks/>
          </p:cNvSpPr>
          <p:nvPr/>
        </p:nvSpPr>
        <p:spPr bwMode="auto">
          <a:xfrm>
            <a:off x="3200400" y="6172200"/>
            <a:ext cx="2895600" cy="4572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b="1" dirty="0">
                <a:solidFill>
                  <a:srgbClr val="00B050"/>
                </a:solidFill>
                <a:latin typeface="Eras Demi ITC" pitchFamily="34" charset="0"/>
                <a:ea typeface="+mj-ea"/>
                <a:cs typeface="Calibri" pitchFamily="34" charset="0"/>
              </a:rPr>
              <a:t>Assamese</a:t>
            </a:r>
          </a:p>
        </p:txBody>
      </p:sp>
      <p:sp>
        <p:nvSpPr>
          <p:cNvPr id="41" name="Title 1"/>
          <p:cNvSpPr txBox="1">
            <a:spLocks/>
          </p:cNvSpPr>
          <p:nvPr/>
        </p:nvSpPr>
        <p:spPr bwMode="auto">
          <a:xfrm>
            <a:off x="6400800" y="6172200"/>
            <a:ext cx="2895600" cy="4572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b="1" dirty="0">
                <a:solidFill>
                  <a:srgbClr val="00B050"/>
                </a:solidFill>
                <a:latin typeface="Eras Demi ITC" pitchFamily="34" charset="0"/>
                <a:ea typeface="+mj-ea"/>
                <a:cs typeface="Calibri" pitchFamily="34" charset="0"/>
              </a:rPr>
              <a:t>Oriya</a:t>
            </a:r>
          </a:p>
        </p:txBody>
      </p:sp>
      <p:sp>
        <p:nvSpPr>
          <p:cNvPr id="42" name="Cross 41"/>
          <p:cNvSpPr/>
          <p:nvPr/>
        </p:nvSpPr>
        <p:spPr>
          <a:xfrm>
            <a:off x="2895600" y="6324600"/>
            <a:ext cx="304800" cy="22860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Cross 42"/>
          <p:cNvSpPr/>
          <p:nvPr/>
        </p:nvSpPr>
        <p:spPr>
          <a:xfrm>
            <a:off x="6096000" y="6324600"/>
            <a:ext cx="304800" cy="22860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Arrow Connector 44"/>
          <p:cNvCxnSpPr>
            <a:stCxn id="10" idx="2"/>
            <a:endCxn id="12" idx="0"/>
          </p:cNvCxnSpPr>
          <p:nvPr/>
        </p:nvCxnSpPr>
        <p:spPr>
          <a:xfrm rot="5400000">
            <a:off x="2438400" y="3962400"/>
            <a:ext cx="1219200" cy="3200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1" idx="2"/>
            <a:endCxn id="12" idx="0"/>
          </p:cNvCxnSpPr>
          <p:nvPr/>
        </p:nvCxnSpPr>
        <p:spPr>
          <a:xfrm rot="5400000">
            <a:off x="1257301" y="5981700"/>
            <a:ext cx="3810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4"/>
          <p:cNvSpPr>
            <a:spLocks noGrp="1"/>
          </p:cNvSpPr>
          <p:nvPr>
            <p:ph type="title"/>
          </p:nvPr>
        </p:nvSpPr>
        <p:spPr>
          <a:xfrm>
            <a:off x="195263" y="385763"/>
            <a:ext cx="9253537" cy="1138237"/>
          </a:xfrm>
        </p:spPr>
        <p:txBody>
          <a:bodyPr/>
          <a:lstStyle/>
          <a:p>
            <a:pPr algn="ctr" eaLnBrk="1" hangingPunct="1"/>
            <a:r>
              <a:rPr lang="en-US" sz="3200" b="1" dirty="0" smtClean="0">
                <a:solidFill>
                  <a:srgbClr val="002060"/>
                </a:solidFill>
                <a:latin typeface="Eras Demi ITC" pitchFamily="34" charset="0"/>
              </a:rPr>
              <a:t>Development trend of Bangla Language</a:t>
            </a:r>
          </a:p>
        </p:txBody>
      </p:sp>
      <p:sp>
        <p:nvSpPr>
          <p:cNvPr id="16387" name="Content Placeholder 2"/>
          <p:cNvSpPr>
            <a:spLocks noGrp="1"/>
          </p:cNvSpPr>
          <p:nvPr>
            <p:ph idx="1"/>
          </p:nvPr>
        </p:nvSpPr>
        <p:spPr>
          <a:xfrm>
            <a:off x="152400" y="1524000"/>
            <a:ext cx="6858000" cy="5562600"/>
          </a:xfrm>
        </p:spPr>
        <p:txBody>
          <a:bodyPr/>
          <a:lstStyle/>
          <a:p>
            <a:pPr marL="0" indent="0" algn="just" eaLnBrk="1" hangingPunct="1">
              <a:spcBef>
                <a:spcPct val="0"/>
              </a:spcBef>
              <a:buFont typeface="Georgia" pitchFamily="18" charset="0"/>
              <a:buNone/>
            </a:pPr>
            <a:r>
              <a:rPr lang="en-US" sz="2000" dirty="0" smtClean="0">
                <a:latin typeface="Eras Demi ITC" pitchFamily="34" charset="0"/>
              </a:rPr>
              <a:t>Usually, three periods are identified in the history of Bengali:</a:t>
            </a:r>
          </a:p>
          <a:p>
            <a:pPr marL="0" indent="0" algn="just" eaLnBrk="1" hangingPunct="1">
              <a:spcBef>
                <a:spcPct val="0"/>
              </a:spcBef>
              <a:buFont typeface="Georgia" pitchFamily="18" charset="0"/>
              <a:buNone/>
            </a:pPr>
            <a:r>
              <a:rPr lang="en-US" sz="2000" b="1" dirty="0" smtClean="0">
                <a:solidFill>
                  <a:srgbClr val="00B050"/>
                </a:solidFill>
                <a:latin typeface="Eras Demi ITC" pitchFamily="34" charset="0"/>
              </a:rPr>
              <a:t>Old </a:t>
            </a:r>
            <a:r>
              <a:rPr lang="en-US" sz="2000" b="1" dirty="0" err="1" smtClean="0">
                <a:solidFill>
                  <a:srgbClr val="00B050"/>
                </a:solidFill>
                <a:latin typeface="Eras Demi ITC" pitchFamily="34" charset="0"/>
              </a:rPr>
              <a:t>Bangla</a:t>
            </a:r>
            <a:r>
              <a:rPr lang="en-US" sz="2000" b="1" dirty="0" smtClean="0">
                <a:solidFill>
                  <a:srgbClr val="00B050"/>
                </a:solidFill>
                <a:latin typeface="Eras Demi ITC" pitchFamily="34" charset="0"/>
              </a:rPr>
              <a:t> (650/900-1200): </a:t>
            </a:r>
            <a:r>
              <a:rPr lang="en-US" sz="2000" dirty="0" smtClean="0">
                <a:latin typeface="Eras Demi ITC" pitchFamily="34" charset="0"/>
              </a:rPr>
              <a:t>Texts include </a:t>
            </a:r>
            <a:r>
              <a:rPr lang="en-US" sz="2000" dirty="0" err="1" smtClean="0">
                <a:latin typeface="Eras Demi ITC" pitchFamily="34" charset="0"/>
              </a:rPr>
              <a:t>Charyapada</a:t>
            </a:r>
            <a:r>
              <a:rPr lang="en-US" sz="2000" dirty="0" smtClean="0">
                <a:latin typeface="Eras Demi ITC" pitchFamily="34" charset="0"/>
              </a:rPr>
              <a:t>, devotional songs; the emergence of pronouns Ami, </a:t>
            </a:r>
            <a:r>
              <a:rPr lang="en-US" sz="2000" dirty="0" err="1" smtClean="0">
                <a:latin typeface="Eras Demi ITC" pitchFamily="34" charset="0"/>
              </a:rPr>
              <a:t>tumi</a:t>
            </a:r>
            <a:r>
              <a:rPr lang="en-US" sz="2000" dirty="0" smtClean="0">
                <a:latin typeface="Eras Demi ITC" pitchFamily="34" charset="0"/>
              </a:rPr>
              <a:t>, etc.; verb inflections -</a:t>
            </a:r>
            <a:r>
              <a:rPr lang="en-US" sz="2000" dirty="0" err="1" smtClean="0">
                <a:latin typeface="Eras Demi ITC" pitchFamily="34" charset="0"/>
              </a:rPr>
              <a:t>ila</a:t>
            </a:r>
            <a:r>
              <a:rPr lang="en-US" sz="2000" dirty="0" smtClean="0">
                <a:latin typeface="Eras Demi ITC" pitchFamily="34" charset="0"/>
              </a:rPr>
              <a:t>, -</a:t>
            </a:r>
            <a:r>
              <a:rPr lang="en-US" sz="2000" dirty="0" err="1" smtClean="0">
                <a:latin typeface="Eras Demi ITC" pitchFamily="34" charset="0"/>
              </a:rPr>
              <a:t>iba</a:t>
            </a:r>
            <a:r>
              <a:rPr lang="en-US" sz="2000" dirty="0" smtClean="0">
                <a:latin typeface="Eras Demi ITC" pitchFamily="34" charset="0"/>
              </a:rPr>
              <a:t>, etc. Assamese branch out in this period and Oriya just before this period. </a:t>
            </a:r>
          </a:p>
          <a:p>
            <a:pPr marL="0" indent="0" algn="just" eaLnBrk="1" hangingPunct="1">
              <a:spcBef>
                <a:spcPct val="0"/>
              </a:spcBef>
              <a:buFont typeface="Georgia" pitchFamily="18" charset="0"/>
              <a:buNone/>
            </a:pPr>
            <a:endParaRPr lang="en-US" sz="2000" dirty="0" smtClean="0">
              <a:latin typeface="Eras Demi ITC" pitchFamily="34" charset="0"/>
            </a:endParaRPr>
          </a:p>
          <a:p>
            <a:pPr marL="0" indent="0" algn="just" eaLnBrk="1" hangingPunct="1">
              <a:spcBef>
                <a:spcPct val="0"/>
              </a:spcBef>
              <a:buFont typeface="Georgia" pitchFamily="18" charset="0"/>
              <a:buNone/>
            </a:pPr>
            <a:r>
              <a:rPr lang="en-US" sz="2000" b="1" dirty="0" smtClean="0">
                <a:solidFill>
                  <a:srgbClr val="00B050"/>
                </a:solidFill>
                <a:latin typeface="Eras Demi ITC" pitchFamily="34" charset="0"/>
              </a:rPr>
              <a:t>Middle </a:t>
            </a:r>
            <a:r>
              <a:rPr lang="en-US" sz="2000" b="1" dirty="0" err="1" smtClean="0">
                <a:solidFill>
                  <a:srgbClr val="00B050"/>
                </a:solidFill>
                <a:latin typeface="Eras Demi ITC" pitchFamily="34" charset="0"/>
              </a:rPr>
              <a:t>Bangla</a:t>
            </a:r>
            <a:r>
              <a:rPr lang="en-US" sz="2000" b="1" dirty="0" smtClean="0">
                <a:solidFill>
                  <a:srgbClr val="00B050"/>
                </a:solidFill>
                <a:latin typeface="Eras Demi ITC" pitchFamily="34" charset="0"/>
              </a:rPr>
              <a:t> (1351–1800):  </a:t>
            </a:r>
            <a:r>
              <a:rPr lang="en-US" sz="2000" dirty="0" smtClean="0">
                <a:latin typeface="Eras Demi ITC" pitchFamily="34" charset="0"/>
              </a:rPr>
              <a:t>Major texts of the period, </a:t>
            </a:r>
            <a:r>
              <a:rPr lang="en-US" sz="2000" dirty="0" err="1" smtClean="0">
                <a:latin typeface="Eras Demi ITC" pitchFamily="34" charset="0"/>
              </a:rPr>
              <a:t>Krittivas</a:t>
            </a:r>
            <a:r>
              <a:rPr lang="en-US" sz="2000" dirty="0" smtClean="0">
                <a:latin typeface="Eras Demi ITC" pitchFamily="34" charset="0"/>
              </a:rPr>
              <a:t>' </a:t>
            </a:r>
            <a:r>
              <a:rPr lang="en-US" sz="2000" dirty="0" err="1" smtClean="0">
                <a:latin typeface="Eras Demi ITC" pitchFamily="34" charset="0"/>
              </a:rPr>
              <a:t>Ramayan</a:t>
            </a:r>
            <a:r>
              <a:rPr lang="en-US" sz="2000" dirty="0" smtClean="0">
                <a:latin typeface="Eras Demi ITC" pitchFamily="34" charset="0"/>
              </a:rPr>
              <a:t> has been credited to be a classic. Other narrative poems include </a:t>
            </a:r>
            <a:r>
              <a:rPr lang="en-US" sz="2000" dirty="0" err="1" smtClean="0">
                <a:latin typeface="Eras Demi ITC" pitchFamily="34" charset="0"/>
              </a:rPr>
              <a:t>Srikrishnavijaya</a:t>
            </a:r>
            <a:r>
              <a:rPr lang="en-US" sz="2000" dirty="0" smtClean="0">
                <a:latin typeface="Eras Demi ITC" pitchFamily="34" charset="0"/>
              </a:rPr>
              <a:t> by </a:t>
            </a:r>
            <a:r>
              <a:rPr lang="en-US" sz="2000" dirty="0" err="1" smtClean="0">
                <a:latin typeface="Eras Demi ITC" pitchFamily="34" charset="0"/>
              </a:rPr>
              <a:t>Maladhar</a:t>
            </a:r>
            <a:r>
              <a:rPr lang="en-US" sz="2000" dirty="0" smtClean="0">
                <a:latin typeface="Eras Demi ITC" pitchFamily="34" charset="0"/>
              </a:rPr>
              <a:t> </a:t>
            </a:r>
            <a:r>
              <a:rPr lang="en-US" sz="2000" dirty="0" err="1" smtClean="0">
                <a:latin typeface="Eras Demi ITC" pitchFamily="34" charset="0"/>
              </a:rPr>
              <a:t>Vasu</a:t>
            </a:r>
            <a:r>
              <a:rPr lang="en-US" sz="2000" dirty="0" smtClean="0">
                <a:latin typeface="Eras Demi ITC" pitchFamily="34" charset="0"/>
              </a:rPr>
              <a:t> and </a:t>
            </a:r>
            <a:r>
              <a:rPr lang="en-US" sz="2000" dirty="0" err="1" smtClean="0">
                <a:latin typeface="Eras Demi ITC" pitchFamily="34" charset="0"/>
              </a:rPr>
              <a:t>Srikrishnakirttan</a:t>
            </a:r>
            <a:r>
              <a:rPr lang="en-US" sz="2000" dirty="0" smtClean="0">
                <a:latin typeface="Eras Demi ITC" pitchFamily="34" charset="0"/>
              </a:rPr>
              <a:t> by </a:t>
            </a:r>
            <a:r>
              <a:rPr lang="en-US" sz="2000" dirty="0" err="1" smtClean="0">
                <a:latin typeface="Eras Demi ITC" pitchFamily="34" charset="0"/>
              </a:rPr>
              <a:t>Baru</a:t>
            </a:r>
            <a:r>
              <a:rPr lang="en-US" sz="2000" dirty="0" smtClean="0">
                <a:latin typeface="Eras Demi ITC" pitchFamily="34" charset="0"/>
              </a:rPr>
              <a:t> </a:t>
            </a:r>
            <a:r>
              <a:rPr lang="en-US" sz="2000" dirty="0" err="1" smtClean="0">
                <a:latin typeface="Eras Demi ITC" pitchFamily="34" charset="0"/>
              </a:rPr>
              <a:t>Chandidas</a:t>
            </a:r>
            <a:r>
              <a:rPr lang="en-US" sz="2000" dirty="0" smtClean="0">
                <a:latin typeface="Eras Demi ITC" pitchFamily="34" charset="0"/>
              </a:rPr>
              <a:t> which Spread of compound verbs; Persian influence. </a:t>
            </a:r>
          </a:p>
          <a:p>
            <a:pPr marL="0" indent="0" algn="just" eaLnBrk="1" hangingPunct="1">
              <a:spcBef>
                <a:spcPct val="0"/>
              </a:spcBef>
              <a:buFont typeface="Georgia" pitchFamily="18" charset="0"/>
              <a:buNone/>
            </a:pPr>
            <a:endParaRPr lang="en-US" sz="2000" b="1" dirty="0" smtClean="0">
              <a:solidFill>
                <a:srgbClr val="00B050"/>
              </a:solidFill>
              <a:latin typeface="Eras Demi ITC" pitchFamily="34" charset="0"/>
            </a:endParaRPr>
          </a:p>
          <a:p>
            <a:pPr marL="0" indent="0" algn="just" eaLnBrk="1" hangingPunct="1">
              <a:spcBef>
                <a:spcPct val="0"/>
              </a:spcBef>
              <a:buFont typeface="Georgia" pitchFamily="18" charset="0"/>
              <a:buNone/>
            </a:pPr>
            <a:r>
              <a:rPr lang="en-US" sz="2000" b="1" dirty="0" smtClean="0">
                <a:solidFill>
                  <a:srgbClr val="00B050"/>
                </a:solidFill>
                <a:latin typeface="Eras Demi ITC" pitchFamily="34" charset="0"/>
              </a:rPr>
              <a:t>Modern </a:t>
            </a:r>
            <a:r>
              <a:rPr lang="en-US" sz="2000" b="1" dirty="0" err="1" smtClean="0">
                <a:solidFill>
                  <a:srgbClr val="00B050"/>
                </a:solidFill>
                <a:latin typeface="Eras Demi ITC" pitchFamily="34" charset="0"/>
              </a:rPr>
              <a:t>Bangla</a:t>
            </a:r>
            <a:r>
              <a:rPr lang="en-US" sz="2000" b="1" dirty="0" smtClean="0">
                <a:solidFill>
                  <a:srgbClr val="00B050"/>
                </a:solidFill>
                <a:latin typeface="Eras Demi ITC" pitchFamily="34" charset="0"/>
              </a:rPr>
              <a:t> (1801-Till):</a:t>
            </a:r>
            <a:r>
              <a:rPr lang="en-US" sz="2000" dirty="0" smtClean="0">
                <a:latin typeface="Eras Demi ITC" pitchFamily="34" charset="0"/>
              </a:rPr>
              <a:t> Shortening of verbs and pronouns, among other changes (e.g. </a:t>
            </a:r>
            <a:r>
              <a:rPr lang="en-US" sz="2000" dirty="0" err="1" smtClean="0">
                <a:latin typeface="Eras Demi ITC" pitchFamily="34" charset="0"/>
              </a:rPr>
              <a:t>tahar→tar</a:t>
            </a:r>
            <a:r>
              <a:rPr lang="en-US" sz="2000" dirty="0" smtClean="0">
                <a:latin typeface="Eras Demi ITC" pitchFamily="34" charset="0"/>
              </a:rPr>
              <a:t> "his"/"her"; </a:t>
            </a:r>
            <a:r>
              <a:rPr lang="en-US" sz="2000" dirty="0" err="1" smtClean="0">
                <a:latin typeface="Eras Demi ITC" pitchFamily="34" charset="0"/>
              </a:rPr>
              <a:t>koriyachhilô→korechhilo</a:t>
            </a:r>
            <a:r>
              <a:rPr lang="en-US" sz="2000" dirty="0" smtClean="0">
                <a:latin typeface="Eras Demi ITC" pitchFamily="34" charset="0"/>
              </a:rPr>
              <a:t> he/she had done).</a:t>
            </a:r>
          </a:p>
        </p:txBody>
      </p:sp>
      <p:sp>
        <p:nvSpPr>
          <p:cNvPr id="4" name="Title 1"/>
          <p:cNvSpPr txBox="1">
            <a:spLocks/>
          </p:cNvSpPr>
          <p:nvPr/>
        </p:nvSpPr>
        <p:spPr bwMode="auto">
          <a:xfrm>
            <a:off x="7543800" y="2971800"/>
            <a:ext cx="3200400" cy="4572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accent1">
                <a:alpha val="90000"/>
              </a:schemeClr>
            </a:solidFill>
            <a:miter lim="800000"/>
            <a:headEnd/>
            <a:tailEnd/>
          </a:ln>
        </p:spPr>
        <p:txBody>
          <a:bodyPr lIns="104489" tIns="52244" rIns="104489" bIns="52244" anchor="ctr"/>
          <a:lstStyle/>
          <a:p>
            <a:pPr algn="ctr">
              <a:defRPr/>
            </a:pPr>
            <a:r>
              <a:rPr lang="en-US" sz="2400" b="1" dirty="0">
                <a:solidFill>
                  <a:srgbClr val="00B050"/>
                </a:solidFill>
                <a:latin typeface="Eras Demi ITC" pitchFamily="34" charset="0"/>
              </a:rPr>
              <a:t>Old Bangla</a:t>
            </a:r>
            <a:endParaRPr lang="en-US" sz="2400" b="1" dirty="0">
              <a:solidFill>
                <a:srgbClr val="00B050"/>
              </a:solidFill>
              <a:latin typeface="Eras Demi ITC" pitchFamily="34" charset="0"/>
              <a:ea typeface="+mj-ea"/>
              <a:cs typeface="Calibri" pitchFamily="34" charset="0"/>
            </a:endParaRPr>
          </a:p>
        </p:txBody>
      </p:sp>
      <p:sp>
        <p:nvSpPr>
          <p:cNvPr id="5" name="Title 1"/>
          <p:cNvSpPr txBox="1">
            <a:spLocks/>
          </p:cNvSpPr>
          <p:nvPr/>
        </p:nvSpPr>
        <p:spPr bwMode="auto">
          <a:xfrm>
            <a:off x="7543800" y="3810000"/>
            <a:ext cx="3200400" cy="4572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accent1">
                <a:alpha val="90000"/>
              </a:schemeClr>
            </a:solidFill>
            <a:miter lim="800000"/>
            <a:headEnd/>
            <a:tailEnd/>
          </a:ln>
        </p:spPr>
        <p:txBody>
          <a:bodyPr lIns="104489" tIns="52244" rIns="104489" bIns="52244" anchor="ctr"/>
          <a:lstStyle/>
          <a:p>
            <a:pPr algn="ctr">
              <a:defRPr/>
            </a:pPr>
            <a:r>
              <a:rPr lang="en-US" sz="2400" b="1" dirty="0">
                <a:solidFill>
                  <a:srgbClr val="00B050"/>
                </a:solidFill>
                <a:latin typeface="Eras Demi ITC" pitchFamily="34" charset="0"/>
              </a:rPr>
              <a:t>Middle Bangla</a:t>
            </a:r>
            <a:endParaRPr lang="en-US" sz="2400" b="1" dirty="0">
              <a:solidFill>
                <a:srgbClr val="00B050"/>
              </a:solidFill>
              <a:latin typeface="Eras Demi ITC" pitchFamily="34" charset="0"/>
              <a:ea typeface="+mj-ea"/>
              <a:cs typeface="Calibri" pitchFamily="34" charset="0"/>
            </a:endParaRPr>
          </a:p>
        </p:txBody>
      </p:sp>
      <p:sp>
        <p:nvSpPr>
          <p:cNvPr id="6" name="Title 1"/>
          <p:cNvSpPr txBox="1">
            <a:spLocks/>
          </p:cNvSpPr>
          <p:nvPr/>
        </p:nvSpPr>
        <p:spPr bwMode="auto">
          <a:xfrm>
            <a:off x="7543800" y="4648200"/>
            <a:ext cx="3200400" cy="4572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accent1">
                <a:alpha val="90000"/>
              </a:schemeClr>
            </a:solidFill>
            <a:miter lim="800000"/>
            <a:headEnd/>
            <a:tailEnd/>
          </a:ln>
        </p:spPr>
        <p:txBody>
          <a:bodyPr lIns="104489" tIns="52244" rIns="104489" bIns="52244" anchor="ctr"/>
          <a:lstStyle/>
          <a:p>
            <a:pPr algn="ctr">
              <a:defRPr/>
            </a:pPr>
            <a:r>
              <a:rPr lang="en-US" sz="2400" b="1" dirty="0">
                <a:solidFill>
                  <a:srgbClr val="00B050"/>
                </a:solidFill>
                <a:latin typeface="Eras Demi ITC" pitchFamily="34" charset="0"/>
              </a:rPr>
              <a:t>Modern Bangla</a:t>
            </a:r>
            <a:endParaRPr lang="en-US" sz="2400" b="1" dirty="0">
              <a:solidFill>
                <a:srgbClr val="00B050"/>
              </a:solidFill>
              <a:latin typeface="Eras Demi ITC" pitchFamily="34" charset="0"/>
              <a:ea typeface="+mj-ea"/>
              <a:cs typeface="Calibri" pitchFamily="34" charset="0"/>
            </a:endParaRPr>
          </a:p>
        </p:txBody>
      </p:sp>
      <p:sp>
        <p:nvSpPr>
          <p:cNvPr id="8" name="Title 1"/>
          <p:cNvSpPr txBox="1">
            <a:spLocks/>
          </p:cNvSpPr>
          <p:nvPr/>
        </p:nvSpPr>
        <p:spPr bwMode="auto">
          <a:xfrm>
            <a:off x="7543800" y="1676400"/>
            <a:ext cx="3200400" cy="9144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accent1">
                <a:alpha val="90000"/>
              </a:schemeClr>
            </a:solidFill>
            <a:miter lim="800000"/>
            <a:headEnd/>
            <a:tailEnd/>
          </a:ln>
        </p:spPr>
        <p:txBody>
          <a:bodyPr lIns="104489" tIns="52244" rIns="104489" bIns="52244" anchor="ctr"/>
          <a:lstStyle/>
          <a:p>
            <a:pPr algn="ctr">
              <a:defRPr/>
            </a:pPr>
            <a:r>
              <a:rPr lang="en-US" sz="2400" b="1" dirty="0">
                <a:latin typeface="Eras Demi ITC" pitchFamily="34" charset="0"/>
              </a:rPr>
              <a:t>Development trend of  Bangla Language</a:t>
            </a:r>
            <a:endParaRPr lang="en-US" sz="2400" b="1" dirty="0">
              <a:solidFill>
                <a:srgbClr val="00B050"/>
              </a:solidFill>
              <a:latin typeface="Eras Demi ITC" pitchFamily="34" charset="0"/>
              <a:ea typeface="+mj-ea"/>
              <a:cs typeface="Calibri" pitchFamily="34" charset="0"/>
            </a:endParaRPr>
          </a:p>
        </p:txBody>
      </p:sp>
      <p:sp>
        <p:nvSpPr>
          <p:cNvPr id="9" name="Down Arrow 8"/>
          <p:cNvSpPr/>
          <p:nvPr/>
        </p:nvSpPr>
        <p:spPr>
          <a:xfrm>
            <a:off x="8991600" y="4267200"/>
            <a:ext cx="152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Down Arrow 9"/>
          <p:cNvSpPr/>
          <p:nvPr/>
        </p:nvSpPr>
        <p:spPr>
          <a:xfrm>
            <a:off x="8991600" y="3429000"/>
            <a:ext cx="152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Down Arrow 10"/>
          <p:cNvSpPr/>
          <p:nvPr/>
        </p:nvSpPr>
        <p:spPr>
          <a:xfrm>
            <a:off x="9144000" y="2743200"/>
            <a:ext cx="152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p:cNvSpPr>
          <p:nvPr>
            <p:ph type="title"/>
          </p:nvPr>
        </p:nvSpPr>
        <p:spPr>
          <a:xfrm>
            <a:off x="0" y="228600"/>
            <a:ext cx="10972800" cy="762001"/>
          </a:xfrm>
        </p:spPr>
        <p:txBody>
          <a:bodyPr/>
          <a:lstStyle/>
          <a:p>
            <a:pPr algn="ctr" eaLnBrk="1" hangingPunct="1"/>
            <a:r>
              <a:rPr lang="en-US" sz="3000" b="1" dirty="0" smtClean="0">
                <a:solidFill>
                  <a:srgbClr val="002060"/>
                </a:solidFill>
                <a:latin typeface="Eras Demi ITC" pitchFamily="34" charset="0"/>
              </a:rPr>
              <a:t>Contribution of Various Races</a:t>
            </a:r>
          </a:p>
        </p:txBody>
      </p:sp>
      <p:sp>
        <p:nvSpPr>
          <p:cNvPr id="16387" name="Content Placeholder 2"/>
          <p:cNvSpPr>
            <a:spLocks noGrp="1"/>
          </p:cNvSpPr>
          <p:nvPr>
            <p:ph idx="1"/>
          </p:nvPr>
        </p:nvSpPr>
        <p:spPr>
          <a:xfrm>
            <a:off x="152400" y="990601"/>
            <a:ext cx="10744200" cy="6019799"/>
          </a:xfrm>
        </p:spPr>
        <p:txBody>
          <a:bodyPr>
            <a:noAutofit/>
          </a:bodyPr>
          <a:lstStyle/>
          <a:p>
            <a:pPr marL="0" indent="0" algn="just" eaLnBrk="1" hangingPunct="1">
              <a:lnSpc>
                <a:spcPct val="125000"/>
              </a:lnSpc>
              <a:spcBef>
                <a:spcPct val="0"/>
              </a:spcBef>
              <a:buFont typeface="Georgia" pitchFamily="18" charset="0"/>
              <a:buNone/>
              <a:defRPr/>
            </a:pPr>
            <a:r>
              <a:rPr lang="en-US" sz="2200" b="1" dirty="0" smtClean="0">
                <a:solidFill>
                  <a:srgbClr val="00B050"/>
                </a:solidFill>
                <a:latin typeface="Eras Demi ITC" panose="020B0805030504020804" pitchFamily="34" charset="0"/>
              </a:rPr>
              <a:t>Contribution of Indigenous People:  </a:t>
            </a:r>
            <a:r>
              <a:rPr lang="en-US" sz="2200" dirty="0" smtClean="0">
                <a:latin typeface="Eras Demi ITC" pitchFamily="34" charset="0"/>
              </a:rPr>
              <a:t>Kula, </a:t>
            </a:r>
            <a:r>
              <a:rPr lang="en-US" sz="2200" dirty="0" err="1" smtClean="0">
                <a:latin typeface="Eras Demi ITC" pitchFamily="34" charset="0"/>
              </a:rPr>
              <a:t>Chal</a:t>
            </a:r>
            <a:r>
              <a:rPr lang="en-US" sz="2200" dirty="0" smtClean="0">
                <a:latin typeface="Eras Demi ITC" pitchFamily="34" charset="0"/>
              </a:rPr>
              <a:t>, </a:t>
            </a:r>
            <a:r>
              <a:rPr lang="en-US" sz="2200" dirty="0" err="1" smtClean="0">
                <a:latin typeface="Eras Demi ITC" pitchFamily="34" charset="0"/>
              </a:rPr>
              <a:t>Kodu</a:t>
            </a:r>
            <a:r>
              <a:rPr lang="en-US" sz="2200" dirty="0" smtClean="0">
                <a:latin typeface="Eras Demi ITC" pitchFamily="34" charset="0"/>
              </a:rPr>
              <a:t>, </a:t>
            </a:r>
            <a:r>
              <a:rPr lang="en-US" sz="2200" dirty="0" err="1" smtClean="0">
                <a:latin typeface="Eras Demi ITC" pitchFamily="34" charset="0"/>
              </a:rPr>
              <a:t>Alu</a:t>
            </a:r>
            <a:r>
              <a:rPr lang="en-US" sz="2200" dirty="0" smtClean="0">
                <a:latin typeface="Eras Demi ITC" pitchFamily="34" charset="0"/>
              </a:rPr>
              <a:t>, Chula, </a:t>
            </a:r>
            <a:r>
              <a:rPr lang="en-US" sz="2200" dirty="0" err="1" smtClean="0">
                <a:latin typeface="Eras Demi ITC" pitchFamily="34" charset="0"/>
              </a:rPr>
              <a:t>Dhol</a:t>
            </a:r>
            <a:r>
              <a:rPr lang="en-US" sz="2200" dirty="0" smtClean="0">
                <a:latin typeface="Eras Demi ITC" pitchFamily="34" charset="0"/>
              </a:rPr>
              <a:t>, Pet, </a:t>
            </a:r>
            <a:r>
              <a:rPr lang="en-US" sz="2200" dirty="0" err="1" smtClean="0">
                <a:latin typeface="Eras Demi ITC" pitchFamily="34" charset="0"/>
              </a:rPr>
              <a:t>Katla</a:t>
            </a:r>
            <a:r>
              <a:rPr lang="en-US" sz="2200" dirty="0" smtClean="0">
                <a:latin typeface="Eras Demi ITC" pitchFamily="34" charset="0"/>
              </a:rPr>
              <a:t> that were used by Indigenous people. These “</a:t>
            </a:r>
            <a:r>
              <a:rPr lang="en-US" sz="2200" dirty="0" err="1" smtClean="0">
                <a:latin typeface="Eras Demi ITC" pitchFamily="34" charset="0"/>
              </a:rPr>
              <a:t>Deshi</a:t>
            </a:r>
            <a:r>
              <a:rPr lang="en-US" sz="2200" dirty="0" smtClean="0">
                <a:latin typeface="Eras Demi ITC" pitchFamily="34" charset="0"/>
              </a:rPr>
              <a:t> Words” are still now used in Bangla. </a:t>
            </a:r>
          </a:p>
          <a:p>
            <a:pPr marL="0" indent="0" algn="just" eaLnBrk="1" hangingPunct="1">
              <a:lnSpc>
                <a:spcPct val="125000"/>
              </a:lnSpc>
              <a:spcBef>
                <a:spcPct val="0"/>
              </a:spcBef>
              <a:buFont typeface="Georgia" pitchFamily="18" charset="0"/>
              <a:buNone/>
              <a:defRPr/>
            </a:pPr>
            <a:r>
              <a:rPr lang="en-US" sz="2200" dirty="0" smtClean="0">
                <a:latin typeface="Eras Demi ITC" pitchFamily="34" charset="0"/>
              </a:rPr>
              <a:t> </a:t>
            </a:r>
          </a:p>
          <a:p>
            <a:pPr marL="0" indent="0" algn="just">
              <a:lnSpc>
                <a:spcPct val="125000"/>
              </a:lnSpc>
              <a:spcBef>
                <a:spcPct val="0"/>
              </a:spcBef>
              <a:buNone/>
              <a:defRPr/>
            </a:pPr>
            <a:r>
              <a:rPr lang="en-US" sz="2200" b="1" dirty="0" smtClean="0">
                <a:solidFill>
                  <a:srgbClr val="00B050"/>
                </a:solidFill>
                <a:latin typeface="Eras Demi ITC" pitchFamily="34" charset="0"/>
              </a:rPr>
              <a:t>Contribution of Austro-Asiatic and Mongoloid People: </a:t>
            </a:r>
            <a:r>
              <a:rPr lang="en-US" sz="2200" dirty="0" smtClean="0">
                <a:latin typeface="Eras Demi ITC" pitchFamily="34" charset="0"/>
              </a:rPr>
              <a:t>Austro-Asiatic languages like Santali (</a:t>
            </a:r>
            <a:r>
              <a:rPr lang="en-US" sz="2200" dirty="0" err="1" smtClean="0">
                <a:latin typeface="Eras Demi ITC" pitchFamily="34" charset="0"/>
              </a:rPr>
              <a:t>Abola</a:t>
            </a:r>
            <a:r>
              <a:rPr lang="en-US" sz="2200" dirty="0" smtClean="0">
                <a:latin typeface="Eras Demi ITC" pitchFamily="34" charset="0"/>
              </a:rPr>
              <a:t>, </a:t>
            </a:r>
            <a:r>
              <a:rPr lang="en-US" sz="2200" dirty="0" err="1" smtClean="0">
                <a:latin typeface="Eras Demi ITC" pitchFamily="34" charset="0"/>
              </a:rPr>
              <a:t>Acir-Pacir</a:t>
            </a:r>
            <a:r>
              <a:rPr lang="en-US" sz="2200" dirty="0" smtClean="0">
                <a:latin typeface="Eras Demi ITC" pitchFamily="34" charset="0"/>
              </a:rPr>
              <a:t>, </a:t>
            </a:r>
            <a:r>
              <a:rPr lang="en-US" sz="2200" dirty="0" err="1" smtClean="0">
                <a:latin typeface="Eras Demi ITC" pitchFamily="34" charset="0"/>
              </a:rPr>
              <a:t>Ador</a:t>
            </a:r>
            <a:r>
              <a:rPr lang="en-US" sz="2200" dirty="0" smtClean="0">
                <a:latin typeface="Eras Demi ITC" pitchFamily="34" charset="0"/>
              </a:rPr>
              <a:t>, alga etc), Mundari (Akal) and </a:t>
            </a:r>
            <a:r>
              <a:rPr lang="en-US" sz="2200" dirty="0" err="1" smtClean="0">
                <a:latin typeface="Eras Demi ITC" pitchFamily="34" charset="0"/>
              </a:rPr>
              <a:t>Khasi</a:t>
            </a:r>
            <a:r>
              <a:rPr lang="en-US" sz="2200" dirty="0" smtClean="0">
                <a:latin typeface="Eras Demi ITC" pitchFamily="34" charset="0"/>
              </a:rPr>
              <a:t> (</a:t>
            </a:r>
            <a:r>
              <a:rPr lang="en-US" sz="2200" dirty="0" err="1" smtClean="0">
                <a:latin typeface="Eras Demi ITC" pitchFamily="34" charset="0"/>
              </a:rPr>
              <a:t>Ator</a:t>
            </a:r>
            <a:r>
              <a:rPr lang="en-US" sz="2200" dirty="0" smtClean="0">
                <a:latin typeface="Eras Demi ITC" pitchFamily="34" charset="0"/>
              </a:rPr>
              <a:t>) are used in Bangla.</a:t>
            </a:r>
            <a:r>
              <a:rPr lang="en-US" sz="2200" b="1" kern="0" dirty="0">
                <a:solidFill>
                  <a:srgbClr val="000000"/>
                </a:solidFill>
                <a:latin typeface="Eras Demi ITC" panose="020B0805030504020804" pitchFamily="34" charset="0"/>
              </a:rPr>
              <a:t>  </a:t>
            </a:r>
            <a:r>
              <a:rPr lang="en-US" sz="2200" b="1" kern="0" dirty="0" smtClean="0">
                <a:solidFill>
                  <a:srgbClr val="00B050"/>
                </a:solidFill>
                <a:latin typeface="Eras Demi ITC" panose="020B0805030504020804" pitchFamily="34" charset="0"/>
              </a:rPr>
              <a:t>Sino-</a:t>
            </a:r>
            <a:r>
              <a:rPr lang="en-US" sz="2200" b="1" kern="0" dirty="0" err="1" smtClean="0">
                <a:solidFill>
                  <a:srgbClr val="00B050"/>
                </a:solidFill>
                <a:latin typeface="Eras Demi ITC" panose="020B0805030504020804" pitchFamily="34" charset="0"/>
              </a:rPr>
              <a:t>Tibeten</a:t>
            </a:r>
            <a:r>
              <a:rPr lang="en-US" sz="2200" kern="0" dirty="0" smtClean="0">
                <a:solidFill>
                  <a:srgbClr val="000000"/>
                </a:solidFill>
                <a:latin typeface="Eras Demi ITC" panose="020B0805030504020804" pitchFamily="34" charset="0"/>
              </a:rPr>
              <a:t> </a:t>
            </a:r>
            <a:r>
              <a:rPr lang="en-US" sz="2200" kern="0" dirty="0">
                <a:solidFill>
                  <a:srgbClr val="000000"/>
                </a:solidFill>
                <a:latin typeface="Eras Demi ITC" panose="020B0805030504020804" pitchFamily="34" charset="0"/>
              </a:rPr>
              <a:t>like </a:t>
            </a:r>
            <a:r>
              <a:rPr lang="en-US" sz="2200" b="1" i="1" kern="0" dirty="0" err="1">
                <a:solidFill>
                  <a:srgbClr val="000000"/>
                </a:solidFill>
                <a:latin typeface="Eras Demi ITC" panose="020B0805030504020804" pitchFamily="34" charset="0"/>
              </a:rPr>
              <a:t>Kachhari</a:t>
            </a:r>
            <a:r>
              <a:rPr lang="en-US" sz="2200" b="1" i="1" kern="0" dirty="0">
                <a:solidFill>
                  <a:srgbClr val="000000"/>
                </a:solidFill>
                <a:latin typeface="Eras Demi ITC" panose="020B0805030504020804" pitchFamily="34" charset="0"/>
              </a:rPr>
              <a:t> </a:t>
            </a:r>
            <a:r>
              <a:rPr lang="en-US" sz="2200" kern="0" dirty="0">
                <a:solidFill>
                  <a:srgbClr val="000000"/>
                </a:solidFill>
                <a:latin typeface="Eras Demi ITC" panose="020B0805030504020804" pitchFamily="34" charset="0"/>
              </a:rPr>
              <a:t>(</a:t>
            </a:r>
            <a:r>
              <a:rPr lang="en-US" sz="2200" kern="0" dirty="0" err="1">
                <a:solidFill>
                  <a:srgbClr val="000000"/>
                </a:solidFill>
                <a:latin typeface="Eras Demi ITC" panose="020B0805030504020804" pitchFamily="34" charset="0"/>
              </a:rPr>
              <a:t>akaj,ajala</a:t>
            </a:r>
            <a:r>
              <a:rPr lang="en-US" sz="2200" kern="0" dirty="0">
                <a:solidFill>
                  <a:srgbClr val="000000"/>
                </a:solidFill>
                <a:latin typeface="Eras Demi ITC" panose="020B0805030504020804" pitchFamily="34" charset="0"/>
              </a:rPr>
              <a:t> means foolish), </a:t>
            </a:r>
            <a:r>
              <a:rPr lang="en-US" sz="2200" b="1" i="1" kern="0" dirty="0" err="1">
                <a:solidFill>
                  <a:srgbClr val="000000"/>
                </a:solidFill>
                <a:latin typeface="Eras Demi ITC" panose="020B0805030504020804" pitchFamily="34" charset="0"/>
              </a:rPr>
              <a:t>Garo</a:t>
            </a:r>
            <a:r>
              <a:rPr lang="en-US" sz="2200" b="1" i="1" kern="0" dirty="0">
                <a:solidFill>
                  <a:srgbClr val="000000"/>
                </a:solidFill>
                <a:latin typeface="Eras Demi ITC" panose="020B0805030504020804" pitchFamily="34" charset="0"/>
              </a:rPr>
              <a:t>, </a:t>
            </a:r>
            <a:r>
              <a:rPr lang="en-US" sz="2200" b="1" i="1" kern="0" dirty="0" err="1">
                <a:solidFill>
                  <a:srgbClr val="000000"/>
                </a:solidFill>
                <a:latin typeface="Eras Demi ITC" panose="020B0805030504020804" pitchFamily="34" charset="0"/>
              </a:rPr>
              <a:t>Tripuri</a:t>
            </a:r>
            <a:r>
              <a:rPr lang="en-US" sz="2200" kern="0" dirty="0">
                <a:solidFill>
                  <a:srgbClr val="000000"/>
                </a:solidFill>
                <a:latin typeface="Eras Demi ITC" panose="020B0805030504020804" pitchFamily="34" charset="0"/>
              </a:rPr>
              <a:t> etc. </a:t>
            </a:r>
            <a:endParaRPr lang="en-US" sz="2200" dirty="0" smtClean="0">
              <a:latin typeface="Eras Demi ITC" pitchFamily="34" charset="0"/>
            </a:endParaRPr>
          </a:p>
          <a:p>
            <a:pPr marL="0" indent="0" algn="just" eaLnBrk="1" hangingPunct="1">
              <a:lnSpc>
                <a:spcPct val="125000"/>
              </a:lnSpc>
              <a:spcBef>
                <a:spcPct val="0"/>
              </a:spcBef>
              <a:buFont typeface="Georgia" pitchFamily="18" charset="0"/>
              <a:buNone/>
              <a:defRPr/>
            </a:pPr>
            <a:endParaRPr lang="en-US" sz="2200" dirty="0" smtClean="0">
              <a:latin typeface="Eras Demi ITC" pitchFamily="34" charset="0"/>
            </a:endParaRPr>
          </a:p>
          <a:p>
            <a:pPr marL="0" indent="0" algn="just" eaLnBrk="1" hangingPunct="1">
              <a:lnSpc>
                <a:spcPct val="125000"/>
              </a:lnSpc>
              <a:spcBef>
                <a:spcPct val="0"/>
              </a:spcBef>
              <a:buFont typeface="Georgia" pitchFamily="18" charset="0"/>
              <a:buNone/>
              <a:defRPr/>
            </a:pPr>
            <a:r>
              <a:rPr lang="en-US" sz="2200" b="1" dirty="0" smtClean="0">
                <a:solidFill>
                  <a:srgbClr val="00B050"/>
                </a:solidFill>
                <a:latin typeface="Eras Demi ITC" pitchFamily="34" charset="0"/>
              </a:rPr>
              <a:t>Contribution of Dravidian and </a:t>
            </a:r>
            <a:r>
              <a:rPr lang="en-US" sz="2200" b="1" dirty="0" err="1" smtClean="0">
                <a:solidFill>
                  <a:srgbClr val="00B050"/>
                </a:solidFill>
                <a:latin typeface="Eras Demi ITC" pitchFamily="34" charset="0"/>
              </a:rPr>
              <a:t>Kol</a:t>
            </a:r>
            <a:r>
              <a:rPr lang="en-US" sz="2200" b="1" dirty="0" smtClean="0">
                <a:solidFill>
                  <a:srgbClr val="00B050"/>
                </a:solidFill>
                <a:latin typeface="Eras Demi ITC" pitchFamily="34" charset="0"/>
              </a:rPr>
              <a:t> People: </a:t>
            </a:r>
            <a:r>
              <a:rPr lang="en-US" sz="2200" dirty="0" smtClean="0">
                <a:latin typeface="Eras Demi ITC" pitchFamily="34" charset="0"/>
              </a:rPr>
              <a:t>Their influence is evident not only in the vocabulary but also in the construction of sentences. A large number of onomatopoeic words, repetitive words and conjunctive verbs in Bangla reveal non-Aryan influence; for example, words such as </a:t>
            </a:r>
            <a:r>
              <a:rPr lang="en-US" sz="2200" dirty="0" err="1" smtClean="0">
                <a:latin typeface="Eras Demi ITC" pitchFamily="34" charset="0"/>
              </a:rPr>
              <a:t>Ghoda</a:t>
            </a:r>
            <a:r>
              <a:rPr lang="en-US" sz="2200" dirty="0" smtClean="0">
                <a:latin typeface="Eras Demi ITC" pitchFamily="34" charset="0"/>
              </a:rPr>
              <a:t>-Toda (horses etc), </a:t>
            </a:r>
            <a:r>
              <a:rPr lang="en-US" sz="2200" dirty="0" err="1" smtClean="0">
                <a:latin typeface="Eras Demi ITC" pitchFamily="34" charset="0"/>
              </a:rPr>
              <a:t>Kapad-Chopad</a:t>
            </a:r>
            <a:r>
              <a:rPr lang="en-US" sz="2200" dirty="0" smtClean="0">
                <a:latin typeface="Eras Demi ITC" pitchFamily="34" charset="0"/>
              </a:rPr>
              <a:t> (clothes etc), </a:t>
            </a:r>
            <a:r>
              <a:rPr lang="en-US" sz="2200" dirty="0" err="1" smtClean="0">
                <a:latin typeface="Eras Demi ITC" pitchFamily="34" charset="0"/>
              </a:rPr>
              <a:t>Tuk-tuk</a:t>
            </a:r>
            <a:r>
              <a:rPr lang="en-US" sz="2200" dirty="0" smtClean="0">
                <a:latin typeface="Eras Demi ITC" pitchFamily="34" charset="0"/>
              </a:rPr>
              <a:t>, </a:t>
            </a:r>
            <a:r>
              <a:rPr lang="en-US" sz="2200" dirty="0" err="1" smtClean="0">
                <a:latin typeface="Eras Demi ITC" pitchFamily="34" charset="0"/>
              </a:rPr>
              <a:t>Khatkhat</a:t>
            </a:r>
            <a:r>
              <a:rPr lang="en-US" sz="2200" dirty="0" smtClean="0">
                <a:latin typeface="Eras Demi ITC" pitchFamily="34" charset="0"/>
              </a:rPr>
              <a:t>,  </a:t>
            </a:r>
            <a:r>
              <a:rPr lang="en-US" sz="2200" dirty="0" err="1" smtClean="0">
                <a:latin typeface="Eras Demi ITC" pitchFamily="34" charset="0"/>
              </a:rPr>
              <a:t>Dhandha</a:t>
            </a:r>
            <a:r>
              <a:rPr lang="en-US" sz="2200" dirty="0" smtClean="0">
                <a:latin typeface="Eras Demi ITC" pitchFamily="34" charset="0"/>
              </a:rPr>
              <a:t>, </a:t>
            </a:r>
            <a:r>
              <a:rPr lang="en-US" sz="2200" dirty="0" err="1" smtClean="0">
                <a:latin typeface="Eras Demi ITC" pitchFamily="34" charset="0"/>
              </a:rPr>
              <a:t>Lagiya</a:t>
            </a:r>
            <a:r>
              <a:rPr lang="en-US" sz="2200" dirty="0" smtClean="0">
                <a:latin typeface="Eras Demi ITC" pitchFamily="34" charset="0"/>
              </a:rPr>
              <a:t> </a:t>
            </a:r>
            <a:r>
              <a:rPr lang="en-US" sz="2200" dirty="0" err="1" smtClean="0">
                <a:latin typeface="Eras Demi ITC" pitchFamily="34" charset="0"/>
              </a:rPr>
              <a:t>thaka</a:t>
            </a:r>
            <a:r>
              <a:rPr lang="en-US" sz="2200" dirty="0" smtClean="0">
                <a:latin typeface="Eras Demi ITC" pitchFamily="34" charset="0"/>
              </a:rPr>
              <a:t> (to persevere), etc. </a:t>
            </a:r>
          </a:p>
          <a:p>
            <a:pPr marL="0" indent="0" algn="just" eaLnBrk="1" hangingPunct="1">
              <a:lnSpc>
                <a:spcPct val="125000"/>
              </a:lnSpc>
              <a:spcBef>
                <a:spcPct val="0"/>
              </a:spcBef>
              <a:buFont typeface="Georgia" pitchFamily="18" charset="0"/>
              <a:buNone/>
              <a:defRPr/>
            </a:pPr>
            <a:endParaRPr lang="en-US" sz="2200" dirty="0" smtClean="0">
              <a:latin typeface="Eras Demi ITC" pitchFamily="34" charset="0"/>
            </a:endParaRPr>
          </a:p>
        </p:txBody>
      </p:sp>
    </p:spTree>
  </p:cSld>
  <p:clrMapOvr>
    <a:masterClrMapping/>
  </p:clrMapOvr>
  <p:transition spd="med">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p:cNvSpPr>
          <p:nvPr>
            <p:ph type="title"/>
          </p:nvPr>
        </p:nvSpPr>
        <p:spPr>
          <a:xfrm>
            <a:off x="0" y="228600"/>
            <a:ext cx="10972800" cy="762001"/>
          </a:xfrm>
        </p:spPr>
        <p:txBody>
          <a:bodyPr/>
          <a:lstStyle/>
          <a:p>
            <a:pPr algn="ctr" eaLnBrk="1" hangingPunct="1"/>
            <a:r>
              <a:rPr lang="en-US" sz="3000" b="1" dirty="0" smtClean="0">
                <a:solidFill>
                  <a:srgbClr val="002060"/>
                </a:solidFill>
                <a:latin typeface="Eras Demi ITC" pitchFamily="34" charset="0"/>
              </a:rPr>
              <a:t>Contribution of Various Races</a:t>
            </a:r>
          </a:p>
        </p:txBody>
      </p:sp>
      <p:sp>
        <p:nvSpPr>
          <p:cNvPr id="16387" name="Content Placeholder 2"/>
          <p:cNvSpPr>
            <a:spLocks noGrp="1"/>
          </p:cNvSpPr>
          <p:nvPr>
            <p:ph idx="1"/>
          </p:nvPr>
        </p:nvSpPr>
        <p:spPr>
          <a:xfrm>
            <a:off x="152400" y="990601"/>
            <a:ext cx="10744200" cy="6019799"/>
          </a:xfrm>
        </p:spPr>
        <p:txBody>
          <a:bodyPr>
            <a:normAutofit/>
          </a:bodyPr>
          <a:lstStyle/>
          <a:p>
            <a:pPr marL="0" indent="0" algn="just" eaLnBrk="1" hangingPunct="1">
              <a:lnSpc>
                <a:spcPct val="125000"/>
              </a:lnSpc>
              <a:spcBef>
                <a:spcPct val="0"/>
              </a:spcBef>
              <a:buFont typeface="Georgia" pitchFamily="18" charset="0"/>
              <a:buNone/>
              <a:defRPr/>
            </a:pPr>
            <a:endParaRPr lang="en-US" sz="2000" dirty="0" smtClean="0">
              <a:latin typeface="Eras Demi ITC" pitchFamily="34" charset="0"/>
            </a:endParaRPr>
          </a:p>
          <a:p>
            <a:pPr marL="0" indent="0" algn="just" eaLnBrk="1" fontAlgn="auto" hangingPunct="1">
              <a:lnSpc>
                <a:spcPct val="110000"/>
              </a:lnSpc>
              <a:spcBef>
                <a:spcPts val="0"/>
              </a:spcBef>
              <a:spcAft>
                <a:spcPts val="0"/>
              </a:spcAft>
              <a:buClr>
                <a:schemeClr val="accent3"/>
              </a:buClr>
              <a:buFont typeface="Georgia" pitchFamily="18" charset="0"/>
              <a:buNone/>
              <a:defRPr/>
            </a:pPr>
            <a:r>
              <a:rPr lang="en-US" sz="2200" b="1" dirty="0" smtClean="0">
                <a:solidFill>
                  <a:srgbClr val="00B050"/>
                </a:solidFill>
                <a:latin typeface="Eras Demi ITC" pitchFamily="34" charset="0"/>
              </a:rPr>
              <a:t>Contribution of Aryan People:  </a:t>
            </a:r>
          </a:p>
          <a:p>
            <a:pPr marL="0" indent="0" algn="just" eaLnBrk="1" fontAlgn="auto" hangingPunct="1">
              <a:lnSpc>
                <a:spcPct val="110000"/>
              </a:lnSpc>
              <a:spcBef>
                <a:spcPts val="0"/>
              </a:spcBef>
              <a:spcAft>
                <a:spcPts val="0"/>
              </a:spcAft>
              <a:buClr>
                <a:schemeClr val="accent3"/>
              </a:buClr>
              <a:buFont typeface="Georgia" pitchFamily="18" charset="0"/>
              <a:buNone/>
              <a:defRPr/>
            </a:pPr>
            <a:r>
              <a:rPr lang="en-US" sz="2200" dirty="0" smtClean="0">
                <a:latin typeface="Eras Demi ITC" pitchFamily="34" charset="0"/>
              </a:rPr>
              <a:t>Bangla, being a member of the Indo-Aryan languages, is derived from Sanskrit, and hence appears to be similar to Hindi and </a:t>
            </a:r>
            <a:r>
              <a:rPr lang="en-US" sz="2200" dirty="0" err="1" smtClean="0">
                <a:latin typeface="Eras Demi ITC" pitchFamily="34" charset="0"/>
              </a:rPr>
              <a:t>Pali</a:t>
            </a:r>
            <a:r>
              <a:rPr lang="en-US" sz="2200" dirty="0" smtClean="0">
                <a:latin typeface="Eras Demi ITC" pitchFamily="34" charset="0"/>
              </a:rPr>
              <a:t>. </a:t>
            </a:r>
            <a:r>
              <a:rPr lang="en-US" sz="2200" dirty="0" err="1" smtClean="0">
                <a:latin typeface="Eras Demi ITC" pitchFamily="34" charset="0"/>
              </a:rPr>
              <a:t>Magadhi</a:t>
            </a:r>
            <a:r>
              <a:rPr lang="en-US" sz="2200" dirty="0" smtClean="0">
                <a:latin typeface="Eras Demi ITC" pitchFamily="34" charset="0"/>
              </a:rPr>
              <a:t> </a:t>
            </a:r>
            <a:r>
              <a:rPr lang="en-US" sz="2200" dirty="0" err="1" smtClean="0">
                <a:latin typeface="Eras Demi ITC" pitchFamily="34" charset="0"/>
              </a:rPr>
              <a:t>Prakrit</a:t>
            </a:r>
            <a:r>
              <a:rPr lang="en-US" sz="2200" dirty="0" smtClean="0">
                <a:latin typeface="Eras Demi ITC" pitchFamily="34" charset="0"/>
              </a:rPr>
              <a:t> and </a:t>
            </a:r>
            <a:r>
              <a:rPr lang="en-US" sz="2200" dirty="0" err="1" smtClean="0">
                <a:latin typeface="Eras Demi ITC" pitchFamily="34" charset="0"/>
              </a:rPr>
              <a:t>Pali</a:t>
            </a:r>
            <a:r>
              <a:rPr lang="en-US" sz="2200" dirty="0" smtClean="0">
                <a:latin typeface="Eras Demi ITC" pitchFamily="34" charset="0"/>
              </a:rPr>
              <a:t>, the earliest recorded spoken languages in the region. The local </a:t>
            </a:r>
            <a:r>
              <a:rPr lang="en-US" sz="2200" dirty="0" err="1" smtClean="0">
                <a:latin typeface="Eras Demi ITC" pitchFamily="34" charset="0"/>
              </a:rPr>
              <a:t>Apabhramsa</a:t>
            </a:r>
            <a:r>
              <a:rPr lang="en-US" sz="2200" dirty="0" smtClean="0">
                <a:latin typeface="Eras Demi ITC" pitchFamily="34" charset="0"/>
              </a:rPr>
              <a:t> language of the eastern subcontinent, </a:t>
            </a:r>
            <a:r>
              <a:rPr lang="en-US" sz="2200" dirty="0" err="1" smtClean="0">
                <a:latin typeface="Eras Demi ITC" pitchFamily="34" charset="0"/>
              </a:rPr>
              <a:t>Apabhramsa</a:t>
            </a:r>
            <a:r>
              <a:rPr lang="en-US" sz="2200" dirty="0" smtClean="0">
                <a:latin typeface="Eras Demi ITC" pitchFamily="34" charset="0"/>
              </a:rPr>
              <a:t> or </a:t>
            </a:r>
            <a:r>
              <a:rPr lang="en-US" sz="2200" dirty="0" err="1" smtClean="0">
                <a:latin typeface="Eras Demi ITC" pitchFamily="34" charset="0"/>
              </a:rPr>
              <a:t>Abahatta</a:t>
            </a:r>
            <a:r>
              <a:rPr lang="en-US" sz="2200" dirty="0" smtClean="0">
                <a:latin typeface="Eras Demi ITC" pitchFamily="34" charset="0"/>
              </a:rPr>
              <a:t>, eventually evolved into regional dialects, which in turn formed three groups: the </a:t>
            </a:r>
            <a:r>
              <a:rPr lang="en-US" sz="2200" dirty="0" err="1" smtClean="0">
                <a:latin typeface="Eras Demi ITC" pitchFamily="34" charset="0"/>
              </a:rPr>
              <a:t>Bihari</a:t>
            </a:r>
            <a:r>
              <a:rPr lang="en-US" sz="2200" dirty="0" smtClean="0">
                <a:latin typeface="Eras Demi ITC" pitchFamily="34" charset="0"/>
              </a:rPr>
              <a:t> languages, the Oriya languages, and the Bengali-Assamese languages. </a:t>
            </a:r>
          </a:p>
          <a:p>
            <a:pPr marL="0" lvl="0" indent="0" algn="just">
              <a:spcBef>
                <a:spcPct val="0"/>
              </a:spcBef>
              <a:buNone/>
            </a:pPr>
            <a:endParaRPr lang="en-US" sz="2000" b="1" dirty="0" smtClean="0">
              <a:solidFill>
                <a:srgbClr val="00B050"/>
              </a:solidFill>
              <a:latin typeface="Eras Demi ITC" pitchFamily="34" charset="0"/>
            </a:endParaRPr>
          </a:p>
          <a:p>
            <a:pPr marL="0" lvl="0" indent="0" algn="just">
              <a:spcBef>
                <a:spcPct val="0"/>
              </a:spcBef>
              <a:buNone/>
            </a:pPr>
            <a:r>
              <a:rPr lang="en-US" sz="2200" b="1" dirty="0" smtClean="0">
                <a:solidFill>
                  <a:srgbClr val="00B050"/>
                </a:solidFill>
                <a:latin typeface="Eras Demi ITC" pitchFamily="34" charset="0"/>
              </a:rPr>
              <a:t>Contribution </a:t>
            </a:r>
            <a:r>
              <a:rPr lang="en-US" sz="2200" b="1" dirty="0">
                <a:solidFill>
                  <a:srgbClr val="00B050"/>
                </a:solidFill>
                <a:latin typeface="Eras Demi ITC" pitchFamily="34" charset="0"/>
              </a:rPr>
              <a:t>of Pala: </a:t>
            </a:r>
            <a:r>
              <a:rPr lang="en-US" sz="2200" dirty="0">
                <a:solidFill>
                  <a:prstClr val="black"/>
                </a:solidFill>
                <a:latin typeface="Eras Demi ITC" pitchFamily="34" charset="0"/>
              </a:rPr>
              <a:t>The first specimen of Bangla language is </a:t>
            </a:r>
            <a:r>
              <a:rPr lang="en-US" sz="2200" dirty="0" err="1">
                <a:solidFill>
                  <a:prstClr val="black"/>
                </a:solidFill>
                <a:latin typeface="Eras Demi ITC" pitchFamily="34" charset="0"/>
              </a:rPr>
              <a:t>Charyapada</a:t>
            </a:r>
            <a:r>
              <a:rPr lang="en-US" sz="2200" dirty="0">
                <a:solidFill>
                  <a:prstClr val="black"/>
                </a:solidFill>
                <a:latin typeface="Eras Demi ITC" pitchFamily="34" charset="0"/>
              </a:rPr>
              <a:t> that composed by Buddhist Saints during the Pala Empire. </a:t>
            </a:r>
          </a:p>
          <a:p>
            <a:pPr marL="0" lvl="0" indent="0" algn="just">
              <a:spcBef>
                <a:spcPct val="0"/>
              </a:spcBef>
              <a:buNone/>
            </a:pPr>
            <a:endParaRPr lang="en-US" sz="2200" b="1" dirty="0" smtClean="0">
              <a:solidFill>
                <a:srgbClr val="00B050"/>
              </a:solidFill>
              <a:latin typeface="Eras Demi ITC" pitchFamily="34" charset="0"/>
            </a:endParaRPr>
          </a:p>
          <a:p>
            <a:pPr marL="0" lvl="0" indent="0" algn="just">
              <a:spcBef>
                <a:spcPct val="0"/>
              </a:spcBef>
              <a:buNone/>
            </a:pPr>
            <a:r>
              <a:rPr lang="en-US" sz="2200" b="1" dirty="0" smtClean="0">
                <a:solidFill>
                  <a:srgbClr val="00B050"/>
                </a:solidFill>
                <a:latin typeface="Eras Demi ITC" pitchFamily="34" charset="0"/>
              </a:rPr>
              <a:t>Contribution </a:t>
            </a:r>
            <a:r>
              <a:rPr lang="en-US" sz="2200" b="1" dirty="0">
                <a:solidFill>
                  <a:srgbClr val="00B050"/>
                </a:solidFill>
                <a:latin typeface="Eras Demi ITC" pitchFamily="34" charset="0"/>
              </a:rPr>
              <a:t>of </a:t>
            </a:r>
            <a:r>
              <a:rPr lang="en-US" sz="2200" b="1" dirty="0" err="1">
                <a:solidFill>
                  <a:srgbClr val="00B050"/>
                </a:solidFill>
                <a:latin typeface="Eras Demi ITC" pitchFamily="34" charset="0"/>
              </a:rPr>
              <a:t>Sena</a:t>
            </a:r>
            <a:r>
              <a:rPr lang="en-US" sz="2200" b="1" dirty="0">
                <a:solidFill>
                  <a:srgbClr val="00B050"/>
                </a:solidFill>
                <a:latin typeface="Eras Demi ITC" pitchFamily="34" charset="0"/>
              </a:rPr>
              <a:t> People: </a:t>
            </a:r>
            <a:r>
              <a:rPr lang="en-US" sz="2200" dirty="0">
                <a:solidFill>
                  <a:prstClr val="black"/>
                </a:solidFill>
                <a:latin typeface="Eras Demi ITC" pitchFamily="34" charset="0"/>
              </a:rPr>
              <a:t>The Bangla Alphabet is derived from the </a:t>
            </a:r>
            <a:r>
              <a:rPr lang="en-US" sz="2200" dirty="0" err="1">
                <a:solidFill>
                  <a:prstClr val="black"/>
                </a:solidFill>
                <a:latin typeface="Eras Demi ITC" pitchFamily="34" charset="0"/>
              </a:rPr>
              <a:t>Brahmi</a:t>
            </a:r>
            <a:r>
              <a:rPr lang="en-US" sz="2200" dirty="0">
                <a:solidFill>
                  <a:prstClr val="black"/>
                </a:solidFill>
                <a:latin typeface="Eras Demi ITC" pitchFamily="34" charset="0"/>
              </a:rPr>
              <a:t> alphabet. The stable formation of Bangla Alphabet has been started from </a:t>
            </a:r>
            <a:r>
              <a:rPr lang="en-US" sz="2200" dirty="0" err="1">
                <a:solidFill>
                  <a:prstClr val="black"/>
                </a:solidFill>
                <a:latin typeface="Eras Demi ITC" pitchFamily="34" charset="0"/>
              </a:rPr>
              <a:t>Sena</a:t>
            </a:r>
            <a:r>
              <a:rPr lang="en-US" sz="2200" dirty="0">
                <a:solidFill>
                  <a:prstClr val="black"/>
                </a:solidFill>
                <a:latin typeface="Eras Demi ITC" pitchFamily="34" charset="0"/>
              </a:rPr>
              <a:t> Rule.  </a:t>
            </a:r>
          </a:p>
          <a:p>
            <a:pPr marL="0" indent="0" algn="just" eaLnBrk="1" fontAlgn="auto" hangingPunct="1">
              <a:lnSpc>
                <a:spcPct val="110000"/>
              </a:lnSpc>
              <a:spcBef>
                <a:spcPts val="0"/>
              </a:spcBef>
              <a:spcAft>
                <a:spcPts val="0"/>
              </a:spcAft>
              <a:buClr>
                <a:schemeClr val="accent3"/>
              </a:buClr>
              <a:buFont typeface="Georgia" pitchFamily="18" charset="0"/>
              <a:buNone/>
              <a:defRPr/>
            </a:pPr>
            <a:endParaRPr lang="en-US" sz="2200" dirty="0" smtClean="0">
              <a:latin typeface="Eras Demi ITC" pitchFamily="34" charset="0"/>
            </a:endParaRPr>
          </a:p>
        </p:txBody>
      </p:sp>
    </p:spTree>
    <p:extLst>
      <p:ext uri="{BB962C8B-B14F-4D97-AF65-F5344CB8AC3E}">
        <p14:creationId xmlns:p14="http://schemas.microsoft.com/office/powerpoint/2010/main" val="432873047"/>
      </p:ext>
    </p:extLst>
  </p:cSld>
  <p:clrMapOvr>
    <a:masterClrMapping/>
  </p:clrMapOvr>
  <p:transition spd="med">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22288" y="792163"/>
            <a:ext cx="9875837" cy="1230312"/>
          </a:xfrm>
        </p:spPr>
        <p:txBody>
          <a:bodyPr/>
          <a:lstStyle/>
          <a:p>
            <a:pPr eaLnBrk="1" hangingPunct="1"/>
            <a:r>
              <a:rPr lang="en-US" sz="4100" b="1" smtClean="0">
                <a:latin typeface="Eras Demi ITC" pitchFamily="34" charset="0"/>
              </a:rPr>
              <a:t>Objectives of this Class</a:t>
            </a:r>
            <a:endParaRPr lang="en-US" sz="4100" smtClean="0">
              <a:latin typeface="Eras Demi ITC" pitchFamily="34" charset="0"/>
            </a:endParaRPr>
          </a:p>
        </p:txBody>
      </p:sp>
      <p:sp>
        <p:nvSpPr>
          <p:cNvPr id="6147" name="Content Placeholder 2"/>
          <p:cNvSpPr>
            <a:spLocks noGrp="1"/>
          </p:cNvSpPr>
          <p:nvPr>
            <p:ph idx="1"/>
          </p:nvPr>
        </p:nvSpPr>
        <p:spPr>
          <a:xfrm>
            <a:off x="547688" y="1600200"/>
            <a:ext cx="9877425" cy="3886200"/>
          </a:xfrm>
        </p:spPr>
        <p:txBody>
          <a:bodyPr/>
          <a:lstStyle/>
          <a:p>
            <a:pPr algn="just" eaLnBrk="1" hangingPunct="1">
              <a:buClr>
                <a:srgbClr val="00B0F0"/>
              </a:buClr>
              <a:buFont typeface="Wingdings" pitchFamily="2" charset="2"/>
              <a:buChar char="Ø"/>
            </a:pPr>
            <a:endParaRPr lang="en-US" dirty="0" smtClean="0">
              <a:latin typeface="Eras Demi ITC" pitchFamily="34" charset="0"/>
            </a:endParaRPr>
          </a:p>
          <a:p>
            <a:pPr algn="just" eaLnBrk="1" hangingPunct="1">
              <a:buClr>
                <a:srgbClr val="00B0F0"/>
              </a:buClr>
              <a:buFont typeface="Wingdings" pitchFamily="2" charset="2"/>
              <a:buChar char="q"/>
            </a:pPr>
            <a:r>
              <a:rPr lang="en-US" sz="2700" b="1" dirty="0" smtClean="0">
                <a:latin typeface="Eras Demi ITC" pitchFamily="34" charset="0"/>
              </a:rPr>
              <a:t>Investigate the origin and identity of the people of Bangladesh.</a:t>
            </a:r>
          </a:p>
          <a:p>
            <a:pPr lvl="0" algn="just">
              <a:buClr>
                <a:srgbClr val="00B0F0"/>
              </a:buClr>
              <a:buFont typeface="Wingdings" pitchFamily="2" charset="2"/>
              <a:buChar char="q"/>
            </a:pPr>
            <a:r>
              <a:rPr lang="en-US" sz="2700" b="1" dirty="0">
                <a:solidFill>
                  <a:prstClr val="black"/>
                </a:solidFill>
                <a:latin typeface="Eras Demi ITC" pitchFamily="34" charset="0"/>
              </a:rPr>
              <a:t>Explore  the origin process and development trend of the name of Bangladesh </a:t>
            </a:r>
            <a:r>
              <a:rPr lang="en-US" sz="2700" b="1" dirty="0" smtClean="0">
                <a:solidFill>
                  <a:prstClr val="black"/>
                </a:solidFill>
                <a:latin typeface="Eras Demi ITC" pitchFamily="34" charset="0"/>
              </a:rPr>
              <a:t>.</a:t>
            </a:r>
            <a:endParaRPr lang="en-US" sz="2700" b="1" dirty="0" smtClean="0">
              <a:latin typeface="Eras Demi ITC" pitchFamily="34" charset="0"/>
            </a:endParaRPr>
          </a:p>
          <a:p>
            <a:pPr algn="just" eaLnBrk="1" hangingPunct="1">
              <a:buClr>
                <a:srgbClr val="00B0F0"/>
              </a:buClr>
              <a:buFont typeface="Wingdings" pitchFamily="2" charset="2"/>
              <a:buChar char="q"/>
            </a:pPr>
            <a:r>
              <a:rPr lang="en-US" sz="2700" b="1" dirty="0" smtClean="0">
                <a:latin typeface="Eras Demi ITC" pitchFamily="34" charset="0"/>
              </a:rPr>
              <a:t>Explore the historical background of Bangla Language .</a:t>
            </a:r>
            <a:endParaRPr lang="en-US" dirty="0" smtClean="0">
              <a:latin typeface="Eras Demi ITC" pitchFamily="34" charset="0"/>
            </a:endParaRPr>
          </a:p>
        </p:txBody>
      </p:sp>
    </p:spTree>
  </p:cSld>
  <p:clrMapOvr>
    <a:masterClrMapping/>
  </p:clrMapOvr>
  <p:transition>
    <p:newsfla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title"/>
          </p:nvPr>
        </p:nvSpPr>
        <p:spPr>
          <a:xfrm>
            <a:off x="0" y="228601"/>
            <a:ext cx="10744200" cy="838200"/>
          </a:xfrm>
        </p:spPr>
        <p:txBody>
          <a:bodyPr/>
          <a:lstStyle/>
          <a:p>
            <a:pPr algn="ctr" eaLnBrk="1" hangingPunct="1"/>
            <a:r>
              <a:rPr lang="en-US" sz="3000" b="1" dirty="0" smtClean="0">
                <a:solidFill>
                  <a:srgbClr val="002060"/>
                </a:solidFill>
                <a:latin typeface="Eras Demi ITC" pitchFamily="34" charset="0"/>
              </a:rPr>
              <a:t>Contribution of Various Races</a:t>
            </a:r>
          </a:p>
        </p:txBody>
      </p:sp>
      <p:sp>
        <p:nvSpPr>
          <p:cNvPr id="18435" name="Content Placeholder 2"/>
          <p:cNvSpPr>
            <a:spLocks noGrp="1"/>
          </p:cNvSpPr>
          <p:nvPr>
            <p:ph idx="1"/>
          </p:nvPr>
        </p:nvSpPr>
        <p:spPr>
          <a:xfrm>
            <a:off x="381000" y="1097508"/>
            <a:ext cx="10591800" cy="5715000"/>
          </a:xfrm>
        </p:spPr>
        <p:txBody>
          <a:bodyPr>
            <a:normAutofit/>
          </a:bodyPr>
          <a:lstStyle/>
          <a:p>
            <a:pPr marL="0" indent="0" algn="just" eaLnBrk="1" hangingPunct="1">
              <a:spcBef>
                <a:spcPct val="0"/>
              </a:spcBef>
              <a:buFont typeface="Georgia" pitchFamily="18" charset="0"/>
              <a:buNone/>
            </a:pPr>
            <a:r>
              <a:rPr lang="en-US" sz="2200" b="1" dirty="0" smtClean="0">
                <a:solidFill>
                  <a:srgbClr val="00B050"/>
                </a:solidFill>
                <a:latin typeface="Eras Demi ITC" pitchFamily="34" charset="0"/>
              </a:rPr>
              <a:t>Contribution of Muslim people</a:t>
            </a:r>
          </a:p>
          <a:p>
            <a:pPr marL="0" indent="0" algn="just" eaLnBrk="1" hangingPunct="1">
              <a:spcBef>
                <a:spcPct val="0"/>
              </a:spcBef>
              <a:buFont typeface="Georgia" pitchFamily="18" charset="0"/>
              <a:buNone/>
            </a:pPr>
            <a:r>
              <a:rPr lang="en-US" sz="2200" dirty="0" smtClean="0">
                <a:latin typeface="Eras Demi ITC" pitchFamily="34" charset="0"/>
              </a:rPr>
              <a:t>From the 13</a:t>
            </a:r>
            <a:r>
              <a:rPr lang="en-US" sz="2200" baseline="30000" dirty="0" smtClean="0">
                <a:latin typeface="Eras Demi ITC" pitchFamily="34" charset="0"/>
              </a:rPr>
              <a:t>th</a:t>
            </a:r>
            <a:r>
              <a:rPr lang="en-US" sz="2200" dirty="0" smtClean="0">
                <a:latin typeface="Eras Demi ITC" pitchFamily="34" charset="0"/>
              </a:rPr>
              <a:t> century to 15</a:t>
            </a:r>
            <a:r>
              <a:rPr lang="en-US" sz="2200" baseline="30000" dirty="0" smtClean="0">
                <a:latin typeface="Eras Demi ITC" pitchFamily="34" charset="0"/>
              </a:rPr>
              <a:t>th</a:t>
            </a:r>
            <a:r>
              <a:rPr lang="en-US" sz="2200" dirty="0" smtClean="0">
                <a:latin typeface="Eras Demi ITC" pitchFamily="34" charset="0"/>
              </a:rPr>
              <a:t> century Arabic words like </a:t>
            </a:r>
            <a:r>
              <a:rPr lang="en-US" sz="2200" dirty="0" err="1" smtClean="0">
                <a:latin typeface="Eras Demi ITC" pitchFamily="34" charset="0"/>
              </a:rPr>
              <a:t>Okil</a:t>
            </a:r>
            <a:r>
              <a:rPr lang="en-US" sz="2200" dirty="0" smtClean="0">
                <a:latin typeface="Eras Demi ITC" pitchFamily="34" charset="0"/>
              </a:rPr>
              <a:t>, </a:t>
            </a:r>
            <a:r>
              <a:rPr lang="en-US" sz="2200" dirty="0" err="1" smtClean="0">
                <a:latin typeface="Eras Demi ITC" pitchFamily="34" charset="0"/>
              </a:rPr>
              <a:t>Kalam</a:t>
            </a:r>
            <a:r>
              <a:rPr lang="en-US" sz="2200" dirty="0" smtClean="0">
                <a:latin typeface="Eras Demi ITC" pitchFamily="34" charset="0"/>
              </a:rPr>
              <a:t>, </a:t>
            </a:r>
            <a:r>
              <a:rPr lang="en-US" sz="2200" dirty="0" err="1" smtClean="0">
                <a:latin typeface="Eras Demi ITC" pitchFamily="34" charset="0"/>
              </a:rPr>
              <a:t>Dalal</a:t>
            </a:r>
            <a:r>
              <a:rPr lang="en-US" sz="2200" dirty="0" smtClean="0">
                <a:latin typeface="Eras Demi ITC" pitchFamily="34" charset="0"/>
              </a:rPr>
              <a:t>, </a:t>
            </a:r>
            <a:r>
              <a:rPr lang="en-US" sz="2200" dirty="0" err="1" smtClean="0">
                <a:latin typeface="Eras Demi ITC" pitchFamily="34" charset="0"/>
              </a:rPr>
              <a:t>Loksan</a:t>
            </a:r>
            <a:r>
              <a:rPr lang="en-US" sz="2200" dirty="0" smtClean="0">
                <a:latin typeface="Eras Demi ITC" pitchFamily="34" charset="0"/>
              </a:rPr>
              <a:t>, </a:t>
            </a:r>
            <a:r>
              <a:rPr lang="en-US" sz="2200" dirty="0" err="1" smtClean="0">
                <a:latin typeface="Eras Demi ITC" pitchFamily="34" charset="0"/>
              </a:rPr>
              <a:t>Khajna</a:t>
            </a:r>
            <a:r>
              <a:rPr lang="en-US" sz="2200" dirty="0" smtClean="0">
                <a:latin typeface="Eras Demi ITC" pitchFamily="34" charset="0"/>
              </a:rPr>
              <a:t>, </a:t>
            </a:r>
            <a:r>
              <a:rPr lang="en-US" sz="2200" dirty="0" err="1" smtClean="0">
                <a:latin typeface="Eras Demi ITC" pitchFamily="34" charset="0"/>
              </a:rPr>
              <a:t>Haloa</a:t>
            </a:r>
            <a:r>
              <a:rPr lang="en-US" sz="2200" dirty="0" smtClean="0">
                <a:latin typeface="Eras Demi ITC" pitchFamily="34" charset="0"/>
              </a:rPr>
              <a:t>, </a:t>
            </a:r>
            <a:r>
              <a:rPr lang="en-US" sz="2200" dirty="0" err="1" smtClean="0">
                <a:latin typeface="Eras Demi ITC" pitchFamily="34" charset="0"/>
              </a:rPr>
              <a:t>Masla</a:t>
            </a:r>
            <a:r>
              <a:rPr lang="en-US" sz="2200" dirty="0" smtClean="0">
                <a:latin typeface="Eras Demi ITC" pitchFamily="34" charset="0"/>
              </a:rPr>
              <a:t> etc.; Persian words- </a:t>
            </a:r>
            <a:r>
              <a:rPr lang="en-US" sz="2200" dirty="0" err="1" smtClean="0">
                <a:latin typeface="Eras Demi ITC" pitchFamily="34" charset="0"/>
              </a:rPr>
              <a:t>Ain</a:t>
            </a:r>
            <a:r>
              <a:rPr lang="en-US" sz="2200" dirty="0" smtClean="0">
                <a:latin typeface="Eras Demi ITC" pitchFamily="34" charset="0"/>
              </a:rPr>
              <a:t>, </a:t>
            </a:r>
            <a:r>
              <a:rPr lang="en-US" sz="2200" dirty="0" err="1" smtClean="0">
                <a:latin typeface="Eras Demi ITC" pitchFamily="34" charset="0"/>
              </a:rPr>
              <a:t>Ajad</a:t>
            </a:r>
            <a:r>
              <a:rPr lang="en-US" sz="2200" dirty="0" smtClean="0">
                <a:latin typeface="Eras Demi ITC" pitchFamily="34" charset="0"/>
              </a:rPr>
              <a:t>, </a:t>
            </a:r>
            <a:r>
              <a:rPr lang="en-US" sz="2200" dirty="0" err="1" smtClean="0">
                <a:latin typeface="Eras Demi ITC" pitchFamily="34" charset="0"/>
              </a:rPr>
              <a:t>Abdar</a:t>
            </a:r>
            <a:r>
              <a:rPr lang="en-US" sz="2200" dirty="0" smtClean="0">
                <a:latin typeface="Eras Demi ITC" pitchFamily="34" charset="0"/>
              </a:rPr>
              <a:t>, </a:t>
            </a:r>
            <a:r>
              <a:rPr lang="en-US" sz="2200" dirty="0" err="1" smtClean="0">
                <a:latin typeface="Eras Demi ITC" pitchFamily="34" charset="0"/>
              </a:rPr>
              <a:t>Romal</a:t>
            </a:r>
            <a:r>
              <a:rPr lang="en-US" sz="2200" dirty="0" smtClean="0">
                <a:latin typeface="Eras Demi ITC" pitchFamily="34" charset="0"/>
              </a:rPr>
              <a:t>, </a:t>
            </a:r>
            <a:r>
              <a:rPr lang="en-US" sz="2200" dirty="0" err="1" smtClean="0">
                <a:latin typeface="Eras Demi ITC" pitchFamily="34" charset="0"/>
              </a:rPr>
              <a:t>Bagan</a:t>
            </a:r>
            <a:r>
              <a:rPr lang="en-US" sz="2200" dirty="0" smtClean="0">
                <a:latin typeface="Eras Demi ITC" pitchFamily="34" charset="0"/>
              </a:rPr>
              <a:t>, </a:t>
            </a:r>
            <a:r>
              <a:rPr lang="en-US" sz="2200" dirty="0" err="1" smtClean="0">
                <a:latin typeface="Eras Demi ITC" pitchFamily="34" charset="0"/>
              </a:rPr>
              <a:t>Goanda</a:t>
            </a:r>
            <a:r>
              <a:rPr lang="en-US" sz="2200" dirty="0" smtClean="0">
                <a:latin typeface="Eras Demi ITC" pitchFamily="34" charset="0"/>
              </a:rPr>
              <a:t> and some Turkish words like </a:t>
            </a:r>
            <a:r>
              <a:rPr lang="en-US" sz="2200" dirty="0" err="1" smtClean="0">
                <a:latin typeface="Eras Demi ITC" pitchFamily="34" charset="0"/>
              </a:rPr>
              <a:t>Toshak</a:t>
            </a:r>
            <a:r>
              <a:rPr lang="en-US" sz="2200" dirty="0" smtClean="0">
                <a:latin typeface="Eras Demi ITC" pitchFamily="34" charset="0"/>
              </a:rPr>
              <a:t>, </a:t>
            </a:r>
            <a:r>
              <a:rPr lang="en-US" sz="2200" dirty="0" err="1" smtClean="0">
                <a:latin typeface="Eras Demi ITC" pitchFamily="34" charset="0"/>
              </a:rPr>
              <a:t>Galicha</a:t>
            </a:r>
            <a:r>
              <a:rPr lang="en-US" sz="2200" dirty="0" smtClean="0">
                <a:latin typeface="Eras Demi ITC" pitchFamily="34" charset="0"/>
              </a:rPr>
              <a:t>, </a:t>
            </a:r>
            <a:r>
              <a:rPr lang="en-US" sz="2200" dirty="0" err="1" smtClean="0">
                <a:latin typeface="Eras Demi ITC" pitchFamily="34" charset="0"/>
              </a:rPr>
              <a:t>Daroga</a:t>
            </a:r>
            <a:r>
              <a:rPr lang="en-US" sz="2200" dirty="0" smtClean="0">
                <a:latin typeface="Eras Demi ITC" pitchFamily="34" charset="0"/>
              </a:rPr>
              <a:t>, </a:t>
            </a:r>
            <a:r>
              <a:rPr lang="en-US" sz="2200" dirty="0" err="1" smtClean="0">
                <a:latin typeface="Eras Demi ITC" pitchFamily="34" charset="0"/>
              </a:rPr>
              <a:t>Bibi</a:t>
            </a:r>
            <a:r>
              <a:rPr lang="en-US" sz="2200" dirty="0" smtClean="0">
                <a:latin typeface="Eras Demi ITC" pitchFamily="34" charset="0"/>
              </a:rPr>
              <a:t>, Lash, </a:t>
            </a:r>
            <a:r>
              <a:rPr lang="en-US" sz="2200" dirty="0" err="1" smtClean="0">
                <a:latin typeface="Eras Demi ITC" pitchFamily="34" charset="0"/>
              </a:rPr>
              <a:t>Chakor</a:t>
            </a:r>
            <a:r>
              <a:rPr lang="en-US" sz="2200" dirty="0" smtClean="0">
                <a:latin typeface="Eras Demi ITC" pitchFamily="34" charset="0"/>
              </a:rPr>
              <a:t> incorporated in Bangla language. In addition, the </a:t>
            </a:r>
            <a:r>
              <a:rPr lang="en-US" sz="2200" dirty="0" err="1" smtClean="0">
                <a:latin typeface="Eras Demi ITC" pitchFamily="34" charset="0"/>
              </a:rPr>
              <a:t>Bangla</a:t>
            </a:r>
            <a:r>
              <a:rPr lang="en-US" sz="2200" dirty="0" smtClean="0">
                <a:latin typeface="Eras Demi ITC" pitchFamily="34" charset="0"/>
              </a:rPr>
              <a:t> language was practiced and patronized by Muslim  Poets and rulers in Mediaeval age. </a:t>
            </a:r>
          </a:p>
          <a:p>
            <a:pPr marL="0" indent="0" algn="just" eaLnBrk="1" hangingPunct="1">
              <a:spcBef>
                <a:spcPct val="0"/>
              </a:spcBef>
              <a:buFont typeface="Georgia" pitchFamily="18" charset="0"/>
              <a:buNone/>
            </a:pPr>
            <a:endParaRPr lang="en-US" sz="2200" b="1" dirty="0" smtClean="0">
              <a:solidFill>
                <a:srgbClr val="00B050"/>
              </a:solidFill>
              <a:latin typeface="Eras Demi ITC" pitchFamily="34" charset="0"/>
            </a:endParaRPr>
          </a:p>
          <a:p>
            <a:pPr marL="0" indent="0" algn="just" eaLnBrk="1" hangingPunct="1">
              <a:spcBef>
                <a:spcPct val="0"/>
              </a:spcBef>
              <a:buFont typeface="Georgia" pitchFamily="18" charset="0"/>
              <a:buNone/>
            </a:pPr>
            <a:r>
              <a:rPr lang="en-US" sz="2200" b="1" dirty="0" smtClean="0">
                <a:solidFill>
                  <a:srgbClr val="00B050"/>
                </a:solidFill>
                <a:latin typeface="Eras Demi ITC" pitchFamily="34" charset="0"/>
              </a:rPr>
              <a:t>Contribution of European People</a:t>
            </a:r>
          </a:p>
          <a:p>
            <a:pPr marL="0" indent="0" algn="just" eaLnBrk="1" hangingPunct="1">
              <a:spcBef>
                <a:spcPct val="0"/>
              </a:spcBef>
              <a:buFont typeface="Georgia" pitchFamily="18" charset="0"/>
              <a:buNone/>
            </a:pPr>
            <a:r>
              <a:rPr lang="en-US" sz="2200" dirty="0" smtClean="0">
                <a:latin typeface="Eras Demi ITC" pitchFamily="34" charset="0"/>
              </a:rPr>
              <a:t>During the 16</a:t>
            </a:r>
            <a:r>
              <a:rPr lang="en-US" sz="2200" baseline="30000" dirty="0" smtClean="0">
                <a:latin typeface="Eras Demi ITC" pitchFamily="34" charset="0"/>
              </a:rPr>
              <a:t>th</a:t>
            </a:r>
            <a:r>
              <a:rPr lang="en-US" sz="2200" dirty="0" smtClean="0">
                <a:latin typeface="Eras Demi ITC" pitchFamily="34" charset="0"/>
              </a:rPr>
              <a:t> Century </a:t>
            </a:r>
            <a:r>
              <a:rPr lang="en-US" sz="2200" b="1" dirty="0" smtClean="0">
                <a:latin typeface="Eras Demi ITC" pitchFamily="34" charset="0"/>
              </a:rPr>
              <a:t>Portuguese</a:t>
            </a:r>
            <a:r>
              <a:rPr lang="en-US" sz="2200" dirty="0" smtClean="0">
                <a:latin typeface="Eras Demi ITC" pitchFamily="34" charset="0"/>
              </a:rPr>
              <a:t> people came in our region and contributed to the development of our language. Some Portuguese words used in </a:t>
            </a:r>
            <a:r>
              <a:rPr lang="en-US" sz="2200" dirty="0" err="1" smtClean="0">
                <a:latin typeface="Eras Demi ITC" pitchFamily="34" charset="0"/>
              </a:rPr>
              <a:t>Bangla</a:t>
            </a:r>
            <a:r>
              <a:rPr lang="en-US" sz="2200" dirty="0" smtClean="0">
                <a:latin typeface="Eras Demi ITC" pitchFamily="34" charset="0"/>
              </a:rPr>
              <a:t> language like- </a:t>
            </a:r>
            <a:r>
              <a:rPr lang="en-US" sz="2200" dirty="0" err="1" smtClean="0">
                <a:latin typeface="Eras Demi ITC" pitchFamily="34" charset="0"/>
              </a:rPr>
              <a:t>Almary</a:t>
            </a:r>
            <a:r>
              <a:rPr lang="en-US" sz="2200" dirty="0" smtClean="0">
                <a:latin typeface="Eras Demi ITC" pitchFamily="34" charset="0"/>
              </a:rPr>
              <a:t>, </a:t>
            </a:r>
            <a:r>
              <a:rPr lang="en-US" sz="2200" dirty="0" err="1" smtClean="0">
                <a:latin typeface="Eras Demi ITC" pitchFamily="34" charset="0"/>
              </a:rPr>
              <a:t>Alkathra</a:t>
            </a:r>
            <a:r>
              <a:rPr lang="en-US" sz="2200" dirty="0" smtClean="0">
                <a:latin typeface="Eras Demi ITC" pitchFamily="34" charset="0"/>
              </a:rPr>
              <a:t>, </a:t>
            </a:r>
            <a:r>
              <a:rPr lang="en-US" sz="2200" dirty="0" err="1" smtClean="0">
                <a:latin typeface="Eras Demi ITC" pitchFamily="34" charset="0"/>
              </a:rPr>
              <a:t>Alpin</a:t>
            </a:r>
            <a:r>
              <a:rPr lang="en-US" sz="2200" dirty="0" smtClean="0">
                <a:latin typeface="Eras Demi ITC" pitchFamily="34" charset="0"/>
              </a:rPr>
              <a:t>, </a:t>
            </a:r>
            <a:r>
              <a:rPr lang="en-US" sz="2200" dirty="0" err="1" smtClean="0">
                <a:latin typeface="Eras Demi ITC" pitchFamily="34" charset="0"/>
              </a:rPr>
              <a:t>Saban</a:t>
            </a:r>
            <a:r>
              <a:rPr lang="en-US" sz="2200" dirty="0" smtClean="0">
                <a:latin typeface="Eras Demi ITC" pitchFamily="34" charset="0"/>
              </a:rPr>
              <a:t>, </a:t>
            </a:r>
            <a:r>
              <a:rPr lang="en-US" sz="2200" dirty="0" err="1" smtClean="0">
                <a:latin typeface="Eras Demi ITC" pitchFamily="34" charset="0"/>
              </a:rPr>
              <a:t>Gosal</a:t>
            </a:r>
            <a:r>
              <a:rPr lang="en-US" sz="2200" dirty="0" smtClean="0">
                <a:latin typeface="Eras Demi ITC" pitchFamily="34" charset="0"/>
              </a:rPr>
              <a:t>, </a:t>
            </a:r>
            <a:r>
              <a:rPr lang="en-US" sz="2200" dirty="0" err="1" smtClean="0">
                <a:latin typeface="Eras Demi ITC" pitchFamily="34" charset="0"/>
              </a:rPr>
              <a:t>Balti</a:t>
            </a:r>
            <a:r>
              <a:rPr lang="en-US" sz="2200" dirty="0" smtClean="0">
                <a:latin typeface="Eras Demi ITC" pitchFamily="34" charset="0"/>
              </a:rPr>
              <a:t>, </a:t>
            </a:r>
            <a:r>
              <a:rPr lang="en-US" sz="2200" dirty="0" err="1" smtClean="0">
                <a:latin typeface="Eras Demi ITC" pitchFamily="34" charset="0"/>
              </a:rPr>
              <a:t>Nilam</a:t>
            </a:r>
            <a:r>
              <a:rPr lang="en-US" sz="2200" dirty="0" smtClean="0">
                <a:latin typeface="Eras Demi ITC" pitchFamily="34" charset="0"/>
              </a:rPr>
              <a:t> etc. Similarly, Dutch, French started arriving in Bengal. As a result, words from these languages started entering </a:t>
            </a:r>
            <a:r>
              <a:rPr lang="en-US" sz="2200" dirty="0" err="1" smtClean="0">
                <a:latin typeface="Eras Demi ITC" pitchFamily="34" charset="0"/>
              </a:rPr>
              <a:t>Bangla</a:t>
            </a:r>
            <a:r>
              <a:rPr lang="en-US" sz="2200" dirty="0" smtClean="0">
                <a:latin typeface="Eras Demi ITC" pitchFamily="34" charset="0"/>
              </a:rPr>
              <a:t> vocabulary; for example, </a:t>
            </a:r>
            <a:r>
              <a:rPr lang="en-US" sz="2200" b="1" dirty="0" smtClean="0">
                <a:latin typeface="Eras Demi ITC" pitchFamily="34" charset="0"/>
              </a:rPr>
              <a:t>French:</a:t>
            </a:r>
            <a:r>
              <a:rPr lang="en-US" sz="2200" dirty="0" smtClean="0">
                <a:latin typeface="Eras Demi ITC" pitchFamily="34" charset="0"/>
              </a:rPr>
              <a:t> Cartouche, Coupon, Café, </a:t>
            </a:r>
            <a:r>
              <a:rPr lang="en-US" sz="2200" dirty="0" err="1" smtClean="0">
                <a:latin typeface="Eras Demi ITC" pitchFamily="34" charset="0"/>
              </a:rPr>
              <a:t>Restora</a:t>
            </a:r>
            <a:r>
              <a:rPr lang="en-US" sz="2200" dirty="0" smtClean="0">
                <a:latin typeface="Eras Demi ITC" pitchFamily="34" charset="0"/>
              </a:rPr>
              <a:t>; </a:t>
            </a:r>
            <a:r>
              <a:rPr lang="en-US" sz="2200" b="1" dirty="0" smtClean="0">
                <a:latin typeface="Eras Demi ITC" pitchFamily="34" charset="0"/>
              </a:rPr>
              <a:t>Dutch:</a:t>
            </a:r>
            <a:r>
              <a:rPr lang="en-US" sz="2200" dirty="0" smtClean="0">
                <a:latin typeface="Eras Demi ITC" pitchFamily="34" charset="0"/>
              </a:rPr>
              <a:t> </a:t>
            </a:r>
            <a:r>
              <a:rPr lang="en-US" sz="2200" dirty="0" err="1" smtClean="0">
                <a:latin typeface="Eras Demi ITC" pitchFamily="34" charset="0"/>
              </a:rPr>
              <a:t>Hartan</a:t>
            </a:r>
            <a:r>
              <a:rPr lang="en-US" sz="2200" dirty="0" smtClean="0">
                <a:latin typeface="Eras Demi ITC" pitchFamily="34" charset="0"/>
              </a:rPr>
              <a:t>, </a:t>
            </a:r>
            <a:r>
              <a:rPr lang="en-US" sz="2200" dirty="0" err="1" smtClean="0">
                <a:latin typeface="Eras Demi ITC" pitchFamily="34" charset="0"/>
              </a:rPr>
              <a:t>Iskaban</a:t>
            </a:r>
            <a:r>
              <a:rPr lang="en-US" sz="2200" dirty="0" smtClean="0">
                <a:latin typeface="Eras Demi ITC" pitchFamily="34" charset="0"/>
              </a:rPr>
              <a:t>. With the start of British rule in the 18th century and the spread of English education, </a:t>
            </a:r>
            <a:r>
              <a:rPr lang="en-US" sz="2200" dirty="0" err="1" smtClean="0">
                <a:latin typeface="Eras Demi ITC" pitchFamily="34" charset="0"/>
              </a:rPr>
              <a:t>Bangla</a:t>
            </a:r>
            <a:r>
              <a:rPr lang="en-US" sz="2200" dirty="0" smtClean="0">
                <a:latin typeface="Eras Demi ITC" pitchFamily="34" charset="0"/>
              </a:rPr>
              <a:t> started absorbing increasing numbers of English words as like Table, Chair, General, Hospital, College, Headmaster etc. </a:t>
            </a:r>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5E70777-2048-436B-ADB1-9E1E34130774}" type="slidenum">
              <a:rPr lang="en-US" smtClean="0">
                <a:solidFill>
                  <a:prstClr val="black">
                    <a:tint val="75000"/>
                  </a:prstClr>
                </a:solidFill>
              </a:rPr>
              <a:pPr>
                <a:defRPr/>
              </a:pPr>
              <a:t>21</a:t>
            </a:fld>
            <a:endParaRPr lang="en-US">
              <a:solidFill>
                <a:prstClr val="black">
                  <a:tint val="75000"/>
                </a:prstClr>
              </a:solidFill>
            </a:endParaRPr>
          </a:p>
        </p:txBody>
      </p:sp>
      <p:sp>
        <p:nvSpPr>
          <p:cNvPr id="3" name="Rectangle 2"/>
          <p:cNvSpPr/>
          <p:nvPr/>
        </p:nvSpPr>
        <p:spPr>
          <a:xfrm>
            <a:off x="990600" y="3118991"/>
            <a:ext cx="9753600" cy="1569660"/>
          </a:xfrm>
          <a:prstGeom prst="rect">
            <a:avLst/>
          </a:prstGeom>
        </p:spPr>
        <p:txBody>
          <a:bodyPr wrap="square">
            <a:spAutoFit/>
          </a:bodyPr>
          <a:lstStyle/>
          <a:p>
            <a:pPr algn="ctr"/>
            <a:r>
              <a:rPr lang="en-US" sz="3200" b="1" dirty="0" smtClean="0">
                <a:solidFill>
                  <a:srgbClr val="002060"/>
                </a:solidFill>
                <a:latin typeface="Eras Demi ITC" pitchFamily="34" charset="0"/>
              </a:rPr>
              <a:t>Can you mention the name of some persons who highly contributed for the development of Bangla language?</a:t>
            </a:r>
            <a:endParaRPr lang="en-GB" dirty="0">
              <a:solidFill>
                <a:prstClr val="black"/>
              </a:solidFill>
            </a:endParaRPr>
          </a:p>
        </p:txBody>
      </p:sp>
    </p:spTree>
    <p:extLst>
      <p:ext uri="{BB962C8B-B14F-4D97-AF65-F5344CB8AC3E}">
        <p14:creationId xmlns:p14="http://schemas.microsoft.com/office/powerpoint/2010/main" val="141640833"/>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4"/>
          <p:cNvSpPr>
            <a:spLocks noGrp="1"/>
          </p:cNvSpPr>
          <p:nvPr>
            <p:ph type="title"/>
          </p:nvPr>
        </p:nvSpPr>
        <p:spPr>
          <a:xfrm>
            <a:off x="0" y="457200"/>
            <a:ext cx="9829800" cy="1006475"/>
          </a:xfrm>
        </p:spPr>
        <p:txBody>
          <a:bodyPr/>
          <a:lstStyle/>
          <a:p>
            <a:pPr algn="ctr" eaLnBrk="1" hangingPunct="1"/>
            <a:r>
              <a:rPr lang="en-US" sz="3000" b="1" dirty="0" smtClean="0">
                <a:solidFill>
                  <a:srgbClr val="002060"/>
                </a:solidFill>
                <a:latin typeface="Eras Demi ITC" pitchFamily="34" charset="0"/>
              </a:rPr>
              <a:t>Contribution of Various Persons</a:t>
            </a:r>
          </a:p>
        </p:txBody>
      </p:sp>
      <p:sp>
        <p:nvSpPr>
          <p:cNvPr id="19458" name="Content Placeholder 2"/>
          <p:cNvSpPr>
            <a:spLocks noGrp="1"/>
          </p:cNvSpPr>
          <p:nvPr>
            <p:ph idx="1"/>
          </p:nvPr>
        </p:nvSpPr>
        <p:spPr>
          <a:xfrm>
            <a:off x="152400" y="1447800"/>
            <a:ext cx="10668000" cy="5867400"/>
          </a:xfrm>
        </p:spPr>
        <p:txBody>
          <a:bodyPr/>
          <a:lstStyle/>
          <a:p>
            <a:pPr marL="0" indent="0" algn="just" eaLnBrk="1" hangingPunct="1">
              <a:spcBef>
                <a:spcPct val="0"/>
              </a:spcBef>
              <a:buFont typeface="Georgia" pitchFamily="18" charset="0"/>
              <a:buNone/>
            </a:pPr>
            <a:r>
              <a:rPr lang="en-US" sz="2000" b="1" dirty="0" err="1" smtClean="0">
                <a:solidFill>
                  <a:srgbClr val="00B050"/>
                </a:solidFill>
                <a:latin typeface="Eras Demi ITC" pitchFamily="34" charset="0"/>
              </a:rPr>
              <a:t>Chandidas</a:t>
            </a:r>
            <a:r>
              <a:rPr lang="en-US" sz="2000" b="1" dirty="0" smtClean="0">
                <a:solidFill>
                  <a:srgbClr val="00B050"/>
                </a:solidFill>
                <a:latin typeface="Eras Demi ITC" pitchFamily="34" charset="0"/>
              </a:rPr>
              <a:t>: </a:t>
            </a:r>
            <a:r>
              <a:rPr lang="en-US" sz="2000" dirty="0" err="1" smtClean="0">
                <a:latin typeface="Eras Demi ITC" pitchFamily="34" charset="0"/>
              </a:rPr>
              <a:t>Chandidas</a:t>
            </a:r>
            <a:r>
              <a:rPr lang="en-US" sz="2000" dirty="0" smtClean="0">
                <a:latin typeface="Eras Demi ITC" pitchFamily="34" charset="0"/>
              </a:rPr>
              <a:t> refers to a medieval poet of Bengal or possibly more than one. Over 1250 poems related to the love of </a:t>
            </a:r>
            <a:r>
              <a:rPr lang="en-US" sz="2000" dirty="0" err="1" smtClean="0">
                <a:latin typeface="Eras Demi ITC" pitchFamily="34" charset="0"/>
              </a:rPr>
              <a:t>Radha</a:t>
            </a:r>
            <a:r>
              <a:rPr lang="en-US" sz="2000" dirty="0" smtClean="0">
                <a:latin typeface="Eras Demi ITC" pitchFamily="34" charset="0"/>
              </a:rPr>
              <a:t> and Krishna in Bengali are found with three different sobriquets along with his name, </a:t>
            </a:r>
            <a:r>
              <a:rPr lang="en-US" sz="2000" dirty="0" err="1" smtClean="0">
                <a:latin typeface="Eras Demi ITC" pitchFamily="34" charset="0"/>
              </a:rPr>
              <a:t>Baḍu</a:t>
            </a:r>
            <a:r>
              <a:rPr lang="en-US" sz="2000" dirty="0" smtClean="0">
                <a:latin typeface="Eras Demi ITC" pitchFamily="34" charset="0"/>
              </a:rPr>
              <a:t>, </a:t>
            </a:r>
            <a:r>
              <a:rPr lang="en-US" sz="2000" dirty="0" err="1" smtClean="0">
                <a:latin typeface="Eras Demi ITC" pitchFamily="34" charset="0"/>
              </a:rPr>
              <a:t>Dvija</a:t>
            </a:r>
            <a:r>
              <a:rPr lang="en-US" sz="2000" dirty="0" smtClean="0">
                <a:latin typeface="Eras Demi ITC" pitchFamily="34" charset="0"/>
              </a:rPr>
              <a:t> and Dina. </a:t>
            </a:r>
          </a:p>
          <a:p>
            <a:pPr marL="0" indent="0" algn="just" eaLnBrk="1" hangingPunct="1">
              <a:spcBef>
                <a:spcPct val="0"/>
              </a:spcBef>
              <a:buFont typeface="Georgia" pitchFamily="18" charset="0"/>
              <a:buNone/>
            </a:pPr>
            <a:endParaRPr lang="en-US" sz="2000" dirty="0" smtClean="0">
              <a:latin typeface="Eras Demi ITC" pitchFamily="34" charset="0"/>
            </a:endParaRPr>
          </a:p>
          <a:p>
            <a:pPr marL="0" indent="0" algn="just" eaLnBrk="1" hangingPunct="1">
              <a:spcBef>
                <a:spcPct val="0"/>
              </a:spcBef>
              <a:buFont typeface="Georgia" pitchFamily="18" charset="0"/>
              <a:buNone/>
            </a:pPr>
            <a:r>
              <a:rPr lang="en-US" sz="2000" b="1" dirty="0" smtClean="0">
                <a:solidFill>
                  <a:srgbClr val="00B050"/>
                </a:solidFill>
                <a:latin typeface="Eras Demi ITC" pitchFamily="34" charset="0"/>
              </a:rPr>
              <a:t>William Carey:</a:t>
            </a:r>
            <a:r>
              <a:rPr lang="en-US" sz="2000" dirty="0" smtClean="0">
                <a:solidFill>
                  <a:srgbClr val="00B050"/>
                </a:solidFill>
                <a:latin typeface="Eras Demi ITC" pitchFamily="34" charset="0"/>
              </a:rPr>
              <a:t> </a:t>
            </a:r>
            <a:r>
              <a:rPr lang="en-US" sz="2000" dirty="0" smtClean="0">
                <a:latin typeface="Eras Demi ITC" pitchFamily="34" charset="0"/>
              </a:rPr>
              <a:t>Calcutta in 1801, the efforts of its head, William Carey, and his associate Bengali scholars, made </a:t>
            </a:r>
            <a:r>
              <a:rPr lang="en-US" sz="2000" dirty="0" err="1" smtClean="0">
                <a:latin typeface="Eras Demi ITC" pitchFamily="34" charset="0"/>
              </a:rPr>
              <a:t>Bangla</a:t>
            </a:r>
            <a:r>
              <a:rPr lang="en-US" sz="2000" dirty="0" smtClean="0">
                <a:latin typeface="Eras Demi ITC" pitchFamily="34" charset="0"/>
              </a:rPr>
              <a:t> department at Fort William College. And they published first Bangla prose books. </a:t>
            </a:r>
          </a:p>
          <a:p>
            <a:pPr marL="0" indent="0" algn="just" eaLnBrk="1" hangingPunct="1">
              <a:spcBef>
                <a:spcPct val="0"/>
              </a:spcBef>
              <a:buFont typeface="Georgia" pitchFamily="18" charset="0"/>
              <a:buNone/>
            </a:pPr>
            <a:endParaRPr lang="en-US" sz="2000" dirty="0" smtClean="0">
              <a:latin typeface="Eras Demi ITC" pitchFamily="34" charset="0"/>
            </a:endParaRPr>
          </a:p>
          <a:p>
            <a:pPr marL="0" indent="0" algn="just" eaLnBrk="1" hangingPunct="1">
              <a:spcBef>
                <a:spcPct val="0"/>
              </a:spcBef>
              <a:buFont typeface="Georgia" pitchFamily="18" charset="0"/>
              <a:buNone/>
            </a:pPr>
            <a:r>
              <a:rPr lang="en-US" sz="2000" b="1" dirty="0" err="1" smtClean="0">
                <a:solidFill>
                  <a:srgbClr val="00B050"/>
                </a:solidFill>
                <a:latin typeface="Eras Demi ITC" pitchFamily="34" charset="0"/>
              </a:rPr>
              <a:t>Ishwar</a:t>
            </a:r>
            <a:r>
              <a:rPr lang="en-US" sz="2000" b="1" dirty="0" smtClean="0">
                <a:solidFill>
                  <a:srgbClr val="00B050"/>
                </a:solidFill>
                <a:latin typeface="Eras Demi ITC" pitchFamily="34" charset="0"/>
              </a:rPr>
              <a:t> Chandra </a:t>
            </a:r>
            <a:r>
              <a:rPr lang="en-US" sz="2000" b="1" dirty="0" err="1" smtClean="0">
                <a:solidFill>
                  <a:srgbClr val="00B050"/>
                </a:solidFill>
                <a:latin typeface="Eras Demi ITC" pitchFamily="34" charset="0"/>
              </a:rPr>
              <a:t>Vidyasagar</a:t>
            </a:r>
            <a:r>
              <a:rPr lang="en-US" sz="2000" dirty="0" smtClean="0">
                <a:latin typeface="Eras Demi ITC" pitchFamily="34" charset="0"/>
              </a:rPr>
              <a:t>: </a:t>
            </a:r>
            <a:r>
              <a:rPr lang="en-US" sz="2000" dirty="0" err="1" smtClean="0">
                <a:latin typeface="Eras Demi ITC" pitchFamily="34" charset="0"/>
              </a:rPr>
              <a:t>Ishwar</a:t>
            </a:r>
            <a:r>
              <a:rPr lang="en-US" sz="2000" dirty="0" smtClean="0">
                <a:latin typeface="Eras Demi ITC" pitchFamily="34" charset="0"/>
              </a:rPr>
              <a:t> Chandra was a philosopher, writer, and philanthropist. His efforts to simplify and modernize Bengali prose were significant. He also rationalized and simplified the Bengali alphabet and type. </a:t>
            </a:r>
          </a:p>
          <a:p>
            <a:pPr marL="0" indent="0" algn="just" eaLnBrk="1" hangingPunct="1">
              <a:spcBef>
                <a:spcPct val="0"/>
              </a:spcBef>
              <a:buFont typeface="Georgia" pitchFamily="18" charset="0"/>
              <a:buNone/>
            </a:pPr>
            <a:endParaRPr lang="en-US" sz="2000" dirty="0" smtClean="0">
              <a:latin typeface="Eras Demi ITC" pitchFamily="34" charset="0"/>
            </a:endParaRPr>
          </a:p>
          <a:p>
            <a:pPr marL="0" indent="0" algn="just" eaLnBrk="1" hangingPunct="1">
              <a:spcBef>
                <a:spcPct val="0"/>
              </a:spcBef>
              <a:buFont typeface="Georgia" pitchFamily="18" charset="0"/>
              <a:buNone/>
            </a:pPr>
            <a:r>
              <a:rPr lang="en-US" sz="2000" b="1" dirty="0" err="1" smtClean="0">
                <a:solidFill>
                  <a:srgbClr val="00B050"/>
                </a:solidFill>
                <a:latin typeface="Eras Demi ITC" pitchFamily="34" charset="0"/>
              </a:rPr>
              <a:t>Bankimchandra</a:t>
            </a:r>
            <a:r>
              <a:rPr lang="en-US" sz="2000" b="1" dirty="0" smtClean="0">
                <a:solidFill>
                  <a:srgbClr val="00B050"/>
                </a:solidFill>
                <a:latin typeface="Eras Demi ITC" pitchFamily="34" charset="0"/>
              </a:rPr>
              <a:t> Chatterjee:  </a:t>
            </a:r>
            <a:r>
              <a:rPr lang="en-US" sz="2000" dirty="0" err="1" smtClean="0">
                <a:latin typeface="Eras Demi ITC" pitchFamily="34" charset="0"/>
              </a:rPr>
              <a:t>Bankimchandra</a:t>
            </a:r>
            <a:r>
              <a:rPr lang="en-US" sz="2000" dirty="0" smtClean="0">
                <a:latin typeface="Eras Demi ITC" pitchFamily="34" charset="0"/>
              </a:rPr>
              <a:t> </a:t>
            </a:r>
            <a:r>
              <a:rPr lang="en-US" sz="2000" dirty="0" err="1" smtClean="0">
                <a:latin typeface="Eras Demi ITC" pitchFamily="34" charset="0"/>
              </a:rPr>
              <a:t>Chattopadhyay</a:t>
            </a:r>
            <a:r>
              <a:rPr lang="en-US" sz="2000" dirty="0" smtClean="0">
                <a:latin typeface="Eras Demi ITC" pitchFamily="34" charset="0"/>
              </a:rPr>
              <a:t> wrote thirteen novels and many ironic, scientific and critical treaties in Bengali. He is the father of Bangla novel.</a:t>
            </a:r>
          </a:p>
          <a:p>
            <a:pPr marL="0" indent="0" algn="just" eaLnBrk="1" hangingPunct="1">
              <a:spcBef>
                <a:spcPct val="0"/>
              </a:spcBef>
              <a:buFont typeface="Georgia" pitchFamily="18" charset="0"/>
              <a:buNone/>
            </a:pPr>
            <a:endParaRPr lang="en-US" sz="2000" dirty="0" smtClean="0">
              <a:latin typeface="Eras Demi ITC" pitchFamily="34" charset="0"/>
            </a:endParaRPr>
          </a:p>
          <a:p>
            <a:pPr marL="0" indent="0" algn="just" eaLnBrk="1" hangingPunct="1">
              <a:spcBef>
                <a:spcPct val="0"/>
              </a:spcBef>
              <a:buFont typeface="Georgia" pitchFamily="18" charset="0"/>
              <a:buNone/>
            </a:pPr>
            <a:r>
              <a:rPr lang="en-US" sz="2000" b="1" dirty="0" err="1" smtClean="0">
                <a:solidFill>
                  <a:srgbClr val="00B050"/>
                </a:solidFill>
                <a:latin typeface="Eras Demi ITC" pitchFamily="34" charset="0"/>
              </a:rPr>
              <a:t>Sarat</a:t>
            </a:r>
            <a:r>
              <a:rPr lang="en-US" sz="2000" b="1" dirty="0" smtClean="0">
                <a:solidFill>
                  <a:srgbClr val="00B050"/>
                </a:solidFill>
                <a:latin typeface="Eras Demi ITC" pitchFamily="34" charset="0"/>
              </a:rPr>
              <a:t> Chandra </a:t>
            </a:r>
            <a:r>
              <a:rPr lang="en-US" sz="2000" b="1" dirty="0" err="1" smtClean="0">
                <a:solidFill>
                  <a:srgbClr val="00B050"/>
                </a:solidFill>
                <a:latin typeface="Eras Demi ITC" pitchFamily="34" charset="0"/>
              </a:rPr>
              <a:t>Chattopadhyay</a:t>
            </a:r>
            <a:r>
              <a:rPr lang="en-US" sz="2000" b="1" dirty="0" smtClean="0">
                <a:solidFill>
                  <a:srgbClr val="00B050"/>
                </a:solidFill>
                <a:latin typeface="Eras Demi ITC" pitchFamily="34" charset="0"/>
              </a:rPr>
              <a:t>: </a:t>
            </a:r>
            <a:r>
              <a:rPr lang="en-US" sz="2000" dirty="0" err="1" smtClean="0">
                <a:latin typeface="Eras Demi ITC" pitchFamily="34" charset="0"/>
              </a:rPr>
              <a:t>Sarat</a:t>
            </a:r>
            <a:r>
              <a:rPr lang="en-US" sz="2000" dirty="0" smtClean="0">
                <a:latin typeface="Eras Demi ITC" pitchFamily="34" charset="0"/>
              </a:rPr>
              <a:t> Chandra was a Bengali novelist and short story writer. His notable works include </a:t>
            </a:r>
            <a:r>
              <a:rPr lang="en-US" sz="2000" dirty="0" err="1" smtClean="0">
                <a:latin typeface="Eras Demi ITC" pitchFamily="34" charset="0"/>
              </a:rPr>
              <a:t>Devdas</a:t>
            </a:r>
            <a:r>
              <a:rPr lang="en-US" sz="2000" dirty="0" smtClean="0">
                <a:latin typeface="Eras Demi ITC" pitchFamily="34" charset="0"/>
              </a:rPr>
              <a:t>, </a:t>
            </a:r>
            <a:r>
              <a:rPr lang="en-US" sz="2000" dirty="0" err="1" smtClean="0">
                <a:latin typeface="Eras Demi ITC" pitchFamily="34" charset="0"/>
              </a:rPr>
              <a:t>Srikanto</a:t>
            </a:r>
            <a:r>
              <a:rPr lang="en-US" sz="2000" dirty="0" smtClean="0">
                <a:latin typeface="Eras Demi ITC" pitchFamily="34" charset="0"/>
              </a:rPr>
              <a:t>, </a:t>
            </a:r>
            <a:r>
              <a:rPr lang="en-US" sz="2000" dirty="0" err="1" smtClean="0">
                <a:latin typeface="Eras Demi ITC" pitchFamily="34" charset="0"/>
              </a:rPr>
              <a:t>Choritrohin</a:t>
            </a:r>
            <a:r>
              <a:rPr lang="en-US" sz="2000" dirty="0" smtClean="0">
                <a:latin typeface="Eras Demi ITC" pitchFamily="34" charset="0"/>
              </a:rPr>
              <a:t>, </a:t>
            </a:r>
            <a:r>
              <a:rPr lang="en-US" sz="2000" dirty="0" err="1" smtClean="0">
                <a:latin typeface="Eras Demi ITC" pitchFamily="34" charset="0"/>
              </a:rPr>
              <a:t>Grihadaha</a:t>
            </a:r>
            <a:r>
              <a:rPr lang="en-US" sz="2000" dirty="0" smtClean="0">
                <a:latin typeface="Eras Demi ITC" pitchFamily="34" charset="0"/>
              </a:rPr>
              <a:t>, etc. </a:t>
            </a:r>
          </a:p>
        </p:txBody>
      </p:sp>
    </p:spTree>
  </p:cSld>
  <p:clrMapOvr>
    <a:masterClrMapping/>
  </p:clrMapOvr>
  <p:transition spd="med">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4"/>
          <p:cNvSpPr>
            <a:spLocks noGrp="1"/>
          </p:cNvSpPr>
          <p:nvPr>
            <p:ph type="title"/>
          </p:nvPr>
        </p:nvSpPr>
        <p:spPr>
          <a:xfrm>
            <a:off x="0" y="457200"/>
            <a:ext cx="9829800" cy="1006475"/>
          </a:xfrm>
        </p:spPr>
        <p:txBody>
          <a:bodyPr/>
          <a:lstStyle/>
          <a:p>
            <a:pPr algn="ctr" eaLnBrk="1" hangingPunct="1"/>
            <a:r>
              <a:rPr lang="en-US" sz="3000" b="1" dirty="0" smtClean="0">
                <a:solidFill>
                  <a:srgbClr val="002060"/>
                </a:solidFill>
                <a:latin typeface="Eras Demi ITC" pitchFamily="34" charset="0"/>
              </a:rPr>
              <a:t>Contribution of Various Persons</a:t>
            </a:r>
          </a:p>
        </p:txBody>
      </p:sp>
      <p:sp>
        <p:nvSpPr>
          <p:cNvPr id="19458" name="Content Placeholder 2"/>
          <p:cNvSpPr>
            <a:spLocks noGrp="1"/>
          </p:cNvSpPr>
          <p:nvPr>
            <p:ph idx="1"/>
          </p:nvPr>
        </p:nvSpPr>
        <p:spPr>
          <a:xfrm>
            <a:off x="152400" y="1447800"/>
            <a:ext cx="10668000" cy="5867400"/>
          </a:xfrm>
        </p:spPr>
        <p:txBody>
          <a:bodyPr/>
          <a:lstStyle/>
          <a:p>
            <a:pPr marL="0" lvl="0" indent="0" algn="just">
              <a:spcBef>
                <a:spcPct val="0"/>
              </a:spcBef>
              <a:buNone/>
            </a:pPr>
            <a:r>
              <a:rPr lang="en-US" sz="2000" b="1" dirty="0">
                <a:solidFill>
                  <a:srgbClr val="00B050"/>
                </a:solidFill>
                <a:latin typeface="Eras Demi ITC" pitchFamily="34" charset="0"/>
              </a:rPr>
              <a:t>Michael </a:t>
            </a:r>
            <a:r>
              <a:rPr lang="en-US" sz="2000" b="1" dirty="0" err="1">
                <a:solidFill>
                  <a:srgbClr val="00B050"/>
                </a:solidFill>
                <a:latin typeface="Eras Demi ITC" pitchFamily="34" charset="0"/>
              </a:rPr>
              <a:t>Madhusudan</a:t>
            </a:r>
            <a:r>
              <a:rPr lang="en-US" sz="2000" b="1" dirty="0">
                <a:solidFill>
                  <a:srgbClr val="00B050"/>
                </a:solidFill>
                <a:latin typeface="Eras Demi ITC" pitchFamily="34" charset="0"/>
              </a:rPr>
              <a:t> Dutta: </a:t>
            </a:r>
            <a:r>
              <a:rPr lang="en-US" sz="2000" dirty="0" err="1">
                <a:solidFill>
                  <a:prstClr val="black"/>
                </a:solidFill>
                <a:latin typeface="Eras Demi ITC" pitchFamily="34" charset="0"/>
              </a:rPr>
              <a:t>Madhusudan</a:t>
            </a:r>
            <a:r>
              <a:rPr lang="en-US" sz="2000" dirty="0">
                <a:solidFill>
                  <a:prstClr val="black"/>
                </a:solidFill>
                <a:latin typeface="Eras Demi ITC" pitchFamily="34" charset="0"/>
              </a:rPr>
              <a:t> is widely considered to be one of the greatest poets in Bengali literature and the father of the Bengali sonnet. </a:t>
            </a:r>
            <a:endParaRPr lang="en-US" sz="2000" dirty="0" smtClean="0">
              <a:solidFill>
                <a:prstClr val="black"/>
              </a:solidFill>
              <a:latin typeface="Eras Demi ITC" pitchFamily="34" charset="0"/>
            </a:endParaRPr>
          </a:p>
          <a:p>
            <a:pPr marL="0" lvl="0" indent="0" algn="just">
              <a:spcBef>
                <a:spcPct val="0"/>
              </a:spcBef>
              <a:buNone/>
            </a:pPr>
            <a:endParaRPr lang="en-US" sz="2000" dirty="0">
              <a:solidFill>
                <a:prstClr val="black"/>
              </a:solidFill>
              <a:latin typeface="Eras Demi ITC" pitchFamily="34" charset="0"/>
            </a:endParaRPr>
          </a:p>
          <a:p>
            <a:pPr marL="0" lvl="0" indent="0" algn="just">
              <a:spcBef>
                <a:spcPct val="0"/>
              </a:spcBef>
              <a:buNone/>
            </a:pPr>
            <a:r>
              <a:rPr lang="en-US" sz="2000" b="1" dirty="0">
                <a:solidFill>
                  <a:srgbClr val="00B050"/>
                </a:solidFill>
                <a:latin typeface="Eras Demi ITC" pitchFamily="34" charset="0"/>
              </a:rPr>
              <a:t>Rabindranath Tagore: </a:t>
            </a:r>
            <a:r>
              <a:rPr lang="en-US" sz="2000" dirty="0">
                <a:solidFill>
                  <a:prstClr val="black"/>
                </a:solidFill>
                <a:latin typeface="Eras Demi ITC" pitchFamily="34" charset="0"/>
              </a:rPr>
              <a:t>Rabindranath Tagore reshaped Bengali literature and music in the late 19th and early 20th centuries. </a:t>
            </a:r>
            <a:endParaRPr lang="en-US" sz="2000" dirty="0" smtClean="0">
              <a:solidFill>
                <a:prstClr val="black"/>
              </a:solidFill>
              <a:latin typeface="Eras Demi ITC" pitchFamily="34" charset="0"/>
            </a:endParaRPr>
          </a:p>
          <a:p>
            <a:pPr marL="0" lvl="0" indent="0" algn="just">
              <a:spcBef>
                <a:spcPct val="0"/>
              </a:spcBef>
              <a:buNone/>
            </a:pPr>
            <a:endParaRPr lang="en-US" sz="2000" dirty="0">
              <a:solidFill>
                <a:prstClr val="black"/>
              </a:solidFill>
              <a:latin typeface="Eras Demi ITC" pitchFamily="34" charset="0"/>
            </a:endParaRPr>
          </a:p>
          <a:p>
            <a:pPr marL="0" lvl="0" indent="0" algn="just">
              <a:spcBef>
                <a:spcPct val="0"/>
              </a:spcBef>
              <a:buNone/>
            </a:pPr>
            <a:r>
              <a:rPr lang="en-US" sz="2000" b="1" dirty="0" err="1">
                <a:solidFill>
                  <a:srgbClr val="00B050"/>
                </a:solidFill>
                <a:latin typeface="Eras Demi ITC" pitchFamily="34" charset="0"/>
              </a:rPr>
              <a:t>Kazi</a:t>
            </a:r>
            <a:r>
              <a:rPr lang="en-US" sz="2000" b="1" dirty="0">
                <a:solidFill>
                  <a:srgbClr val="00B050"/>
                </a:solidFill>
                <a:latin typeface="Eras Demi ITC" pitchFamily="34" charset="0"/>
              </a:rPr>
              <a:t> </a:t>
            </a:r>
            <a:r>
              <a:rPr lang="en-US" sz="2000" b="1" dirty="0" err="1">
                <a:solidFill>
                  <a:srgbClr val="00B050"/>
                </a:solidFill>
                <a:latin typeface="Eras Demi ITC" pitchFamily="34" charset="0"/>
              </a:rPr>
              <a:t>Nazrul</a:t>
            </a:r>
            <a:r>
              <a:rPr lang="en-US" sz="2000" b="1" dirty="0">
                <a:solidFill>
                  <a:srgbClr val="00B050"/>
                </a:solidFill>
                <a:latin typeface="Eras Demi ITC" pitchFamily="34" charset="0"/>
              </a:rPr>
              <a:t> Islam:  </a:t>
            </a:r>
            <a:r>
              <a:rPr lang="en-US" sz="2000" dirty="0" err="1">
                <a:solidFill>
                  <a:prstClr val="black"/>
                </a:solidFill>
                <a:latin typeface="Eras Demi ITC" pitchFamily="34" charset="0"/>
              </a:rPr>
              <a:t>Kazi</a:t>
            </a:r>
            <a:r>
              <a:rPr lang="en-US" sz="2000" dirty="0">
                <a:solidFill>
                  <a:prstClr val="black"/>
                </a:solidFill>
                <a:latin typeface="Eras Demi ITC" pitchFamily="34" charset="0"/>
              </a:rPr>
              <a:t> </a:t>
            </a:r>
            <a:r>
              <a:rPr lang="en-US" sz="2000" dirty="0" err="1">
                <a:solidFill>
                  <a:prstClr val="black"/>
                </a:solidFill>
                <a:latin typeface="Eras Demi ITC" pitchFamily="34" charset="0"/>
              </a:rPr>
              <a:t>Nazrul</a:t>
            </a:r>
            <a:r>
              <a:rPr lang="en-US" sz="2000" dirty="0">
                <a:solidFill>
                  <a:prstClr val="black"/>
                </a:solidFill>
                <a:latin typeface="Eras Demi ITC" pitchFamily="34" charset="0"/>
              </a:rPr>
              <a:t> Islam was a Bengali poet, writer, musician, anti-colonial revolutionary and the national poet of Bangladesh. He enriched the Bangla poet. </a:t>
            </a:r>
            <a:endParaRPr lang="en-US" sz="2000" dirty="0" smtClean="0">
              <a:solidFill>
                <a:prstClr val="black"/>
              </a:solidFill>
              <a:latin typeface="Eras Demi ITC" pitchFamily="34" charset="0"/>
            </a:endParaRPr>
          </a:p>
          <a:p>
            <a:pPr marL="0" lvl="0" indent="0" algn="just">
              <a:spcBef>
                <a:spcPct val="0"/>
              </a:spcBef>
              <a:buNone/>
            </a:pPr>
            <a:endParaRPr lang="en-US" sz="2000" b="1" dirty="0">
              <a:solidFill>
                <a:prstClr val="black"/>
              </a:solidFill>
              <a:latin typeface="Eras Demi ITC" pitchFamily="34" charset="0"/>
            </a:endParaRPr>
          </a:p>
          <a:p>
            <a:pPr marL="0" lvl="0" indent="0" algn="just">
              <a:spcBef>
                <a:spcPct val="0"/>
              </a:spcBef>
              <a:buNone/>
            </a:pPr>
            <a:r>
              <a:rPr lang="en-US" sz="2000" b="1" dirty="0" smtClean="0">
                <a:solidFill>
                  <a:srgbClr val="00B050"/>
                </a:solidFill>
                <a:latin typeface="Eras Demi ITC" pitchFamily="34" charset="0"/>
              </a:rPr>
              <a:t>Hara </a:t>
            </a:r>
            <a:r>
              <a:rPr lang="en-US" sz="2000" b="1" dirty="0">
                <a:solidFill>
                  <a:srgbClr val="00B050"/>
                </a:solidFill>
                <a:latin typeface="Eras Demi ITC" pitchFamily="34" charset="0"/>
              </a:rPr>
              <a:t>Prasad </a:t>
            </a:r>
            <a:r>
              <a:rPr lang="en-US" sz="2000" b="1" dirty="0" err="1">
                <a:solidFill>
                  <a:srgbClr val="00B050"/>
                </a:solidFill>
                <a:latin typeface="Eras Demi ITC" pitchFamily="34" charset="0"/>
              </a:rPr>
              <a:t>Shastri</a:t>
            </a:r>
            <a:r>
              <a:rPr lang="en-US" sz="2000" b="1" dirty="0">
                <a:solidFill>
                  <a:srgbClr val="00B050"/>
                </a:solidFill>
                <a:latin typeface="Eras Demi ITC" pitchFamily="34" charset="0"/>
              </a:rPr>
              <a:t>: </a:t>
            </a:r>
            <a:r>
              <a:rPr lang="en-US" sz="2000" dirty="0">
                <a:solidFill>
                  <a:prstClr val="black"/>
                </a:solidFill>
                <a:latin typeface="Eras Demi ITC" pitchFamily="34" charset="0"/>
              </a:rPr>
              <a:t>Hara Prasad Bhattacharya was an archivist and historian of Bengali literature. He is most known for discovering the </a:t>
            </a:r>
            <a:r>
              <a:rPr lang="en-US" sz="2000" dirty="0" err="1">
                <a:solidFill>
                  <a:prstClr val="black"/>
                </a:solidFill>
                <a:latin typeface="Eras Demi ITC" pitchFamily="34" charset="0"/>
              </a:rPr>
              <a:t>Charyapada</a:t>
            </a:r>
            <a:r>
              <a:rPr lang="en-US" sz="2000" dirty="0">
                <a:solidFill>
                  <a:prstClr val="black"/>
                </a:solidFill>
                <a:latin typeface="Eras Demi ITC" pitchFamily="34" charset="0"/>
              </a:rPr>
              <a:t>, the earliest known examples of Bengali literature</a:t>
            </a:r>
            <a:r>
              <a:rPr lang="en-US" sz="2000" dirty="0" smtClean="0">
                <a:solidFill>
                  <a:prstClr val="black"/>
                </a:solidFill>
                <a:latin typeface="Eras Demi ITC" pitchFamily="34" charset="0"/>
              </a:rPr>
              <a:t>.</a:t>
            </a:r>
          </a:p>
          <a:p>
            <a:pPr marL="0" lvl="0" indent="0" algn="just">
              <a:spcBef>
                <a:spcPct val="0"/>
              </a:spcBef>
              <a:buNone/>
            </a:pPr>
            <a:endParaRPr lang="en-US" sz="2000" dirty="0">
              <a:solidFill>
                <a:prstClr val="black"/>
              </a:solidFill>
              <a:latin typeface="Eras Demi ITC" pitchFamily="34" charset="0"/>
            </a:endParaRPr>
          </a:p>
          <a:p>
            <a:pPr marL="0" lvl="0" indent="0" algn="just">
              <a:spcBef>
                <a:spcPct val="0"/>
              </a:spcBef>
              <a:buNone/>
            </a:pPr>
            <a:r>
              <a:rPr lang="en-US" sz="2000" b="1" dirty="0" err="1">
                <a:solidFill>
                  <a:srgbClr val="00B050"/>
                </a:solidFill>
                <a:latin typeface="Eras Demi ITC" pitchFamily="34" charset="0"/>
              </a:rPr>
              <a:t>Suniti</a:t>
            </a:r>
            <a:r>
              <a:rPr lang="en-US" sz="2000" b="1" dirty="0">
                <a:solidFill>
                  <a:srgbClr val="00B050"/>
                </a:solidFill>
                <a:latin typeface="Eras Demi ITC" pitchFamily="34" charset="0"/>
              </a:rPr>
              <a:t> Kumar </a:t>
            </a:r>
            <a:r>
              <a:rPr lang="en-US" sz="2000" b="1" dirty="0" err="1">
                <a:solidFill>
                  <a:srgbClr val="00B050"/>
                </a:solidFill>
                <a:latin typeface="Eras Demi ITC" pitchFamily="34" charset="0"/>
              </a:rPr>
              <a:t>Chatterji</a:t>
            </a:r>
            <a:r>
              <a:rPr lang="en-US" sz="2000" b="1" dirty="0">
                <a:solidFill>
                  <a:srgbClr val="00B050"/>
                </a:solidFill>
                <a:latin typeface="Eras Demi ITC" pitchFamily="34" charset="0"/>
              </a:rPr>
              <a:t>: </a:t>
            </a:r>
            <a:r>
              <a:rPr lang="en-US" sz="2000" dirty="0" err="1">
                <a:solidFill>
                  <a:prstClr val="black"/>
                </a:solidFill>
                <a:latin typeface="Eras Demi ITC" pitchFamily="34" charset="0"/>
              </a:rPr>
              <a:t>Suniti</a:t>
            </a:r>
            <a:r>
              <a:rPr lang="en-US" sz="2000" dirty="0">
                <a:solidFill>
                  <a:prstClr val="black"/>
                </a:solidFill>
                <a:latin typeface="Eras Demi ITC" pitchFamily="34" charset="0"/>
              </a:rPr>
              <a:t> Kumar </a:t>
            </a:r>
            <a:r>
              <a:rPr lang="en-US" sz="2000" dirty="0" err="1">
                <a:solidFill>
                  <a:prstClr val="black"/>
                </a:solidFill>
                <a:latin typeface="Eras Demi ITC" pitchFamily="34" charset="0"/>
              </a:rPr>
              <a:t>Chatterji</a:t>
            </a:r>
            <a:r>
              <a:rPr lang="en-US" sz="2000" dirty="0">
                <a:solidFill>
                  <a:prstClr val="black"/>
                </a:solidFill>
                <a:latin typeface="Eras Demi ITC" pitchFamily="34" charset="0"/>
              </a:rPr>
              <a:t> was an Indian linguist, educationist and litterateur.  He composed the renowned book on Bangla language named “The Origin and Development of the Bengali Language”. </a:t>
            </a:r>
          </a:p>
          <a:p>
            <a:pPr marL="0" lvl="0" indent="0" algn="just">
              <a:spcBef>
                <a:spcPct val="0"/>
              </a:spcBef>
              <a:buNone/>
            </a:pPr>
            <a:endParaRPr lang="en-US" sz="2000" dirty="0">
              <a:solidFill>
                <a:prstClr val="black"/>
              </a:solidFill>
              <a:latin typeface="Eras Demi ITC" pitchFamily="34" charset="0"/>
            </a:endParaRPr>
          </a:p>
          <a:p>
            <a:pPr marL="0" indent="0" algn="just" eaLnBrk="1" hangingPunct="1">
              <a:spcBef>
                <a:spcPct val="0"/>
              </a:spcBef>
              <a:buFont typeface="Georgia" pitchFamily="18" charset="0"/>
              <a:buNone/>
            </a:pPr>
            <a:endParaRPr lang="en-US" sz="2000" dirty="0" smtClean="0">
              <a:latin typeface="Eras Demi ITC" pitchFamily="34" charset="0"/>
            </a:endParaRPr>
          </a:p>
        </p:txBody>
      </p:sp>
    </p:spTree>
    <p:extLst>
      <p:ext uri="{BB962C8B-B14F-4D97-AF65-F5344CB8AC3E}">
        <p14:creationId xmlns:p14="http://schemas.microsoft.com/office/powerpoint/2010/main" val="3658209500"/>
      </p:ext>
    </p:extLst>
  </p:cSld>
  <p:clrMapOvr>
    <a:masterClrMapping/>
  </p:clrMapOvr>
  <p:transition spd="med">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4"/>
          <p:cNvSpPr>
            <a:spLocks noGrp="1"/>
          </p:cNvSpPr>
          <p:nvPr>
            <p:ph type="title"/>
          </p:nvPr>
        </p:nvSpPr>
        <p:spPr>
          <a:xfrm>
            <a:off x="0" y="457200"/>
            <a:ext cx="10515600" cy="1006475"/>
          </a:xfrm>
        </p:spPr>
        <p:txBody>
          <a:bodyPr/>
          <a:lstStyle/>
          <a:p>
            <a:pPr algn="ctr" eaLnBrk="1" hangingPunct="1"/>
            <a:r>
              <a:rPr lang="en-US" sz="3000" b="1" dirty="0" smtClean="0">
                <a:solidFill>
                  <a:srgbClr val="002060"/>
                </a:solidFill>
                <a:latin typeface="Eras Demi ITC" pitchFamily="34" charset="0"/>
              </a:rPr>
              <a:t>Contribution of Various Persons</a:t>
            </a:r>
          </a:p>
        </p:txBody>
      </p:sp>
      <p:sp>
        <p:nvSpPr>
          <p:cNvPr id="20482" name="Content Placeholder 2"/>
          <p:cNvSpPr>
            <a:spLocks noGrp="1"/>
          </p:cNvSpPr>
          <p:nvPr>
            <p:ph idx="1"/>
          </p:nvPr>
        </p:nvSpPr>
        <p:spPr>
          <a:xfrm>
            <a:off x="152400" y="1447800"/>
            <a:ext cx="10591800" cy="5715000"/>
          </a:xfrm>
        </p:spPr>
        <p:txBody>
          <a:bodyPr/>
          <a:lstStyle/>
          <a:p>
            <a:pPr marL="0" indent="0" algn="just" eaLnBrk="1" hangingPunct="1">
              <a:spcBef>
                <a:spcPct val="0"/>
              </a:spcBef>
              <a:buFont typeface="Georgia" pitchFamily="18" charset="0"/>
              <a:buNone/>
            </a:pPr>
            <a:r>
              <a:rPr lang="en-US" sz="2000" b="1" dirty="0" smtClean="0">
                <a:solidFill>
                  <a:srgbClr val="00B050"/>
                </a:solidFill>
                <a:latin typeface="Eras Demi ITC" pitchFamily="34" charset="0"/>
              </a:rPr>
              <a:t>Muhammad </a:t>
            </a:r>
            <a:r>
              <a:rPr lang="en-US" sz="2000" b="1" dirty="0" err="1" smtClean="0">
                <a:solidFill>
                  <a:srgbClr val="00B050"/>
                </a:solidFill>
                <a:latin typeface="Eras Demi ITC" pitchFamily="34" charset="0"/>
              </a:rPr>
              <a:t>Shahidullah</a:t>
            </a:r>
            <a:r>
              <a:rPr lang="en-US" sz="2000" b="1" dirty="0" smtClean="0">
                <a:solidFill>
                  <a:srgbClr val="00B050"/>
                </a:solidFill>
                <a:latin typeface="Eras Demi ITC" pitchFamily="34" charset="0"/>
              </a:rPr>
              <a:t>: </a:t>
            </a:r>
            <a:r>
              <a:rPr lang="en-US" sz="2000" dirty="0" smtClean="0">
                <a:latin typeface="Eras Demi ITC" pitchFamily="34" charset="0"/>
              </a:rPr>
              <a:t>Muhammad </a:t>
            </a:r>
            <a:r>
              <a:rPr lang="en-US" sz="2000" dirty="0" err="1" smtClean="0">
                <a:latin typeface="Eras Demi ITC" pitchFamily="34" charset="0"/>
              </a:rPr>
              <a:t>Shahidullah</a:t>
            </a:r>
            <a:r>
              <a:rPr lang="en-US" sz="2000" dirty="0" smtClean="0">
                <a:latin typeface="Eras Demi ITC" pitchFamily="34" charset="0"/>
              </a:rPr>
              <a:t> was a Bengali educationist, writer, philologist and linguist of Bangladesh. He has many books on Bangla language. </a:t>
            </a:r>
          </a:p>
          <a:p>
            <a:pPr marL="0" indent="0" algn="just" eaLnBrk="1" hangingPunct="1">
              <a:spcBef>
                <a:spcPct val="0"/>
              </a:spcBef>
              <a:buFont typeface="Georgia" pitchFamily="18" charset="0"/>
              <a:buNone/>
            </a:pPr>
            <a:endParaRPr lang="en-US" sz="2000" dirty="0" smtClean="0">
              <a:latin typeface="Eras Demi ITC" pitchFamily="34" charset="0"/>
            </a:endParaRPr>
          </a:p>
          <a:p>
            <a:pPr marL="0" indent="0" algn="just" eaLnBrk="1" hangingPunct="1">
              <a:spcBef>
                <a:spcPct val="0"/>
              </a:spcBef>
              <a:buFont typeface="Georgia" pitchFamily="18" charset="0"/>
              <a:buNone/>
            </a:pPr>
            <a:r>
              <a:rPr lang="en-US" sz="2000" b="1" dirty="0" err="1" smtClean="0">
                <a:solidFill>
                  <a:srgbClr val="00B050"/>
                </a:solidFill>
                <a:latin typeface="Eras Demi ITC" pitchFamily="34" charset="0"/>
              </a:rPr>
              <a:t>Jnanendra</a:t>
            </a:r>
            <a:r>
              <a:rPr lang="en-US" sz="2000" b="1" dirty="0" smtClean="0">
                <a:solidFill>
                  <a:srgbClr val="00B050"/>
                </a:solidFill>
                <a:latin typeface="Eras Demi ITC" pitchFamily="34" charset="0"/>
              </a:rPr>
              <a:t> Mohan Das: </a:t>
            </a:r>
            <a:r>
              <a:rPr lang="en-US" sz="2000" dirty="0" err="1" smtClean="0">
                <a:latin typeface="Eras Demi ITC" pitchFamily="34" charset="0"/>
              </a:rPr>
              <a:t>Jnanendra</a:t>
            </a:r>
            <a:r>
              <a:rPr lang="en-US" sz="2000" dirty="0" smtClean="0">
                <a:latin typeface="Eras Demi ITC" pitchFamily="34" charset="0"/>
              </a:rPr>
              <a:t> Mohan Das was a writer and lexicographer. He published “</a:t>
            </a:r>
            <a:r>
              <a:rPr lang="en-US" sz="2000" dirty="0" err="1" smtClean="0">
                <a:latin typeface="Eras Demi ITC" pitchFamily="34" charset="0"/>
              </a:rPr>
              <a:t>Bangla</a:t>
            </a:r>
            <a:r>
              <a:rPr lang="en-US" sz="2000" dirty="0" smtClean="0">
                <a:latin typeface="Eras Demi ITC" pitchFamily="34" charset="0"/>
              </a:rPr>
              <a:t> </a:t>
            </a:r>
            <a:r>
              <a:rPr lang="en-US" sz="2000" dirty="0" err="1" smtClean="0">
                <a:latin typeface="Eras Demi ITC" pitchFamily="34" charset="0"/>
              </a:rPr>
              <a:t>Bhasar</a:t>
            </a:r>
            <a:r>
              <a:rPr lang="en-US" sz="2000" dirty="0" smtClean="0">
                <a:latin typeface="Eras Demi ITC" pitchFamily="34" charset="0"/>
              </a:rPr>
              <a:t> </a:t>
            </a:r>
            <a:r>
              <a:rPr lang="en-US" sz="2000" dirty="0" err="1" smtClean="0">
                <a:latin typeface="Eras Demi ITC" pitchFamily="34" charset="0"/>
              </a:rPr>
              <a:t>Abhidhan</a:t>
            </a:r>
            <a:r>
              <a:rPr lang="en-US" sz="2000" dirty="0" smtClean="0">
                <a:latin typeface="Eras Demi ITC" pitchFamily="34" charset="0"/>
              </a:rPr>
              <a:t>” containing 75,000 words, took twenty years to complete. Later, he published an expanded second edition, consisting of 150,000 words. This dictionary is still popular today. He showed that Bangla has 51.45 percent </a:t>
            </a:r>
            <a:r>
              <a:rPr lang="en-US" sz="2000" dirty="0" err="1" smtClean="0">
                <a:latin typeface="Eras Demi ITC" pitchFamily="34" charset="0"/>
              </a:rPr>
              <a:t>Tadbhava</a:t>
            </a:r>
            <a:r>
              <a:rPr lang="en-US" sz="2000" dirty="0" smtClean="0">
                <a:latin typeface="Eras Demi ITC" pitchFamily="34" charset="0"/>
              </a:rPr>
              <a:t> words, 44.00 percent </a:t>
            </a:r>
            <a:r>
              <a:rPr lang="en-US" sz="2000" dirty="0" err="1" smtClean="0">
                <a:latin typeface="Eras Demi ITC" pitchFamily="34" charset="0"/>
              </a:rPr>
              <a:t>Tatsama</a:t>
            </a:r>
            <a:r>
              <a:rPr lang="en-US" sz="2000" dirty="0" smtClean="0">
                <a:latin typeface="Eras Demi ITC" pitchFamily="34" charset="0"/>
              </a:rPr>
              <a:t> words, 3.30 percent </a:t>
            </a:r>
            <a:r>
              <a:rPr lang="en-US" sz="2000" dirty="0" err="1" smtClean="0">
                <a:latin typeface="Eras Demi ITC" pitchFamily="34" charset="0"/>
              </a:rPr>
              <a:t>Perso</a:t>
            </a:r>
            <a:r>
              <a:rPr lang="en-US" sz="2000" dirty="0" smtClean="0">
                <a:latin typeface="Eras Demi ITC" pitchFamily="34" charset="0"/>
              </a:rPr>
              <a:t>-Arabic words and 1.25 percent from English, Portuguese and other languages. </a:t>
            </a:r>
          </a:p>
          <a:p>
            <a:pPr marL="0" indent="0" algn="just" eaLnBrk="1" hangingPunct="1">
              <a:spcBef>
                <a:spcPct val="0"/>
              </a:spcBef>
              <a:buFont typeface="Georgia" pitchFamily="18" charset="0"/>
              <a:buNone/>
            </a:pPr>
            <a:endParaRPr lang="en-US" sz="2000" dirty="0" smtClean="0">
              <a:latin typeface="Eras Demi ITC" pitchFamily="34" charset="0"/>
            </a:endParaRPr>
          </a:p>
          <a:p>
            <a:pPr marL="0" indent="0" algn="just" eaLnBrk="1" hangingPunct="1">
              <a:spcBef>
                <a:spcPct val="0"/>
              </a:spcBef>
              <a:buNone/>
            </a:pPr>
            <a:r>
              <a:rPr lang="en-US" sz="2000" b="1" dirty="0" smtClean="0">
                <a:solidFill>
                  <a:srgbClr val="00B050"/>
                </a:solidFill>
                <a:latin typeface="Eras Demi ITC" pitchFamily="34" charset="0"/>
              </a:rPr>
              <a:t>Nathaniel </a:t>
            </a:r>
            <a:r>
              <a:rPr lang="en-US" sz="2000" b="1" dirty="0" err="1" smtClean="0">
                <a:solidFill>
                  <a:srgbClr val="00B050"/>
                </a:solidFill>
                <a:latin typeface="Eras Demi ITC" pitchFamily="34" charset="0"/>
              </a:rPr>
              <a:t>Brassey</a:t>
            </a:r>
            <a:r>
              <a:rPr lang="en-US" sz="2000" b="1" dirty="0" smtClean="0">
                <a:solidFill>
                  <a:srgbClr val="00B050"/>
                </a:solidFill>
                <a:latin typeface="Eras Demi ITC" pitchFamily="34" charset="0"/>
              </a:rPr>
              <a:t> </a:t>
            </a:r>
            <a:r>
              <a:rPr lang="en-US" sz="2000" b="1" dirty="0" err="1" smtClean="0">
                <a:solidFill>
                  <a:srgbClr val="00B050"/>
                </a:solidFill>
                <a:latin typeface="Eras Demi ITC" pitchFamily="34" charset="0"/>
              </a:rPr>
              <a:t>Halhed</a:t>
            </a:r>
            <a:r>
              <a:rPr lang="en-US" sz="2000" b="1" dirty="0" smtClean="0">
                <a:solidFill>
                  <a:srgbClr val="00B050"/>
                </a:solidFill>
                <a:latin typeface="Eras Demi ITC" pitchFamily="34" charset="0"/>
              </a:rPr>
              <a:t>: </a:t>
            </a:r>
            <a:r>
              <a:rPr lang="en-US" sz="2000" dirty="0" smtClean="0">
                <a:latin typeface="Eras Demi ITC" pitchFamily="34" charset="0"/>
              </a:rPr>
              <a:t>“A Grammar of the Bengal Languages” was written by him. This is the first grammar book of the Bengali language.</a:t>
            </a:r>
          </a:p>
          <a:p>
            <a:pPr marL="0" indent="0" algn="just" eaLnBrk="1" hangingPunct="1">
              <a:spcBef>
                <a:spcPct val="0"/>
              </a:spcBef>
              <a:buNone/>
            </a:pPr>
            <a:endParaRPr lang="en-US" sz="2000" dirty="0" smtClean="0">
              <a:latin typeface="Eras Demi ITC" pitchFamily="34" charset="0"/>
            </a:endParaRPr>
          </a:p>
          <a:p>
            <a:pPr marL="0" indent="0" algn="just" eaLnBrk="1" hangingPunct="1">
              <a:spcBef>
                <a:spcPct val="0"/>
              </a:spcBef>
              <a:buNone/>
            </a:pPr>
            <a:endParaRPr lang="en-US" sz="500" dirty="0" smtClean="0">
              <a:latin typeface="Eras Demi ITC" pitchFamily="34" charset="0"/>
            </a:endParaRPr>
          </a:p>
          <a:p>
            <a:pPr marL="0" indent="0" algn="just" eaLnBrk="1" hangingPunct="1">
              <a:spcBef>
                <a:spcPct val="0"/>
              </a:spcBef>
              <a:buFont typeface="Georgia" pitchFamily="18" charset="0"/>
              <a:buNone/>
            </a:pPr>
            <a:r>
              <a:rPr lang="en-US" sz="2000" dirty="0" smtClean="0">
                <a:latin typeface="Eras Demi ITC" pitchFamily="34" charset="0"/>
              </a:rPr>
              <a:t>Similarly, Ram Mohan Roy, </a:t>
            </a:r>
            <a:r>
              <a:rPr lang="en-US" sz="2000" dirty="0" err="1" smtClean="0">
                <a:latin typeface="Eras Demi ITC" pitchFamily="34" charset="0"/>
              </a:rPr>
              <a:t>Bhabanicharan</a:t>
            </a:r>
            <a:r>
              <a:rPr lang="en-US" sz="2000" dirty="0" smtClean="0">
                <a:latin typeface="Eras Demi ITC" pitchFamily="34" charset="0"/>
              </a:rPr>
              <a:t> </a:t>
            </a:r>
            <a:r>
              <a:rPr lang="en-US" sz="2000" dirty="0" err="1" smtClean="0">
                <a:latin typeface="Eras Demi ITC" pitchFamily="34" charset="0"/>
              </a:rPr>
              <a:t>Bandyopadhyay</a:t>
            </a:r>
            <a:r>
              <a:rPr lang="en-US" sz="2000" dirty="0" smtClean="0">
                <a:latin typeface="Eras Demi ITC" pitchFamily="34" charset="0"/>
              </a:rPr>
              <a:t>, </a:t>
            </a:r>
            <a:r>
              <a:rPr lang="en-US" sz="2000" dirty="0" err="1" smtClean="0">
                <a:latin typeface="Eras Demi ITC" pitchFamily="34" charset="0"/>
              </a:rPr>
              <a:t>Miir</a:t>
            </a:r>
            <a:r>
              <a:rPr lang="en-US" sz="2000" dirty="0" smtClean="0">
                <a:latin typeface="Eras Demi ITC" pitchFamily="34" charset="0"/>
              </a:rPr>
              <a:t> </a:t>
            </a:r>
            <a:r>
              <a:rPr lang="en-US" sz="2000" dirty="0" err="1" smtClean="0">
                <a:latin typeface="Eras Demi ITC" pitchFamily="34" charset="0"/>
              </a:rPr>
              <a:t>Mosharraf</a:t>
            </a:r>
            <a:r>
              <a:rPr lang="en-US" sz="2000" dirty="0" smtClean="0">
                <a:latin typeface="Eras Demi ITC" pitchFamily="34" charset="0"/>
              </a:rPr>
              <a:t> </a:t>
            </a:r>
            <a:r>
              <a:rPr lang="en-US" sz="2000" dirty="0" err="1" smtClean="0">
                <a:latin typeface="Eras Demi ITC" pitchFamily="34" charset="0"/>
              </a:rPr>
              <a:t>Hossain</a:t>
            </a:r>
            <a:r>
              <a:rPr lang="en-US" sz="2000" dirty="0" smtClean="0">
                <a:latin typeface="Eras Demi ITC" pitchFamily="34" charset="0"/>
              </a:rPr>
              <a:t> and </a:t>
            </a:r>
            <a:r>
              <a:rPr lang="en-US" sz="2000" dirty="0" err="1" smtClean="0">
                <a:latin typeface="Eras Demi ITC" pitchFamily="34" charset="0"/>
              </a:rPr>
              <a:t>Pramatha</a:t>
            </a:r>
            <a:r>
              <a:rPr lang="en-US" sz="2000" dirty="0" smtClean="0">
                <a:latin typeface="Eras Demi ITC" pitchFamily="34" charset="0"/>
              </a:rPr>
              <a:t> </a:t>
            </a:r>
            <a:r>
              <a:rPr lang="en-US" sz="2000" dirty="0" err="1" smtClean="0">
                <a:latin typeface="Eras Demi ITC" pitchFamily="34" charset="0"/>
              </a:rPr>
              <a:t>Chy</a:t>
            </a:r>
            <a:r>
              <a:rPr lang="en-US" sz="2000" dirty="0" smtClean="0">
                <a:latin typeface="Eras Demi ITC" pitchFamily="34" charset="0"/>
              </a:rPr>
              <a:t> have a great contribution in developing the </a:t>
            </a:r>
            <a:r>
              <a:rPr lang="en-US" sz="2000" dirty="0" err="1" smtClean="0">
                <a:latin typeface="Eras Demi ITC" pitchFamily="34" charset="0"/>
              </a:rPr>
              <a:t>Bangla</a:t>
            </a:r>
            <a:r>
              <a:rPr lang="en-US" sz="2000" dirty="0" smtClean="0">
                <a:latin typeface="Eras Demi ITC" pitchFamily="34" charset="0"/>
              </a:rPr>
              <a:t> language. </a:t>
            </a:r>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5E70777-2048-436B-ADB1-9E1E34130774}" type="slidenum">
              <a:rPr lang="en-US" smtClean="0">
                <a:solidFill>
                  <a:prstClr val="black">
                    <a:tint val="75000"/>
                  </a:prstClr>
                </a:solidFill>
              </a:rPr>
              <a:pPr>
                <a:defRPr/>
              </a:pPr>
              <a:t>25</a:t>
            </a:fld>
            <a:endParaRPr lang="en-US">
              <a:solidFill>
                <a:prstClr val="black">
                  <a:tint val="75000"/>
                </a:prstClr>
              </a:solidFill>
            </a:endParaRPr>
          </a:p>
        </p:txBody>
      </p:sp>
      <p:sp>
        <p:nvSpPr>
          <p:cNvPr id="3" name="Rectangle 2"/>
          <p:cNvSpPr/>
          <p:nvPr/>
        </p:nvSpPr>
        <p:spPr>
          <a:xfrm>
            <a:off x="990600" y="3118991"/>
            <a:ext cx="9753600" cy="1569660"/>
          </a:xfrm>
          <a:prstGeom prst="rect">
            <a:avLst/>
          </a:prstGeom>
        </p:spPr>
        <p:txBody>
          <a:bodyPr wrap="square">
            <a:spAutoFit/>
          </a:bodyPr>
          <a:lstStyle/>
          <a:p>
            <a:pPr algn="ctr"/>
            <a:r>
              <a:rPr lang="en-US" sz="3200" b="1" dirty="0">
                <a:solidFill>
                  <a:srgbClr val="002060"/>
                </a:solidFill>
                <a:latin typeface="Eras Demi ITC" pitchFamily="34" charset="0"/>
              </a:rPr>
              <a:t>W</a:t>
            </a:r>
            <a:r>
              <a:rPr lang="en-US" sz="3200" b="1" dirty="0" smtClean="0">
                <a:solidFill>
                  <a:srgbClr val="002060"/>
                </a:solidFill>
                <a:latin typeface="Eras Demi ITC" pitchFamily="34" charset="0"/>
              </a:rPr>
              <a:t>hat do you feel </a:t>
            </a:r>
            <a:r>
              <a:rPr lang="en-US" sz="3200" b="1" dirty="0">
                <a:solidFill>
                  <a:srgbClr val="002060"/>
                </a:solidFill>
                <a:latin typeface="Eras Demi ITC" pitchFamily="34" charset="0"/>
              </a:rPr>
              <a:t>exactly </a:t>
            </a:r>
            <a:r>
              <a:rPr lang="en-US" sz="3200" b="1" dirty="0" smtClean="0">
                <a:solidFill>
                  <a:srgbClr val="002060"/>
                </a:solidFill>
                <a:latin typeface="Eras Demi ITC" pitchFamily="34" charset="0"/>
              </a:rPr>
              <a:t>about their contribution? How do you evaluate their influences?</a:t>
            </a:r>
            <a:endParaRPr lang="en-GB" dirty="0">
              <a:solidFill>
                <a:prstClr val="black"/>
              </a:solidFill>
            </a:endParaRPr>
          </a:p>
        </p:txBody>
      </p:sp>
    </p:spTree>
    <p:extLst>
      <p:ext uri="{BB962C8B-B14F-4D97-AF65-F5344CB8AC3E}">
        <p14:creationId xmlns:p14="http://schemas.microsoft.com/office/powerpoint/2010/main" val="2935724974"/>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5E70777-2048-436B-ADB1-9E1E34130774}" type="slidenum">
              <a:rPr lang="en-US" smtClean="0">
                <a:solidFill>
                  <a:prstClr val="black">
                    <a:tint val="75000"/>
                  </a:prstClr>
                </a:solidFill>
              </a:rPr>
              <a:pPr>
                <a:defRPr/>
              </a:pPr>
              <a:t>26</a:t>
            </a:fld>
            <a:endParaRPr lang="en-US">
              <a:solidFill>
                <a:prstClr val="black">
                  <a:tint val="75000"/>
                </a:prstClr>
              </a:solidFill>
            </a:endParaRPr>
          </a:p>
        </p:txBody>
      </p:sp>
      <p:sp>
        <p:nvSpPr>
          <p:cNvPr id="3" name="Rectangle 2"/>
          <p:cNvSpPr/>
          <p:nvPr/>
        </p:nvSpPr>
        <p:spPr>
          <a:xfrm>
            <a:off x="990600" y="3118991"/>
            <a:ext cx="9753600" cy="1077218"/>
          </a:xfrm>
          <a:prstGeom prst="rect">
            <a:avLst/>
          </a:prstGeom>
        </p:spPr>
        <p:txBody>
          <a:bodyPr wrap="square">
            <a:spAutoFit/>
          </a:bodyPr>
          <a:lstStyle/>
          <a:p>
            <a:pPr algn="ctr"/>
            <a:r>
              <a:rPr lang="en-US" sz="3200" b="1" dirty="0" smtClean="0">
                <a:solidFill>
                  <a:srgbClr val="002060"/>
                </a:solidFill>
                <a:latin typeface="Eras Demi ITC" pitchFamily="34" charset="0"/>
              </a:rPr>
              <a:t>Please mention the Key outcomes of today’s session!!!</a:t>
            </a:r>
            <a:endParaRPr lang="en-GB" dirty="0">
              <a:solidFill>
                <a:prstClr val="black"/>
              </a:solidFill>
            </a:endParaRPr>
          </a:p>
        </p:txBody>
      </p:sp>
    </p:spTree>
    <p:extLst>
      <p:ext uri="{BB962C8B-B14F-4D97-AF65-F5344CB8AC3E}">
        <p14:creationId xmlns:p14="http://schemas.microsoft.com/office/powerpoint/2010/main" val="1296242182"/>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81000" y="304800"/>
            <a:ext cx="10044113" cy="1158875"/>
          </a:xfrm>
        </p:spPr>
        <p:txBody>
          <a:bodyPr/>
          <a:lstStyle/>
          <a:p>
            <a:pPr eaLnBrk="1" hangingPunct="1"/>
            <a:r>
              <a:rPr lang="en-US" sz="3200" u="sng" dirty="0" smtClean="0">
                <a:solidFill>
                  <a:srgbClr val="002060"/>
                </a:solidFill>
                <a:latin typeface="Eras Demi ITC" pitchFamily="34" charset="0"/>
              </a:rPr>
              <a:t>Chapter Related Questions </a:t>
            </a:r>
          </a:p>
        </p:txBody>
      </p:sp>
      <p:sp>
        <p:nvSpPr>
          <p:cNvPr id="21507" name="Content Placeholder 2"/>
          <p:cNvSpPr>
            <a:spLocks noGrp="1"/>
          </p:cNvSpPr>
          <p:nvPr>
            <p:ph idx="1"/>
          </p:nvPr>
        </p:nvSpPr>
        <p:spPr>
          <a:xfrm>
            <a:off x="457200" y="1219200"/>
            <a:ext cx="9967913" cy="5715000"/>
          </a:xfrm>
        </p:spPr>
        <p:txBody>
          <a:bodyPr>
            <a:normAutofit/>
          </a:bodyPr>
          <a:lstStyle/>
          <a:p>
            <a:pPr algn="just" eaLnBrk="1" hangingPunct="1">
              <a:lnSpc>
                <a:spcPct val="110000"/>
              </a:lnSpc>
            </a:pPr>
            <a:r>
              <a:rPr lang="en-US" sz="2400" dirty="0" smtClean="0">
                <a:latin typeface="Eras Demi ITC" pitchFamily="34" charset="0"/>
              </a:rPr>
              <a:t>What was the name of this region in the age of Muslim Rule in Bengal?</a:t>
            </a:r>
          </a:p>
          <a:p>
            <a:pPr algn="just" eaLnBrk="1" hangingPunct="1">
              <a:lnSpc>
                <a:spcPct val="110000"/>
              </a:lnSpc>
            </a:pPr>
            <a:r>
              <a:rPr lang="en-US" sz="2400" dirty="0" smtClean="0">
                <a:latin typeface="Eras Demi ITC" pitchFamily="34" charset="0"/>
              </a:rPr>
              <a:t>What was the name of this region in the time of the Ancient Period? </a:t>
            </a:r>
          </a:p>
          <a:p>
            <a:pPr algn="just" eaLnBrk="1" hangingPunct="1">
              <a:lnSpc>
                <a:spcPct val="110000"/>
              </a:lnSpc>
            </a:pPr>
            <a:r>
              <a:rPr lang="en-US" sz="2400" dirty="0" smtClean="0">
                <a:latin typeface="Eras Demi ITC" pitchFamily="34" charset="0"/>
              </a:rPr>
              <a:t>Why it is called that </a:t>
            </a:r>
            <a:r>
              <a:rPr lang="en-US" sz="2400" dirty="0" err="1" smtClean="0">
                <a:latin typeface="Eras Demi ITC" pitchFamily="34" charset="0"/>
              </a:rPr>
              <a:t>Bangalee</a:t>
            </a:r>
            <a:r>
              <a:rPr lang="en-US" sz="2400" dirty="0" smtClean="0">
                <a:latin typeface="Eras Demi ITC" pitchFamily="34" charset="0"/>
              </a:rPr>
              <a:t>/</a:t>
            </a:r>
            <a:r>
              <a:rPr lang="en-US" sz="2400" dirty="0" err="1" smtClean="0">
                <a:latin typeface="Eras Demi ITC" pitchFamily="34" charset="0"/>
              </a:rPr>
              <a:t>Bangali</a:t>
            </a:r>
            <a:r>
              <a:rPr lang="en-US" sz="2400" dirty="0" smtClean="0">
                <a:latin typeface="Eras Demi ITC" pitchFamily="34" charset="0"/>
              </a:rPr>
              <a:t> is a mixed-blood nation? </a:t>
            </a:r>
          </a:p>
          <a:p>
            <a:pPr algn="just" eaLnBrk="1" hangingPunct="1">
              <a:lnSpc>
                <a:spcPct val="110000"/>
              </a:lnSpc>
            </a:pPr>
            <a:r>
              <a:rPr lang="en-US" sz="2400" dirty="0" smtClean="0">
                <a:latin typeface="Eras Demi ITC" pitchFamily="34" charset="0"/>
              </a:rPr>
              <a:t>What do you know about the Origin of </a:t>
            </a:r>
            <a:r>
              <a:rPr lang="en-US" sz="2400" dirty="0" err="1" smtClean="0">
                <a:latin typeface="Eras Demi ITC" pitchFamily="34" charset="0"/>
              </a:rPr>
              <a:t>Bangla</a:t>
            </a:r>
            <a:r>
              <a:rPr lang="en-US" sz="2400" dirty="0" smtClean="0">
                <a:latin typeface="Eras Demi ITC" pitchFamily="34" charset="0"/>
              </a:rPr>
              <a:t> Language?</a:t>
            </a:r>
          </a:p>
          <a:p>
            <a:pPr algn="just" eaLnBrk="1" hangingPunct="1">
              <a:lnSpc>
                <a:spcPct val="110000"/>
              </a:lnSpc>
            </a:pPr>
            <a:r>
              <a:rPr lang="en-US" sz="2400" dirty="0" smtClean="0">
                <a:latin typeface="Eras Demi ITC" pitchFamily="34" charset="0"/>
              </a:rPr>
              <a:t>Who had played an important role in the developing or important of </a:t>
            </a:r>
            <a:r>
              <a:rPr lang="en-US" sz="2400" dirty="0" err="1" smtClean="0">
                <a:latin typeface="Eras Demi ITC" pitchFamily="34" charset="0"/>
              </a:rPr>
              <a:t>Bangla</a:t>
            </a:r>
            <a:r>
              <a:rPr lang="en-US" sz="2400" dirty="0" smtClean="0">
                <a:latin typeface="Eras Demi ITC" pitchFamily="34" charset="0"/>
              </a:rPr>
              <a:t> Language?  </a:t>
            </a:r>
          </a:p>
          <a:p>
            <a:pPr algn="r" eaLnBrk="1" hangingPunct="1">
              <a:buFont typeface="Wingdings" pitchFamily="2" charset="2"/>
              <a:buNone/>
            </a:pPr>
            <a:r>
              <a:rPr lang="en-US" sz="2400" dirty="0" smtClean="0">
                <a:solidFill>
                  <a:srgbClr val="00B050"/>
                </a:solidFill>
                <a:latin typeface="Eras Demi ITC" pitchFamily="34" charset="0"/>
              </a:rPr>
              <a:t>Thank you all.</a:t>
            </a:r>
            <a:endParaRPr lang="en-US" sz="2400" dirty="0" smtClean="0">
              <a:solidFill>
                <a:srgbClr val="00B050"/>
              </a:solidFill>
            </a:endParaRPr>
          </a:p>
        </p:txBody>
      </p:sp>
    </p:spTree>
  </p:cSld>
  <p:clrMapOvr>
    <a:masterClrMapping/>
  </p:clrMapOvr>
  <p:transition>
    <p:wheel spokes="2"/>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784225" y="304800"/>
            <a:ext cx="9640888" cy="1158875"/>
          </a:xfrm>
        </p:spPr>
        <p:txBody>
          <a:bodyPr/>
          <a:lstStyle/>
          <a:p>
            <a:pPr eaLnBrk="1" hangingPunct="1"/>
            <a:r>
              <a:rPr lang="en-US" sz="2900" dirty="0" smtClean="0">
                <a:latin typeface="Eras Demi ITC" pitchFamily="34" charset="0"/>
              </a:rPr>
              <a:t/>
            </a:r>
            <a:br>
              <a:rPr lang="en-US" sz="2900" dirty="0" smtClean="0">
                <a:latin typeface="Eras Demi ITC" pitchFamily="34" charset="0"/>
              </a:rPr>
            </a:br>
            <a:r>
              <a:rPr lang="en-US" sz="2900" u="sng" dirty="0" smtClean="0">
                <a:solidFill>
                  <a:srgbClr val="002060"/>
                </a:solidFill>
                <a:latin typeface="Eras Demi ITC" pitchFamily="34" charset="0"/>
              </a:rPr>
              <a:t>Open discussion</a:t>
            </a:r>
          </a:p>
        </p:txBody>
      </p:sp>
      <p:sp>
        <p:nvSpPr>
          <p:cNvPr id="22531" name="Content Placeholder 2"/>
          <p:cNvSpPr>
            <a:spLocks noGrp="1"/>
          </p:cNvSpPr>
          <p:nvPr>
            <p:ph idx="1"/>
          </p:nvPr>
        </p:nvSpPr>
        <p:spPr>
          <a:xfrm>
            <a:off x="762000" y="1463675"/>
            <a:ext cx="9663113" cy="5470525"/>
          </a:xfrm>
        </p:spPr>
        <p:txBody>
          <a:bodyPr/>
          <a:lstStyle/>
          <a:p>
            <a:pPr eaLnBrk="1" hangingPunct="1">
              <a:lnSpc>
                <a:spcPct val="150000"/>
              </a:lnSpc>
            </a:pPr>
            <a:r>
              <a:rPr lang="en-US" sz="2400" dirty="0" smtClean="0">
                <a:latin typeface="Eras Demi ITC" pitchFamily="34" charset="0"/>
              </a:rPr>
              <a:t>What did you learn from today’s class?</a:t>
            </a:r>
          </a:p>
          <a:p>
            <a:pPr eaLnBrk="1" hangingPunct="1">
              <a:lnSpc>
                <a:spcPct val="150000"/>
              </a:lnSpc>
            </a:pPr>
            <a:r>
              <a:rPr lang="en-US" sz="2400" dirty="0" smtClean="0">
                <a:latin typeface="Eras Demi ITC" pitchFamily="34" charset="0"/>
              </a:rPr>
              <a:t>Mention a couple of problems that you unable to understand.</a:t>
            </a:r>
          </a:p>
          <a:p>
            <a:pPr eaLnBrk="1" hangingPunct="1">
              <a:lnSpc>
                <a:spcPct val="150000"/>
              </a:lnSpc>
            </a:pPr>
            <a:r>
              <a:rPr lang="en-US" sz="2400" dirty="0" smtClean="0">
                <a:latin typeface="Eras Demi ITC" pitchFamily="34" charset="0"/>
              </a:rPr>
              <a:t>What did you achieve from this class?</a:t>
            </a:r>
          </a:p>
          <a:p>
            <a:pPr eaLnBrk="1" hangingPunct="1">
              <a:lnSpc>
                <a:spcPct val="150000"/>
              </a:lnSpc>
            </a:pPr>
            <a:r>
              <a:rPr lang="en-US" sz="2400" dirty="0" smtClean="0">
                <a:latin typeface="Eras Demi ITC" pitchFamily="34" charset="0"/>
              </a:rPr>
              <a:t>What do you wish to learn more from this class?</a:t>
            </a:r>
          </a:p>
          <a:p>
            <a:pPr eaLnBrk="1" hangingPunct="1">
              <a:buFont typeface="Wingdings" pitchFamily="2" charset="2"/>
              <a:buNone/>
            </a:pPr>
            <a:endParaRPr lang="en-US" sz="2400" dirty="0" smtClean="0">
              <a:latin typeface="Eras Demi ITC" pitchFamily="34" charset="0"/>
            </a:endParaRPr>
          </a:p>
          <a:p>
            <a:pPr algn="r" eaLnBrk="1" hangingPunct="1">
              <a:buFont typeface="Wingdings" pitchFamily="2" charset="2"/>
              <a:buNone/>
            </a:pPr>
            <a:r>
              <a:rPr lang="en-US" sz="2400" dirty="0" smtClean="0">
                <a:solidFill>
                  <a:srgbClr val="00B050"/>
                </a:solidFill>
                <a:latin typeface="Eras Demi ITC" pitchFamily="34" charset="0"/>
              </a:rPr>
              <a:t>Thank you all.</a:t>
            </a:r>
            <a:endParaRPr lang="en-US" sz="2400" dirty="0" smtClean="0">
              <a:solidFill>
                <a:srgbClr val="00B050"/>
              </a:solidFill>
            </a:endParaRPr>
          </a:p>
        </p:txBody>
      </p:sp>
    </p:spTree>
  </p:cSld>
  <p:clrMapOvr>
    <a:masterClrMapping/>
  </p:clrMapOvr>
  <p:transition>
    <p:pull dir="l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5E70777-2048-436B-ADB1-9E1E34130774}" type="slidenum">
              <a:rPr lang="en-US" smtClean="0"/>
              <a:pPr>
                <a:defRPr/>
              </a:pPr>
              <a:t>3</a:t>
            </a:fld>
            <a:endParaRPr lang="en-US"/>
          </a:p>
        </p:txBody>
      </p:sp>
      <p:sp>
        <p:nvSpPr>
          <p:cNvPr id="3" name="Rectangle 2"/>
          <p:cNvSpPr/>
          <p:nvPr/>
        </p:nvSpPr>
        <p:spPr>
          <a:xfrm>
            <a:off x="990600" y="3118991"/>
            <a:ext cx="9753600" cy="1077218"/>
          </a:xfrm>
          <a:prstGeom prst="rect">
            <a:avLst/>
          </a:prstGeom>
        </p:spPr>
        <p:txBody>
          <a:bodyPr wrap="square">
            <a:spAutoFit/>
          </a:bodyPr>
          <a:lstStyle/>
          <a:p>
            <a:pPr algn="ctr"/>
            <a:r>
              <a:rPr lang="en-US" sz="3200" b="1" dirty="0" smtClean="0">
                <a:solidFill>
                  <a:srgbClr val="002060"/>
                </a:solidFill>
                <a:latin typeface="Eras Demi ITC" pitchFamily="34" charset="0"/>
              </a:rPr>
              <a:t>Have you any idea about the origin </a:t>
            </a:r>
            <a:r>
              <a:rPr lang="en-US" sz="3200" b="1" dirty="0">
                <a:solidFill>
                  <a:srgbClr val="002060"/>
                </a:solidFill>
                <a:latin typeface="Eras Demi ITC" pitchFamily="34" charset="0"/>
              </a:rPr>
              <a:t>and Identity of the People of </a:t>
            </a:r>
            <a:r>
              <a:rPr lang="en-US" sz="3200" b="1" dirty="0" smtClean="0">
                <a:solidFill>
                  <a:srgbClr val="002060"/>
                </a:solidFill>
                <a:latin typeface="Eras Demi ITC" pitchFamily="34" charset="0"/>
              </a:rPr>
              <a:t>Bangladesh?</a:t>
            </a:r>
            <a:endParaRPr lang="en-GB" dirty="0"/>
          </a:p>
        </p:txBody>
      </p:sp>
    </p:spTree>
    <p:extLst>
      <p:ext uri="{BB962C8B-B14F-4D97-AF65-F5344CB8AC3E}">
        <p14:creationId xmlns:p14="http://schemas.microsoft.com/office/powerpoint/2010/main" val="3922562624"/>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0" y="457200"/>
            <a:ext cx="10668000" cy="914400"/>
          </a:xfrm>
        </p:spPr>
        <p:txBody>
          <a:bodyPr>
            <a:normAutofit/>
          </a:bodyPr>
          <a:lstStyle/>
          <a:p>
            <a:pPr algn="ctr" eaLnBrk="1" hangingPunct="1"/>
            <a:r>
              <a:rPr lang="en-US" sz="3200" b="1" dirty="0" smtClean="0">
                <a:solidFill>
                  <a:srgbClr val="002060"/>
                </a:solidFill>
                <a:latin typeface="Eras Demi ITC" pitchFamily="34" charset="0"/>
              </a:rPr>
              <a:t>Origin and Identity of the People of Bangladesh</a:t>
            </a:r>
            <a:endParaRPr lang="en-US" sz="3200" b="1" dirty="0" smtClean="0">
              <a:solidFill>
                <a:srgbClr val="002060"/>
              </a:solidFill>
              <a:latin typeface="Eras Demi ITC" pitchFamily="34" charset="0"/>
              <a:cs typeface="Calibri" pitchFamily="34" charset="0"/>
            </a:endParaRPr>
          </a:p>
        </p:txBody>
      </p:sp>
      <p:sp>
        <p:nvSpPr>
          <p:cNvPr id="4099" name="Content Placeholder 2"/>
          <p:cNvSpPr>
            <a:spLocks noGrp="1"/>
          </p:cNvSpPr>
          <p:nvPr>
            <p:ph idx="1"/>
          </p:nvPr>
        </p:nvSpPr>
        <p:spPr>
          <a:xfrm>
            <a:off x="152400" y="1447800"/>
            <a:ext cx="10591800" cy="5867400"/>
          </a:xfrm>
        </p:spPr>
        <p:txBody>
          <a:bodyPr>
            <a:noAutofit/>
          </a:bodyPr>
          <a:lstStyle/>
          <a:p>
            <a:pPr marL="417952" indent="-292566" algn="just" eaLnBrk="1" fontAlgn="auto" hangingPunct="1">
              <a:spcBef>
                <a:spcPts val="341"/>
              </a:spcBef>
              <a:spcAft>
                <a:spcPts val="0"/>
              </a:spcAft>
              <a:buClr>
                <a:schemeClr val="accent3"/>
              </a:buClr>
              <a:buFont typeface="Wingdings" pitchFamily="2" charset="2"/>
              <a:buChar char="§"/>
              <a:defRPr/>
            </a:pPr>
            <a:r>
              <a:rPr lang="en-US" sz="2000" dirty="0" smtClean="0">
                <a:latin typeface="Eras Demi ITC" pitchFamily="34" charset="0"/>
              </a:rPr>
              <a:t>Anthropologists agree that Bangladesh has historically been a land of many races. Long before the arrival of the Aryans in the 5</a:t>
            </a:r>
            <a:r>
              <a:rPr lang="en-US" sz="2000" baseline="30000" dirty="0" smtClean="0">
                <a:latin typeface="Eras Demi ITC" pitchFamily="34" charset="0"/>
              </a:rPr>
              <a:t>th</a:t>
            </a:r>
            <a:r>
              <a:rPr lang="en-US" sz="2000" dirty="0" smtClean="0">
                <a:latin typeface="Eras Demi ITC" pitchFamily="34" charset="0"/>
              </a:rPr>
              <a:t> and 6</a:t>
            </a:r>
            <a:r>
              <a:rPr lang="en-US" sz="2000" baseline="30000" dirty="0" smtClean="0">
                <a:latin typeface="Eras Demi ITC" pitchFamily="34" charset="0"/>
              </a:rPr>
              <a:t>th</a:t>
            </a:r>
            <a:r>
              <a:rPr lang="en-US" sz="2000" dirty="0" smtClean="0">
                <a:latin typeface="Eras Demi ITC" pitchFamily="34" charset="0"/>
              </a:rPr>
              <a:t> centuries B.C., the </a:t>
            </a:r>
            <a:r>
              <a:rPr lang="en-US" sz="2000" dirty="0" err="1" smtClean="0">
                <a:latin typeface="Eras Demi ITC" pitchFamily="34" charset="0"/>
              </a:rPr>
              <a:t>Bangalees</a:t>
            </a:r>
            <a:r>
              <a:rPr lang="en-US" sz="2000" dirty="0" smtClean="0">
                <a:latin typeface="Eras Demi ITC" pitchFamily="34" charset="0"/>
              </a:rPr>
              <a:t> were already racially mixed. </a:t>
            </a:r>
          </a:p>
          <a:p>
            <a:pPr marL="417952" indent="-292566" algn="just" eaLnBrk="1" fontAlgn="auto" hangingPunct="1">
              <a:spcBef>
                <a:spcPts val="341"/>
              </a:spcBef>
              <a:spcAft>
                <a:spcPts val="0"/>
              </a:spcAft>
              <a:buClr>
                <a:schemeClr val="accent3"/>
              </a:buClr>
              <a:buFont typeface="Georgia" pitchFamily="18" charset="0"/>
              <a:buNone/>
              <a:defRPr/>
            </a:pPr>
            <a:endParaRPr lang="en-US" sz="1000" dirty="0" smtClean="0">
              <a:latin typeface="Eras Demi ITC" pitchFamily="34" charset="0"/>
            </a:endParaRPr>
          </a:p>
          <a:p>
            <a:pPr marL="417952" indent="-292566" algn="just" eaLnBrk="1" fontAlgn="auto" hangingPunct="1">
              <a:spcBef>
                <a:spcPts val="341"/>
              </a:spcBef>
              <a:spcAft>
                <a:spcPts val="0"/>
              </a:spcAft>
              <a:buClr>
                <a:schemeClr val="accent3"/>
              </a:buClr>
              <a:buFont typeface="Wingdings" pitchFamily="2" charset="2"/>
              <a:buChar char="§"/>
              <a:defRPr/>
            </a:pPr>
            <a:r>
              <a:rPr lang="en-US" sz="2000" dirty="0" smtClean="0">
                <a:latin typeface="Eras Demi ITC" pitchFamily="34" charset="0"/>
              </a:rPr>
              <a:t>It is said that the origin of human beings in Africa, but that some of them at first moved into the northern part of the Middle East and then dispersed across the world. The groups of the people who went to South-East Asia had crossed the land of Bangladesh several thousand years ago. These people developed languages, known as </a:t>
            </a:r>
            <a:r>
              <a:rPr lang="en-US" sz="2000" dirty="0" err="1" smtClean="0">
                <a:latin typeface="Eras Demi ITC" pitchFamily="34" charset="0"/>
              </a:rPr>
              <a:t>Austric</a:t>
            </a:r>
            <a:r>
              <a:rPr lang="en-US" sz="2000" dirty="0" smtClean="0">
                <a:latin typeface="Eras Demi ITC" pitchFamily="34" charset="0"/>
              </a:rPr>
              <a:t> Languages with their name </a:t>
            </a:r>
            <a:r>
              <a:rPr lang="en-US" sz="2000" dirty="0" err="1" smtClean="0">
                <a:latin typeface="Eras Demi ITC" pitchFamily="34" charset="0"/>
              </a:rPr>
              <a:t>Austric</a:t>
            </a:r>
            <a:r>
              <a:rPr lang="en-US" sz="2000" dirty="0" smtClean="0">
                <a:latin typeface="Eras Demi ITC" pitchFamily="34" charset="0"/>
              </a:rPr>
              <a:t> or Austro-Asiatic people. </a:t>
            </a:r>
          </a:p>
          <a:p>
            <a:pPr marL="417952" indent="-292566" algn="just" eaLnBrk="1" fontAlgn="auto" hangingPunct="1">
              <a:spcBef>
                <a:spcPts val="341"/>
              </a:spcBef>
              <a:spcAft>
                <a:spcPts val="0"/>
              </a:spcAft>
              <a:buClr>
                <a:schemeClr val="accent3"/>
              </a:buClr>
              <a:buFont typeface="Georgia" pitchFamily="18" charset="0"/>
              <a:buNone/>
              <a:defRPr/>
            </a:pPr>
            <a:endParaRPr lang="en-US" sz="1000" dirty="0" smtClean="0">
              <a:latin typeface="Eras Demi ITC" pitchFamily="34" charset="0"/>
            </a:endParaRPr>
          </a:p>
          <a:p>
            <a:pPr marL="417952" indent="-292566" algn="just" eaLnBrk="1" fontAlgn="auto" hangingPunct="1">
              <a:spcBef>
                <a:spcPts val="341"/>
              </a:spcBef>
              <a:spcAft>
                <a:spcPts val="0"/>
              </a:spcAft>
              <a:buClr>
                <a:schemeClr val="accent3"/>
              </a:buClr>
              <a:buFont typeface="Wingdings" pitchFamily="2" charset="2"/>
              <a:buChar char="§"/>
              <a:defRPr/>
            </a:pPr>
            <a:r>
              <a:rPr lang="en-US" sz="2000" dirty="0" smtClean="0">
                <a:latin typeface="Eras Demi ITC" pitchFamily="34" charset="0"/>
              </a:rPr>
              <a:t>Near about the same time or later some other people, whom we now classify as Mongoloid also entered the territories of Bangladesh from the East and spread mainly into the uplands and hilly areas. Similarly many races of the various part of the world came in Bengal from time to time. The main reasons for coming to Bengal were:</a:t>
            </a:r>
          </a:p>
          <a:p>
            <a:pPr marL="2235200" indent="-347663" algn="just" eaLnBrk="1" fontAlgn="auto" hangingPunct="1">
              <a:spcBef>
                <a:spcPts val="341"/>
              </a:spcBef>
              <a:spcAft>
                <a:spcPts val="0"/>
              </a:spcAft>
              <a:buClr>
                <a:schemeClr val="accent3"/>
              </a:buClr>
              <a:buFont typeface="Wingdings" pitchFamily="2" charset="2"/>
              <a:buChar char="q"/>
              <a:defRPr/>
            </a:pPr>
            <a:r>
              <a:rPr lang="en-US" sz="2000" b="1" dirty="0" smtClean="0">
                <a:solidFill>
                  <a:srgbClr val="00B050"/>
                </a:solidFill>
                <a:latin typeface="Eras Demi ITC" pitchFamily="34" charset="0"/>
              </a:rPr>
              <a:t>First, </a:t>
            </a:r>
            <a:r>
              <a:rPr lang="en-US" sz="2000" dirty="0" smtClean="0">
                <a:solidFill>
                  <a:srgbClr val="00B050"/>
                </a:solidFill>
                <a:latin typeface="Eras Demi ITC" pitchFamily="34" charset="0"/>
              </a:rPr>
              <a:t>The zeal to conquer and occupy a new region</a:t>
            </a:r>
          </a:p>
          <a:p>
            <a:pPr marL="2235200" indent="-347663" algn="just" eaLnBrk="1" fontAlgn="auto" hangingPunct="1">
              <a:spcBef>
                <a:spcPts val="341"/>
              </a:spcBef>
              <a:spcAft>
                <a:spcPts val="0"/>
              </a:spcAft>
              <a:buClr>
                <a:schemeClr val="accent3"/>
              </a:buClr>
              <a:buFont typeface="Wingdings" pitchFamily="2" charset="2"/>
              <a:buChar char="q"/>
              <a:defRPr/>
            </a:pPr>
            <a:r>
              <a:rPr lang="en-US" sz="2000" b="1" dirty="0" smtClean="0">
                <a:solidFill>
                  <a:srgbClr val="00B050"/>
                </a:solidFill>
                <a:latin typeface="Eras Demi ITC" pitchFamily="34" charset="0"/>
              </a:rPr>
              <a:t>Second, </a:t>
            </a:r>
            <a:r>
              <a:rPr lang="en-US" sz="2000" dirty="0" smtClean="0">
                <a:solidFill>
                  <a:srgbClr val="00B050"/>
                </a:solidFill>
                <a:latin typeface="Eras Demi ITC" pitchFamily="34" charset="0"/>
              </a:rPr>
              <a:t>To do business in the wealthy and prosperous Bengal</a:t>
            </a:r>
          </a:p>
          <a:p>
            <a:pPr marL="2235200" indent="-347663" algn="just" eaLnBrk="1" fontAlgn="auto" hangingPunct="1">
              <a:spcBef>
                <a:spcPts val="341"/>
              </a:spcBef>
              <a:spcAft>
                <a:spcPts val="0"/>
              </a:spcAft>
              <a:buClr>
                <a:schemeClr val="accent3"/>
              </a:buClr>
              <a:buFont typeface="Wingdings" pitchFamily="2" charset="2"/>
              <a:buChar char="q"/>
              <a:defRPr/>
            </a:pPr>
            <a:r>
              <a:rPr lang="en-US" sz="2000" b="1" dirty="0" smtClean="0">
                <a:solidFill>
                  <a:srgbClr val="00B050"/>
                </a:solidFill>
                <a:latin typeface="Eras Demi ITC" pitchFamily="34" charset="0"/>
              </a:rPr>
              <a:t>Third</a:t>
            </a:r>
            <a:r>
              <a:rPr lang="en-US" sz="2000" dirty="0" smtClean="0">
                <a:solidFill>
                  <a:srgbClr val="00B050"/>
                </a:solidFill>
                <a:latin typeface="Eras Demi ITC" pitchFamily="34" charset="0"/>
              </a:rPr>
              <a:t>, Suitable environment of Bengal to live in. </a:t>
            </a:r>
          </a:p>
          <a:p>
            <a:pPr marL="2235200" indent="-347663" algn="just" eaLnBrk="1" fontAlgn="auto" hangingPunct="1">
              <a:spcBef>
                <a:spcPts val="341"/>
              </a:spcBef>
              <a:spcAft>
                <a:spcPts val="0"/>
              </a:spcAft>
              <a:buClr>
                <a:schemeClr val="accent3"/>
              </a:buClr>
              <a:buFont typeface="Wingdings" pitchFamily="2" charset="2"/>
              <a:buChar char="q"/>
              <a:defRPr/>
            </a:pPr>
            <a:r>
              <a:rPr lang="en-US" sz="2000" b="1" dirty="0" smtClean="0">
                <a:solidFill>
                  <a:srgbClr val="00B050"/>
                </a:solidFill>
                <a:latin typeface="Eras Demi ITC" pitchFamily="34" charset="0"/>
              </a:rPr>
              <a:t>Fourth, </a:t>
            </a:r>
            <a:r>
              <a:rPr lang="en-US" sz="2000" dirty="0" smtClean="0">
                <a:solidFill>
                  <a:srgbClr val="00B050"/>
                </a:solidFill>
                <a:latin typeface="Eras Demi ITC" pitchFamily="34" charset="0"/>
              </a:rPr>
              <a:t>To preach the message of Islam </a:t>
            </a:r>
          </a:p>
        </p:txBody>
      </p:sp>
    </p:spTree>
    <p:extLst>
      <p:ext uri="{BB962C8B-B14F-4D97-AF65-F5344CB8AC3E}">
        <p14:creationId xmlns:p14="http://schemas.microsoft.com/office/powerpoint/2010/main" val="1693980222"/>
      </p:ext>
    </p:extLst>
  </p:cSld>
  <p:clrMapOvr>
    <a:masterClrMapping/>
  </p:clrMapOvr>
  <p:transition spd="med">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477000" y="685800"/>
            <a:ext cx="4191000" cy="14478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accent1">
                <a:alpha val="87000"/>
              </a:schemeClr>
            </a:solidFill>
          </a:ln>
        </p:spPr>
        <p:txBody>
          <a:bodyPr/>
          <a:lstStyle/>
          <a:p>
            <a:pPr eaLnBrk="1" hangingPunct="1">
              <a:defRPr/>
            </a:pPr>
            <a:r>
              <a:rPr lang="en-US" sz="3200" b="1" dirty="0" smtClean="0">
                <a:solidFill>
                  <a:srgbClr val="002060"/>
                </a:solidFill>
                <a:latin typeface="Eras Demi ITC" pitchFamily="34" charset="0"/>
              </a:rPr>
              <a:t>Origin and Identity </a:t>
            </a:r>
            <a:br>
              <a:rPr lang="en-US" sz="3200" b="1" dirty="0" smtClean="0">
                <a:solidFill>
                  <a:srgbClr val="002060"/>
                </a:solidFill>
                <a:latin typeface="Eras Demi ITC" pitchFamily="34" charset="0"/>
              </a:rPr>
            </a:br>
            <a:r>
              <a:rPr lang="en-US" sz="3200" b="1" dirty="0" smtClean="0">
                <a:solidFill>
                  <a:srgbClr val="002060"/>
                </a:solidFill>
                <a:latin typeface="Eras Demi ITC" pitchFamily="34" charset="0"/>
              </a:rPr>
              <a:t>of the People of Bangladesh</a:t>
            </a:r>
          </a:p>
        </p:txBody>
      </p:sp>
      <p:sp>
        <p:nvSpPr>
          <p:cNvPr id="12291" name="Content Placeholder 2"/>
          <p:cNvSpPr>
            <a:spLocks noGrp="1"/>
          </p:cNvSpPr>
          <p:nvPr>
            <p:ph idx="1"/>
          </p:nvPr>
        </p:nvSpPr>
        <p:spPr>
          <a:xfrm>
            <a:off x="152400" y="3810000"/>
            <a:ext cx="6172200" cy="3505200"/>
          </a:xfrm>
        </p:spPr>
        <p:txBody>
          <a:bodyPr>
            <a:noAutofit/>
          </a:bodyPr>
          <a:lstStyle/>
          <a:p>
            <a:pPr marL="417952" indent="-292566" algn="ctr" eaLnBrk="1" fontAlgn="auto" hangingPunct="1">
              <a:lnSpc>
                <a:spcPct val="114000"/>
              </a:lnSpc>
              <a:spcBef>
                <a:spcPts val="0"/>
              </a:spcBef>
              <a:spcAft>
                <a:spcPts val="0"/>
              </a:spcAft>
              <a:buClr>
                <a:schemeClr val="accent3"/>
              </a:buClr>
              <a:buFont typeface="Georgia" pitchFamily="18" charset="0"/>
              <a:buNone/>
              <a:defRPr/>
            </a:pPr>
            <a:r>
              <a:rPr lang="en-US" sz="2400" b="1" u="sng" dirty="0" smtClean="0">
                <a:solidFill>
                  <a:srgbClr val="00B050"/>
                </a:solidFill>
                <a:latin typeface="Eras Demi ITC" pitchFamily="34" charset="0"/>
              </a:rPr>
              <a:t>According to Prof. </a:t>
            </a:r>
            <a:r>
              <a:rPr lang="en-US" sz="2400" b="1" u="sng" dirty="0" err="1" smtClean="0">
                <a:solidFill>
                  <a:srgbClr val="00B050"/>
                </a:solidFill>
                <a:latin typeface="Eras Demi ITC" pitchFamily="34" charset="0"/>
              </a:rPr>
              <a:t>Humayun</a:t>
            </a:r>
            <a:r>
              <a:rPr lang="en-US" sz="2400" b="1" u="sng" dirty="0" smtClean="0">
                <a:solidFill>
                  <a:srgbClr val="00B050"/>
                </a:solidFill>
                <a:latin typeface="Eras Demi ITC" pitchFamily="34" charset="0"/>
              </a:rPr>
              <a:t> Azad</a:t>
            </a:r>
          </a:p>
          <a:p>
            <a:pPr marL="380954" indent="-380954" algn="just" eaLnBrk="1" fontAlgn="auto" hangingPunct="1">
              <a:lnSpc>
                <a:spcPct val="114000"/>
              </a:lnSpc>
              <a:spcBef>
                <a:spcPts val="0"/>
              </a:spcBef>
              <a:spcAft>
                <a:spcPts val="0"/>
              </a:spcAft>
              <a:buClr>
                <a:schemeClr val="accent3"/>
              </a:buClr>
              <a:buFont typeface="Georgia" pitchFamily="18" charset="0"/>
              <a:buNone/>
              <a:defRPr/>
            </a:pPr>
            <a:r>
              <a:rPr lang="en-US" sz="2000" dirty="0" smtClean="0">
                <a:latin typeface="Eras Demi ITC" pitchFamily="34" charset="0"/>
              </a:rPr>
              <a:t>1. </a:t>
            </a:r>
            <a:r>
              <a:rPr lang="en-US" sz="2000" dirty="0" err="1" smtClean="0">
                <a:latin typeface="Eras Demi ITC" pitchFamily="34" charset="0"/>
              </a:rPr>
              <a:t>Vaddara</a:t>
            </a:r>
            <a:r>
              <a:rPr lang="en-US" sz="2000" dirty="0" smtClean="0">
                <a:latin typeface="Eras Demi ITC" pitchFamily="34" charset="0"/>
              </a:rPr>
              <a:t> from Sri-Lanka</a:t>
            </a:r>
          </a:p>
          <a:p>
            <a:pPr marL="380954" indent="-380954" algn="just" eaLnBrk="1" fontAlgn="auto" hangingPunct="1">
              <a:lnSpc>
                <a:spcPct val="114000"/>
              </a:lnSpc>
              <a:spcBef>
                <a:spcPts val="0"/>
              </a:spcBef>
              <a:spcAft>
                <a:spcPts val="0"/>
              </a:spcAft>
              <a:buClr>
                <a:schemeClr val="accent3"/>
              </a:buClr>
              <a:buFont typeface="Georgia" pitchFamily="18" charset="0"/>
              <a:buNone/>
              <a:defRPr/>
            </a:pPr>
            <a:r>
              <a:rPr lang="en-US" sz="2000" dirty="0" smtClean="0">
                <a:latin typeface="Eras Demi ITC" pitchFamily="34" charset="0"/>
                <a:ea typeface="Times New Roman" pitchFamily="18" charset="0"/>
                <a:cs typeface="Arial" pitchFamily="34" charset="0"/>
              </a:rPr>
              <a:t>2. Mongoloid from East part of Asia</a:t>
            </a:r>
          </a:p>
          <a:p>
            <a:pPr marL="0" indent="0" algn="just" eaLnBrk="1" fontAlgn="auto" hangingPunct="1">
              <a:lnSpc>
                <a:spcPct val="114000"/>
              </a:lnSpc>
              <a:spcBef>
                <a:spcPts val="0"/>
              </a:spcBef>
              <a:spcAft>
                <a:spcPts val="0"/>
              </a:spcAft>
              <a:buClr>
                <a:schemeClr val="accent3"/>
              </a:buClr>
              <a:buFont typeface="Georgia" pitchFamily="18" charset="0"/>
              <a:buNone/>
              <a:defRPr/>
            </a:pPr>
            <a:r>
              <a:rPr lang="en-US" sz="2000" dirty="0" smtClean="0">
                <a:latin typeface="Eras Demi ITC" pitchFamily="34" charset="0"/>
                <a:ea typeface="Times New Roman" pitchFamily="18" charset="0"/>
                <a:cs typeface="Arial" pitchFamily="34" charset="0"/>
              </a:rPr>
              <a:t>3. Indo-Aryan people from the Northern parts of the middle-east and the Eastern parts of Europe.</a:t>
            </a:r>
          </a:p>
          <a:p>
            <a:pPr marL="380954" indent="-380954" algn="just" eaLnBrk="1" fontAlgn="auto" hangingPunct="1">
              <a:lnSpc>
                <a:spcPct val="114000"/>
              </a:lnSpc>
              <a:spcBef>
                <a:spcPts val="0"/>
              </a:spcBef>
              <a:spcAft>
                <a:spcPts val="0"/>
              </a:spcAft>
              <a:buClr>
                <a:schemeClr val="accent3"/>
              </a:buClr>
              <a:buFont typeface="Georgia" pitchFamily="18" charset="0"/>
              <a:buNone/>
              <a:defRPr/>
            </a:pPr>
            <a:r>
              <a:rPr lang="en-US" sz="2000" dirty="0" smtClean="0">
                <a:latin typeface="Eras Demi ITC" pitchFamily="34" charset="0"/>
                <a:ea typeface="Times New Roman" pitchFamily="18" charset="0"/>
                <a:cs typeface="Arial" pitchFamily="34" charset="0"/>
              </a:rPr>
              <a:t>4. </a:t>
            </a:r>
            <a:r>
              <a:rPr lang="en-US" sz="2000" dirty="0" err="1" smtClean="0">
                <a:latin typeface="Eras Demi ITC" pitchFamily="34" charset="0"/>
                <a:ea typeface="Times New Roman" pitchFamily="18" charset="0"/>
                <a:cs typeface="Arial" pitchFamily="34" charset="0"/>
              </a:rPr>
              <a:t>Shak</a:t>
            </a:r>
            <a:r>
              <a:rPr lang="en-US" sz="2000" dirty="0" smtClean="0">
                <a:latin typeface="Eras Demi ITC" pitchFamily="34" charset="0"/>
                <a:ea typeface="Times New Roman" pitchFamily="18" charset="0"/>
                <a:cs typeface="Arial" pitchFamily="34" charset="0"/>
              </a:rPr>
              <a:t> people from Turkistan</a:t>
            </a:r>
          </a:p>
          <a:p>
            <a:pPr marL="380954" indent="-380954" algn="just" eaLnBrk="1" fontAlgn="auto" hangingPunct="1">
              <a:lnSpc>
                <a:spcPct val="114000"/>
              </a:lnSpc>
              <a:spcBef>
                <a:spcPts val="0"/>
              </a:spcBef>
              <a:spcAft>
                <a:spcPts val="0"/>
              </a:spcAft>
              <a:buClr>
                <a:schemeClr val="accent3"/>
              </a:buClr>
              <a:buFont typeface="Georgia" pitchFamily="18" charset="0"/>
              <a:buNone/>
              <a:defRPr/>
            </a:pPr>
            <a:r>
              <a:rPr lang="en-US" sz="2000" dirty="0" smtClean="0">
                <a:latin typeface="Eras Demi ITC" pitchFamily="34" charset="0"/>
                <a:ea typeface="Times New Roman" pitchFamily="18" charset="0"/>
                <a:cs typeface="Arial" pitchFamily="34" charset="0"/>
              </a:rPr>
              <a:t>5. Persian, Arab, </a:t>
            </a:r>
            <a:r>
              <a:rPr lang="en-US" sz="2000" dirty="0" err="1" smtClean="0">
                <a:latin typeface="Eras Demi ITC" pitchFamily="34" charset="0"/>
                <a:ea typeface="Times New Roman" pitchFamily="18" charset="0"/>
                <a:cs typeface="Arial" pitchFamily="34" charset="0"/>
              </a:rPr>
              <a:t>Pathan</a:t>
            </a:r>
            <a:r>
              <a:rPr lang="en-US" sz="2000" dirty="0" smtClean="0">
                <a:latin typeface="Eras Demi ITC" pitchFamily="34" charset="0"/>
                <a:ea typeface="Times New Roman" pitchFamily="18" charset="0"/>
                <a:cs typeface="Arial" pitchFamily="34" charset="0"/>
              </a:rPr>
              <a:t> and </a:t>
            </a:r>
            <a:r>
              <a:rPr lang="en-US" sz="2000" dirty="0" err="1" smtClean="0">
                <a:latin typeface="Eras Demi ITC" pitchFamily="34" charset="0"/>
                <a:ea typeface="Times New Roman" pitchFamily="18" charset="0"/>
                <a:cs typeface="Arial" pitchFamily="34" charset="0"/>
              </a:rPr>
              <a:t>Mughal</a:t>
            </a:r>
            <a:endParaRPr lang="en-US" sz="2000" dirty="0" smtClean="0">
              <a:latin typeface="Eras Demi ITC" pitchFamily="34" charset="0"/>
              <a:ea typeface="Times New Roman" pitchFamily="18" charset="0"/>
              <a:cs typeface="Arial" pitchFamily="34" charset="0"/>
            </a:endParaRPr>
          </a:p>
          <a:p>
            <a:pPr marL="380954" indent="-380954" algn="just" eaLnBrk="1" fontAlgn="auto" hangingPunct="1">
              <a:lnSpc>
                <a:spcPct val="114000"/>
              </a:lnSpc>
              <a:spcBef>
                <a:spcPts val="0"/>
              </a:spcBef>
              <a:spcAft>
                <a:spcPts val="0"/>
              </a:spcAft>
              <a:buClr>
                <a:schemeClr val="accent3"/>
              </a:buClr>
              <a:buFont typeface="Georgia" pitchFamily="18" charset="0"/>
              <a:buNone/>
              <a:defRPr/>
            </a:pPr>
            <a:endParaRPr lang="en-US" sz="1000" dirty="0" smtClean="0">
              <a:latin typeface="Eras Demi ITC" pitchFamily="34" charset="0"/>
              <a:ea typeface="Times New Roman" pitchFamily="18" charset="0"/>
              <a:cs typeface="Arial" pitchFamily="34" charset="0"/>
            </a:endParaRPr>
          </a:p>
          <a:p>
            <a:pPr marL="417952" indent="-292566" algn="r" eaLnBrk="1" fontAlgn="auto" hangingPunct="1">
              <a:lnSpc>
                <a:spcPct val="114000"/>
              </a:lnSpc>
              <a:spcBef>
                <a:spcPts val="0"/>
              </a:spcBef>
              <a:spcAft>
                <a:spcPts val="0"/>
              </a:spcAft>
              <a:buClr>
                <a:schemeClr val="accent3"/>
              </a:buClr>
              <a:buFont typeface="Georgia" pitchFamily="18" charset="0"/>
              <a:buNone/>
              <a:defRPr/>
            </a:pPr>
            <a:r>
              <a:rPr lang="en-US" sz="2000" dirty="0" smtClean="0">
                <a:latin typeface="Eras Demi ITC" pitchFamily="34" charset="0"/>
                <a:ea typeface="Times New Roman" pitchFamily="18" charset="0"/>
                <a:cs typeface="Arial" pitchFamily="34" charset="0"/>
              </a:rPr>
              <a:t>  </a:t>
            </a:r>
            <a:r>
              <a:rPr lang="en-US" sz="2000" b="1" dirty="0" smtClean="0">
                <a:latin typeface="Eras Demi ITC" pitchFamily="34" charset="0"/>
                <a:ea typeface="Times New Roman" pitchFamily="18" charset="0"/>
                <a:cs typeface="Arial" pitchFamily="34" charset="0"/>
              </a:rPr>
              <a:t>[Source: </a:t>
            </a:r>
            <a:r>
              <a:rPr lang="en-US" sz="2000" dirty="0" err="1" smtClean="0">
                <a:latin typeface="Eras Demi ITC" pitchFamily="34" charset="0"/>
                <a:ea typeface="Times New Roman" pitchFamily="18" charset="0"/>
                <a:cs typeface="Arial" pitchFamily="34" charset="0"/>
              </a:rPr>
              <a:t>Lal</a:t>
            </a:r>
            <a:r>
              <a:rPr lang="en-US" sz="2000" dirty="0" smtClean="0">
                <a:latin typeface="Eras Demi ITC" pitchFamily="34" charset="0"/>
                <a:ea typeface="Times New Roman" pitchFamily="18" charset="0"/>
                <a:cs typeface="Arial" pitchFamily="34" charset="0"/>
              </a:rPr>
              <a:t> Nil </a:t>
            </a:r>
            <a:r>
              <a:rPr lang="en-US" sz="2000" dirty="0" err="1" smtClean="0">
                <a:latin typeface="Eras Demi ITC" pitchFamily="34" charset="0"/>
                <a:ea typeface="Times New Roman" pitchFamily="18" charset="0"/>
                <a:cs typeface="Arial" pitchFamily="34" charset="0"/>
              </a:rPr>
              <a:t>Dipabali</a:t>
            </a:r>
            <a:r>
              <a:rPr lang="en-US" sz="2000" dirty="0" smtClean="0">
                <a:latin typeface="Eras Demi ITC" pitchFamily="34" charset="0"/>
                <a:ea typeface="Times New Roman" pitchFamily="18" charset="0"/>
                <a:cs typeface="Arial" pitchFamily="34" charset="0"/>
              </a:rPr>
              <a:t> </a:t>
            </a:r>
            <a:r>
              <a:rPr lang="en-US" sz="2000" dirty="0" err="1" smtClean="0">
                <a:latin typeface="Eras Demi ITC" pitchFamily="34" charset="0"/>
                <a:ea typeface="Times New Roman" pitchFamily="18" charset="0"/>
                <a:cs typeface="Arial" pitchFamily="34" charset="0"/>
              </a:rPr>
              <a:t>ba</a:t>
            </a:r>
            <a:r>
              <a:rPr lang="en-US" sz="2000" dirty="0" smtClean="0">
                <a:latin typeface="Eras Demi ITC" pitchFamily="34" charset="0"/>
                <a:ea typeface="Times New Roman" pitchFamily="18" charset="0"/>
                <a:cs typeface="Arial" pitchFamily="34" charset="0"/>
              </a:rPr>
              <a:t> Bangla </a:t>
            </a:r>
            <a:r>
              <a:rPr lang="en-US" sz="2000" dirty="0" err="1" smtClean="0">
                <a:latin typeface="Eras Demi ITC" pitchFamily="34" charset="0"/>
                <a:ea typeface="Times New Roman" pitchFamily="18" charset="0"/>
                <a:cs typeface="Arial" pitchFamily="34" charset="0"/>
              </a:rPr>
              <a:t>Shahityer</a:t>
            </a:r>
            <a:r>
              <a:rPr lang="en-US" sz="2000" dirty="0" smtClean="0">
                <a:latin typeface="Eras Demi ITC" pitchFamily="34" charset="0"/>
                <a:ea typeface="Times New Roman" pitchFamily="18" charset="0"/>
                <a:cs typeface="Arial" pitchFamily="34" charset="0"/>
              </a:rPr>
              <a:t> </a:t>
            </a:r>
            <a:r>
              <a:rPr lang="en-US" sz="2000" dirty="0" err="1" smtClean="0">
                <a:latin typeface="Eras Demi ITC" pitchFamily="34" charset="0"/>
                <a:ea typeface="Times New Roman" pitchFamily="18" charset="0"/>
                <a:cs typeface="Arial" pitchFamily="34" charset="0"/>
              </a:rPr>
              <a:t>Jibani</a:t>
            </a:r>
            <a:r>
              <a:rPr lang="en-US" sz="2000" dirty="0" smtClean="0">
                <a:latin typeface="Eras Demi ITC" pitchFamily="34" charset="0"/>
                <a:ea typeface="Times New Roman" pitchFamily="18" charset="0"/>
                <a:cs typeface="Arial" pitchFamily="34" charset="0"/>
              </a:rPr>
              <a:t>; page no-12-16]</a:t>
            </a:r>
            <a:r>
              <a:rPr lang="en-US" sz="2000" dirty="0" smtClean="0">
                <a:latin typeface="Eras Demi ITC" pitchFamily="34" charset="0"/>
              </a:rPr>
              <a:t> </a:t>
            </a:r>
          </a:p>
        </p:txBody>
      </p:sp>
      <p:sp>
        <p:nvSpPr>
          <p:cNvPr id="10" name="Rectangle 9"/>
          <p:cNvSpPr/>
          <p:nvPr/>
        </p:nvSpPr>
        <p:spPr>
          <a:xfrm>
            <a:off x="228600" y="533400"/>
            <a:ext cx="6019800" cy="2954338"/>
          </a:xfrm>
          <a:prstGeom prst="rect">
            <a:avLst/>
          </a:prstGeom>
        </p:spPr>
        <p:txBody>
          <a:bodyPr lIns="76191" tIns="38095" rIns="76191" bIns="38095">
            <a:spAutoFit/>
          </a:bodyPr>
          <a:lstStyle/>
          <a:p>
            <a:pPr indent="-391536" algn="ctr" eaLnBrk="0" hangingPunct="0">
              <a:lnSpc>
                <a:spcPct val="114000"/>
              </a:lnSpc>
              <a:spcBef>
                <a:spcPts val="0"/>
              </a:spcBef>
              <a:buClr>
                <a:srgbClr val="ED7D31"/>
              </a:buClr>
              <a:defRPr/>
            </a:pPr>
            <a:r>
              <a:rPr lang="en-US" sz="2400" b="1" u="sng" dirty="0">
                <a:solidFill>
                  <a:srgbClr val="00B050"/>
                </a:solidFill>
                <a:latin typeface="Eras Demi ITC" pitchFamily="34" charset="0"/>
              </a:rPr>
              <a:t>According to the Anthropologist</a:t>
            </a:r>
          </a:p>
          <a:p>
            <a:pPr indent="-380954" algn="just" eaLnBrk="0" hangingPunct="0">
              <a:lnSpc>
                <a:spcPct val="114000"/>
              </a:lnSpc>
              <a:spcBef>
                <a:spcPts val="0"/>
              </a:spcBef>
              <a:buFont typeface="+mj-lt"/>
              <a:buAutoNum type="arabicPeriod"/>
              <a:defRPr/>
            </a:pPr>
            <a:r>
              <a:rPr lang="en-US" sz="2000" dirty="0">
                <a:solidFill>
                  <a:prstClr val="black"/>
                </a:solidFill>
                <a:latin typeface="Eras Demi ITC" pitchFamily="34" charset="0"/>
              </a:rPr>
              <a:t>Austro-Asiatic from South East Asia</a:t>
            </a:r>
          </a:p>
          <a:p>
            <a:pPr indent="-380954" algn="just" eaLnBrk="0" hangingPunct="0">
              <a:lnSpc>
                <a:spcPct val="114000"/>
              </a:lnSpc>
              <a:spcBef>
                <a:spcPts val="0"/>
              </a:spcBef>
              <a:buFont typeface="+mj-lt"/>
              <a:buAutoNum type="arabicPeriod"/>
              <a:defRPr/>
            </a:pPr>
            <a:r>
              <a:rPr lang="en-US" sz="2000" dirty="0">
                <a:solidFill>
                  <a:prstClr val="black"/>
                </a:solidFill>
                <a:latin typeface="Eras Demi ITC" pitchFamily="34" charset="0"/>
              </a:rPr>
              <a:t>Mongoloid from East part of Asia</a:t>
            </a:r>
          </a:p>
          <a:p>
            <a:pPr indent="-380954" algn="just" eaLnBrk="0" hangingPunct="0">
              <a:lnSpc>
                <a:spcPct val="114000"/>
              </a:lnSpc>
              <a:spcBef>
                <a:spcPts val="0"/>
              </a:spcBef>
              <a:buFont typeface="+mj-lt"/>
              <a:buAutoNum type="arabicPeriod"/>
              <a:defRPr/>
            </a:pPr>
            <a:r>
              <a:rPr lang="en-US" sz="2000" dirty="0">
                <a:solidFill>
                  <a:prstClr val="black"/>
                </a:solidFill>
                <a:latin typeface="Eras Demi ITC" pitchFamily="34" charset="0"/>
              </a:rPr>
              <a:t>Dravidian from the Southern and western parts of South-Asia</a:t>
            </a:r>
          </a:p>
          <a:p>
            <a:pPr indent="-380954" algn="just" eaLnBrk="0" hangingPunct="0">
              <a:lnSpc>
                <a:spcPct val="114000"/>
              </a:lnSpc>
              <a:spcBef>
                <a:spcPts val="0"/>
              </a:spcBef>
              <a:buFont typeface="+mj-lt"/>
              <a:buAutoNum type="arabicPeriod"/>
              <a:defRPr/>
            </a:pPr>
            <a:r>
              <a:rPr lang="en-US" sz="2000" dirty="0">
                <a:solidFill>
                  <a:prstClr val="black"/>
                </a:solidFill>
                <a:latin typeface="Eras Demi ITC" pitchFamily="34" charset="0"/>
              </a:rPr>
              <a:t>Indo-Aryan people from the Northern part of the Middle-East and the Eastern part of Europe.</a:t>
            </a:r>
          </a:p>
          <a:p>
            <a:pPr indent="-380954" algn="just" eaLnBrk="0" hangingPunct="0">
              <a:lnSpc>
                <a:spcPct val="114000"/>
              </a:lnSpc>
              <a:spcBef>
                <a:spcPts val="0"/>
              </a:spcBef>
              <a:buFont typeface="+mj-lt"/>
              <a:buAutoNum type="arabicPeriod"/>
              <a:defRPr/>
            </a:pPr>
            <a:r>
              <a:rPr lang="en-US" sz="2000" dirty="0">
                <a:solidFill>
                  <a:prstClr val="black"/>
                </a:solidFill>
                <a:latin typeface="Eras Demi ITC" pitchFamily="34" charset="0"/>
              </a:rPr>
              <a:t>Arabs, Turks and </a:t>
            </a:r>
            <a:r>
              <a:rPr lang="en-US" sz="2000" dirty="0" err="1">
                <a:solidFill>
                  <a:prstClr val="black"/>
                </a:solidFill>
                <a:latin typeface="Eras Demi ITC" pitchFamily="34" charset="0"/>
              </a:rPr>
              <a:t>Pathan</a:t>
            </a:r>
            <a:endParaRPr lang="en-US" sz="2000" dirty="0">
              <a:solidFill>
                <a:prstClr val="black"/>
              </a:solidFill>
              <a:latin typeface="Eras Demi ITC" pitchFamily="34" charset="0"/>
            </a:endParaRPr>
          </a:p>
        </p:txBody>
      </p:sp>
      <p:sp>
        <p:nvSpPr>
          <p:cNvPr id="6" name="Title 1"/>
          <p:cNvSpPr txBox="1">
            <a:spLocks/>
          </p:cNvSpPr>
          <p:nvPr/>
        </p:nvSpPr>
        <p:spPr bwMode="auto">
          <a:xfrm>
            <a:off x="6477000" y="2514600"/>
            <a:ext cx="4191000" cy="7620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dirty="0">
                <a:solidFill>
                  <a:srgbClr val="00B050"/>
                </a:solidFill>
                <a:latin typeface="Eras Demi ITC" pitchFamily="34" charset="0"/>
                <a:ea typeface="+mj-ea"/>
                <a:cs typeface="Calibri" pitchFamily="34" charset="0"/>
              </a:rPr>
              <a:t>Indigenous People: </a:t>
            </a:r>
            <a:r>
              <a:rPr lang="en-US" sz="2400" dirty="0" err="1">
                <a:solidFill>
                  <a:prstClr val="black"/>
                </a:solidFill>
                <a:latin typeface="Eras Demi ITC" pitchFamily="34" charset="0"/>
                <a:ea typeface="+mj-ea"/>
                <a:cs typeface="Calibri" pitchFamily="34" charset="0"/>
              </a:rPr>
              <a:t>Jele</a:t>
            </a:r>
            <a:r>
              <a:rPr lang="en-US" sz="2400" dirty="0">
                <a:solidFill>
                  <a:prstClr val="black"/>
                </a:solidFill>
                <a:latin typeface="Eras Demi ITC" pitchFamily="34" charset="0"/>
                <a:ea typeface="+mj-ea"/>
                <a:cs typeface="Calibri" pitchFamily="34" charset="0"/>
              </a:rPr>
              <a:t>, Dome, Bede, </a:t>
            </a:r>
            <a:r>
              <a:rPr lang="en-US" sz="2400" dirty="0" err="1">
                <a:solidFill>
                  <a:prstClr val="black"/>
                </a:solidFill>
                <a:latin typeface="Eras Demi ITC" pitchFamily="34" charset="0"/>
                <a:ea typeface="+mj-ea"/>
                <a:cs typeface="Calibri" pitchFamily="34" charset="0"/>
              </a:rPr>
              <a:t>Chondal</a:t>
            </a:r>
            <a:r>
              <a:rPr lang="en-US" sz="2400" dirty="0">
                <a:solidFill>
                  <a:prstClr val="black"/>
                </a:solidFill>
                <a:latin typeface="Eras Demi ITC" pitchFamily="34" charset="0"/>
                <a:ea typeface="+mj-ea"/>
                <a:cs typeface="Calibri" pitchFamily="34" charset="0"/>
              </a:rPr>
              <a:t> </a:t>
            </a:r>
          </a:p>
        </p:txBody>
      </p:sp>
      <p:sp>
        <p:nvSpPr>
          <p:cNvPr id="7" name="Title 1"/>
          <p:cNvSpPr txBox="1">
            <a:spLocks/>
          </p:cNvSpPr>
          <p:nvPr/>
        </p:nvSpPr>
        <p:spPr bwMode="auto">
          <a:xfrm>
            <a:off x="6477000" y="3733800"/>
            <a:ext cx="4191000" cy="6858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dirty="0">
                <a:solidFill>
                  <a:srgbClr val="00B050"/>
                </a:solidFill>
                <a:latin typeface="Eras Demi ITC" pitchFamily="34" charset="0"/>
                <a:ea typeface="+mj-ea"/>
                <a:cs typeface="Calibri" pitchFamily="34" charset="0"/>
              </a:rPr>
              <a:t>Non Aryan People: </a:t>
            </a:r>
            <a:r>
              <a:rPr lang="en-US" sz="2400" dirty="0" err="1">
                <a:solidFill>
                  <a:prstClr val="black"/>
                </a:solidFill>
                <a:latin typeface="Eras Demi ITC" pitchFamily="34" charset="0"/>
                <a:ea typeface="+mj-ea"/>
                <a:cs typeface="Calibri" pitchFamily="34" charset="0"/>
              </a:rPr>
              <a:t>Austric</a:t>
            </a:r>
            <a:r>
              <a:rPr lang="en-US" sz="2400" dirty="0">
                <a:solidFill>
                  <a:prstClr val="black"/>
                </a:solidFill>
                <a:latin typeface="Eras Demi ITC" pitchFamily="34" charset="0"/>
                <a:ea typeface="+mj-ea"/>
                <a:cs typeface="Calibri" pitchFamily="34" charset="0"/>
              </a:rPr>
              <a:t>, Dravidian, Mongoloid</a:t>
            </a:r>
          </a:p>
        </p:txBody>
      </p:sp>
      <p:sp>
        <p:nvSpPr>
          <p:cNvPr id="8" name="Title 1"/>
          <p:cNvSpPr txBox="1">
            <a:spLocks/>
          </p:cNvSpPr>
          <p:nvPr/>
        </p:nvSpPr>
        <p:spPr bwMode="auto">
          <a:xfrm>
            <a:off x="6477000" y="4876800"/>
            <a:ext cx="4191000" cy="6858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dirty="0">
                <a:solidFill>
                  <a:srgbClr val="00B050"/>
                </a:solidFill>
                <a:latin typeface="Eras Demi ITC" pitchFamily="34" charset="0"/>
                <a:ea typeface="+mj-ea"/>
                <a:cs typeface="Calibri" pitchFamily="34" charset="0"/>
              </a:rPr>
              <a:t>Aryan People:</a:t>
            </a:r>
            <a:r>
              <a:rPr lang="en-US" sz="2400" dirty="0">
                <a:solidFill>
                  <a:prstClr val="black"/>
                </a:solidFill>
                <a:latin typeface="Eras Demi ITC" pitchFamily="34" charset="0"/>
                <a:ea typeface="+mj-ea"/>
                <a:cs typeface="Calibri" pitchFamily="34" charset="0"/>
              </a:rPr>
              <a:t> From Middle East and East Europe</a:t>
            </a:r>
            <a:r>
              <a:rPr lang="en-US" sz="2400" dirty="0">
                <a:solidFill>
                  <a:srgbClr val="00B050"/>
                </a:solidFill>
                <a:latin typeface="Eras Demi ITC" pitchFamily="34" charset="0"/>
                <a:ea typeface="+mj-ea"/>
                <a:cs typeface="Calibri" pitchFamily="34" charset="0"/>
              </a:rPr>
              <a:t> </a:t>
            </a:r>
          </a:p>
        </p:txBody>
      </p:sp>
      <p:sp>
        <p:nvSpPr>
          <p:cNvPr id="9" name="Title 1"/>
          <p:cNvSpPr txBox="1">
            <a:spLocks/>
          </p:cNvSpPr>
          <p:nvPr/>
        </p:nvSpPr>
        <p:spPr bwMode="auto">
          <a:xfrm>
            <a:off x="6477000" y="6019800"/>
            <a:ext cx="4191000" cy="1143000"/>
          </a:xfrm>
          <a:prstGeom prst="rect">
            <a:avLst/>
          </a:prstGeom>
          <a:noFill/>
          <a:ln w="9525">
            <a:solidFill>
              <a:schemeClr val="accent1">
                <a:alpha val="90000"/>
              </a:schemeClr>
            </a:solidFill>
            <a:miter lim="800000"/>
            <a:headEnd/>
            <a:tailEnd/>
          </a:ln>
        </p:spPr>
        <p:txBody>
          <a:bodyPr lIns="104489" tIns="52244" rIns="104489" bIns="52244" anchor="ctr"/>
          <a:lstStyle/>
          <a:p>
            <a:pPr algn="just">
              <a:defRPr/>
            </a:pPr>
            <a:r>
              <a:rPr lang="en-US" sz="2400" dirty="0">
                <a:solidFill>
                  <a:srgbClr val="00B050"/>
                </a:solidFill>
                <a:latin typeface="Eras Demi ITC" pitchFamily="34" charset="0"/>
                <a:ea typeface="+mj-ea"/>
                <a:cs typeface="Calibri" pitchFamily="34" charset="0"/>
              </a:rPr>
              <a:t>Others People: </a:t>
            </a:r>
            <a:r>
              <a:rPr lang="en-US" sz="2400" dirty="0">
                <a:solidFill>
                  <a:prstClr val="black"/>
                </a:solidFill>
                <a:latin typeface="Eras Demi ITC" pitchFamily="34" charset="0"/>
                <a:ea typeface="+mj-ea"/>
                <a:cs typeface="Calibri" pitchFamily="34" charset="0"/>
              </a:rPr>
              <a:t>Pala, </a:t>
            </a:r>
            <a:r>
              <a:rPr lang="en-US" sz="2400" dirty="0" err="1">
                <a:solidFill>
                  <a:prstClr val="black"/>
                </a:solidFill>
                <a:latin typeface="Eras Demi ITC" pitchFamily="34" charset="0"/>
                <a:ea typeface="+mj-ea"/>
                <a:cs typeface="Calibri" pitchFamily="34" charset="0"/>
              </a:rPr>
              <a:t>Sena</a:t>
            </a:r>
            <a:r>
              <a:rPr lang="en-US" sz="2400" dirty="0">
                <a:solidFill>
                  <a:prstClr val="black"/>
                </a:solidFill>
                <a:latin typeface="Eras Demi ITC" pitchFamily="34" charset="0"/>
                <a:ea typeface="+mj-ea"/>
                <a:cs typeface="Calibri" pitchFamily="34" charset="0"/>
              </a:rPr>
              <a:t>, Arabs, Turks, Persian, </a:t>
            </a:r>
            <a:r>
              <a:rPr lang="en-US" sz="2400" dirty="0" err="1">
                <a:solidFill>
                  <a:prstClr val="black"/>
                </a:solidFill>
                <a:latin typeface="Eras Demi ITC" pitchFamily="34" charset="0"/>
                <a:ea typeface="+mj-ea"/>
                <a:cs typeface="Calibri" pitchFamily="34" charset="0"/>
              </a:rPr>
              <a:t>Shak</a:t>
            </a:r>
            <a:r>
              <a:rPr lang="en-US" sz="2400" dirty="0">
                <a:solidFill>
                  <a:prstClr val="black"/>
                </a:solidFill>
                <a:latin typeface="Eras Demi ITC" pitchFamily="34" charset="0"/>
                <a:ea typeface="+mj-ea"/>
                <a:cs typeface="Calibri" pitchFamily="34" charset="0"/>
              </a:rPr>
              <a:t>,  </a:t>
            </a:r>
            <a:r>
              <a:rPr lang="en-US" sz="2400" dirty="0" err="1">
                <a:solidFill>
                  <a:prstClr val="black"/>
                </a:solidFill>
                <a:latin typeface="Eras Demi ITC" pitchFamily="34" charset="0"/>
                <a:ea typeface="+mj-ea"/>
                <a:cs typeface="Calibri" pitchFamily="34" charset="0"/>
              </a:rPr>
              <a:t>Mughal</a:t>
            </a:r>
            <a:r>
              <a:rPr lang="en-US" sz="2400" dirty="0">
                <a:solidFill>
                  <a:prstClr val="black"/>
                </a:solidFill>
                <a:latin typeface="Eras Demi ITC" pitchFamily="34" charset="0"/>
                <a:ea typeface="+mj-ea"/>
                <a:cs typeface="Calibri" pitchFamily="34" charset="0"/>
              </a:rPr>
              <a:t>, </a:t>
            </a:r>
            <a:r>
              <a:rPr lang="en-US" sz="2400" dirty="0" err="1">
                <a:solidFill>
                  <a:prstClr val="black"/>
                </a:solidFill>
                <a:latin typeface="Eras Demi ITC" pitchFamily="34" charset="0"/>
                <a:ea typeface="+mj-ea"/>
                <a:cs typeface="Calibri" pitchFamily="34" charset="0"/>
              </a:rPr>
              <a:t>Pathan</a:t>
            </a:r>
            <a:r>
              <a:rPr lang="en-US" sz="2400" dirty="0">
                <a:solidFill>
                  <a:prstClr val="black"/>
                </a:solidFill>
                <a:latin typeface="Eras Demi ITC" pitchFamily="34" charset="0"/>
                <a:ea typeface="+mj-ea"/>
                <a:cs typeface="Calibri" pitchFamily="34" charset="0"/>
              </a:rPr>
              <a:t> etc.  </a:t>
            </a:r>
          </a:p>
        </p:txBody>
      </p:sp>
      <p:sp>
        <p:nvSpPr>
          <p:cNvPr id="11" name="Down Arrow 10"/>
          <p:cNvSpPr/>
          <p:nvPr/>
        </p:nvSpPr>
        <p:spPr>
          <a:xfrm>
            <a:off x="8382000" y="21336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2" name="Cross 11"/>
          <p:cNvSpPr/>
          <p:nvPr/>
        </p:nvSpPr>
        <p:spPr>
          <a:xfrm>
            <a:off x="8382000" y="3276600"/>
            <a:ext cx="457200" cy="45720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3" name="Cross 12"/>
          <p:cNvSpPr/>
          <p:nvPr/>
        </p:nvSpPr>
        <p:spPr>
          <a:xfrm>
            <a:off x="8382000" y="4419600"/>
            <a:ext cx="457200" cy="45720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4" name="Cross 13"/>
          <p:cNvSpPr/>
          <p:nvPr/>
        </p:nvSpPr>
        <p:spPr>
          <a:xfrm>
            <a:off x="8382000" y="5562600"/>
            <a:ext cx="457200" cy="45720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Tree>
    <p:extLst>
      <p:ext uri="{BB962C8B-B14F-4D97-AF65-F5344CB8AC3E}">
        <p14:creationId xmlns:p14="http://schemas.microsoft.com/office/powerpoint/2010/main" val="1809989889"/>
      </p:ext>
    </p:extLst>
  </p:cSld>
  <p:clrMapOvr>
    <a:masterClrMapping/>
  </p:clrMapOvr>
  <p:transition spd="med">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5E70777-2048-436B-ADB1-9E1E34130774}" type="slidenum">
              <a:rPr lang="en-US" smtClean="0">
                <a:solidFill>
                  <a:prstClr val="black">
                    <a:tint val="75000"/>
                  </a:prstClr>
                </a:solidFill>
              </a:rPr>
              <a:pPr>
                <a:defRPr/>
              </a:pPr>
              <a:t>6</a:t>
            </a:fld>
            <a:endParaRPr lang="en-US">
              <a:solidFill>
                <a:prstClr val="black">
                  <a:tint val="75000"/>
                </a:prstClr>
              </a:solidFill>
            </a:endParaRPr>
          </a:p>
        </p:txBody>
      </p:sp>
      <p:sp>
        <p:nvSpPr>
          <p:cNvPr id="3" name="Rectangle 2"/>
          <p:cNvSpPr/>
          <p:nvPr/>
        </p:nvSpPr>
        <p:spPr>
          <a:xfrm>
            <a:off x="990600" y="3118991"/>
            <a:ext cx="9753600" cy="1077218"/>
          </a:xfrm>
          <a:prstGeom prst="rect">
            <a:avLst/>
          </a:prstGeom>
        </p:spPr>
        <p:txBody>
          <a:bodyPr wrap="square">
            <a:spAutoFit/>
          </a:bodyPr>
          <a:lstStyle/>
          <a:p>
            <a:pPr algn="ctr"/>
            <a:r>
              <a:rPr lang="en-US" sz="3200" b="1" dirty="0" smtClean="0">
                <a:solidFill>
                  <a:srgbClr val="002060"/>
                </a:solidFill>
                <a:latin typeface="Eras Demi ITC" pitchFamily="34" charset="0"/>
              </a:rPr>
              <a:t>Have you any idea about the development trend of the Name of Bangladesh?</a:t>
            </a:r>
            <a:endParaRPr lang="en-GB" dirty="0">
              <a:solidFill>
                <a:prstClr val="black"/>
              </a:solidFill>
            </a:endParaRPr>
          </a:p>
        </p:txBody>
      </p:sp>
    </p:spTree>
    <p:extLst>
      <p:ext uri="{BB962C8B-B14F-4D97-AF65-F5344CB8AC3E}">
        <p14:creationId xmlns:p14="http://schemas.microsoft.com/office/powerpoint/2010/main" val="2505771282"/>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638800" y="2971800"/>
            <a:ext cx="3505200" cy="22860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lstStyle/>
          <a:p>
            <a:pPr algn="ctr" eaLnBrk="1" hangingPunct="1">
              <a:defRPr/>
            </a:pPr>
            <a:r>
              <a:rPr lang="en-US" sz="3500" b="1" dirty="0" smtClean="0">
                <a:solidFill>
                  <a:srgbClr val="002060"/>
                </a:solidFill>
                <a:latin typeface="Eras Demi ITC" pitchFamily="34" charset="0"/>
                <a:cs typeface="Calibri" pitchFamily="34" charset="0"/>
              </a:rPr>
              <a:t>Development Trend of the Name of BANGLADESH</a:t>
            </a:r>
          </a:p>
        </p:txBody>
      </p:sp>
      <p:sp>
        <p:nvSpPr>
          <p:cNvPr id="5" name="Title 1"/>
          <p:cNvSpPr txBox="1">
            <a:spLocks/>
          </p:cNvSpPr>
          <p:nvPr/>
        </p:nvSpPr>
        <p:spPr bwMode="auto">
          <a:xfrm>
            <a:off x="0" y="167185"/>
            <a:ext cx="3276600" cy="4572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b="1" dirty="0">
                <a:solidFill>
                  <a:srgbClr val="00B050"/>
                </a:solidFill>
                <a:latin typeface="Eras Demi ITC" pitchFamily="34" charset="0"/>
                <a:ea typeface="+mj-ea"/>
                <a:cs typeface="Calibri" pitchFamily="34" charset="0"/>
              </a:rPr>
              <a:t>BANG</a:t>
            </a:r>
          </a:p>
        </p:txBody>
      </p:sp>
      <p:sp>
        <p:nvSpPr>
          <p:cNvPr id="7" name="Title 1"/>
          <p:cNvSpPr txBox="1">
            <a:spLocks/>
          </p:cNvSpPr>
          <p:nvPr/>
        </p:nvSpPr>
        <p:spPr bwMode="auto">
          <a:xfrm>
            <a:off x="38100" y="845593"/>
            <a:ext cx="3238500" cy="322487"/>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b="1" dirty="0">
                <a:solidFill>
                  <a:srgbClr val="00B050"/>
                </a:solidFill>
                <a:latin typeface="Eras Demi ITC" pitchFamily="34" charset="0"/>
                <a:ea typeface="+mj-ea"/>
                <a:cs typeface="Calibri" pitchFamily="34" charset="0"/>
              </a:rPr>
              <a:t>BANGA/VANGA</a:t>
            </a:r>
          </a:p>
        </p:txBody>
      </p:sp>
      <p:sp>
        <p:nvSpPr>
          <p:cNvPr id="9" name="Title 1"/>
          <p:cNvSpPr txBox="1">
            <a:spLocks/>
          </p:cNvSpPr>
          <p:nvPr/>
        </p:nvSpPr>
        <p:spPr bwMode="auto">
          <a:xfrm>
            <a:off x="0" y="1828800"/>
            <a:ext cx="3276600" cy="3810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b="1" dirty="0">
                <a:solidFill>
                  <a:srgbClr val="00B050"/>
                </a:solidFill>
                <a:latin typeface="Eras Demi ITC" pitchFamily="34" charset="0"/>
                <a:ea typeface="+mj-ea"/>
                <a:cs typeface="Calibri" pitchFamily="34" charset="0"/>
              </a:rPr>
              <a:t>BANGALAH</a:t>
            </a:r>
          </a:p>
        </p:txBody>
      </p:sp>
      <p:sp>
        <p:nvSpPr>
          <p:cNvPr id="10" name="Title 1"/>
          <p:cNvSpPr txBox="1">
            <a:spLocks/>
          </p:cNvSpPr>
          <p:nvPr/>
        </p:nvSpPr>
        <p:spPr bwMode="auto">
          <a:xfrm>
            <a:off x="0" y="4800600"/>
            <a:ext cx="3276600" cy="3810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b="1" dirty="0">
                <a:solidFill>
                  <a:srgbClr val="00B050"/>
                </a:solidFill>
                <a:latin typeface="Eras Demi ITC" pitchFamily="34" charset="0"/>
                <a:ea typeface="+mj-ea"/>
                <a:cs typeface="Calibri" pitchFamily="34" charset="0"/>
              </a:rPr>
              <a:t>BENGAL</a:t>
            </a:r>
          </a:p>
        </p:txBody>
      </p:sp>
      <p:sp>
        <p:nvSpPr>
          <p:cNvPr id="11" name="Title 1"/>
          <p:cNvSpPr txBox="1">
            <a:spLocks/>
          </p:cNvSpPr>
          <p:nvPr/>
        </p:nvSpPr>
        <p:spPr bwMode="auto">
          <a:xfrm>
            <a:off x="0" y="5410200"/>
            <a:ext cx="3276600" cy="3810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b="1" dirty="0">
                <a:solidFill>
                  <a:srgbClr val="00B050"/>
                </a:solidFill>
                <a:latin typeface="Eras Demi ITC" pitchFamily="34" charset="0"/>
                <a:ea typeface="+mj-ea"/>
                <a:cs typeface="Calibri" pitchFamily="34" charset="0"/>
              </a:rPr>
              <a:t>EASTERN BENGAL</a:t>
            </a:r>
          </a:p>
        </p:txBody>
      </p:sp>
      <p:sp>
        <p:nvSpPr>
          <p:cNvPr id="12" name="Title 1"/>
          <p:cNvSpPr txBox="1">
            <a:spLocks/>
          </p:cNvSpPr>
          <p:nvPr/>
        </p:nvSpPr>
        <p:spPr bwMode="auto">
          <a:xfrm>
            <a:off x="0" y="6019800"/>
            <a:ext cx="3276600" cy="3810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b="1" dirty="0">
                <a:solidFill>
                  <a:srgbClr val="00B050"/>
                </a:solidFill>
                <a:latin typeface="Eras Demi ITC" pitchFamily="34" charset="0"/>
                <a:ea typeface="+mj-ea"/>
                <a:cs typeface="Calibri" pitchFamily="34" charset="0"/>
              </a:rPr>
              <a:t>EAST PAKISTAN</a:t>
            </a:r>
          </a:p>
        </p:txBody>
      </p:sp>
      <p:sp>
        <p:nvSpPr>
          <p:cNvPr id="13" name="Title 1"/>
          <p:cNvSpPr txBox="1">
            <a:spLocks/>
          </p:cNvSpPr>
          <p:nvPr/>
        </p:nvSpPr>
        <p:spPr bwMode="auto">
          <a:xfrm>
            <a:off x="0" y="6781800"/>
            <a:ext cx="3276600" cy="5334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900" b="1" dirty="0">
                <a:solidFill>
                  <a:srgbClr val="00B050"/>
                </a:solidFill>
                <a:latin typeface="Eras Demi ITC" pitchFamily="34" charset="0"/>
                <a:ea typeface="+mj-ea"/>
                <a:cs typeface="Calibri" pitchFamily="34" charset="0"/>
              </a:rPr>
              <a:t>BANGLADESH</a:t>
            </a:r>
          </a:p>
        </p:txBody>
      </p:sp>
      <p:sp>
        <p:nvSpPr>
          <p:cNvPr id="14" name="Title 1"/>
          <p:cNvSpPr txBox="1">
            <a:spLocks/>
          </p:cNvSpPr>
          <p:nvPr/>
        </p:nvSpPr>
        <p:spPr bwMode="auto">
          <a:xfrm>
            <a:off x="0" y="2438400"/>
            <a:ext cx="3276600" cy="3810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b="1" dirty="0">
                <a:solidFill>
                  <a:srgbClr val="00B050"/>
                </a:solidFill>
                <a:latin typeface="Eras Demi ITC" pitchFamily="34" charset="0"/>
                <a:ea typeface="+mj-ea"/>
                <a:cs typeface="Calibri" pitchFamily="34" charset="0"/>
              </a:rPr>
              <a:t>SHAH-E-BANGALAH</a:t>
            </a:r>
          </a:p>
        </p:txBody>
      </p:sp>
      <p:sp>
        <p:nvSpPr>
          <p:cNvPr id="15" name="Title 1"/>
          <p:cNvSpPr txBox="1">
            <a:spLocks/>
          </p:cNvSpPr>
          <p:nvPr/>
        </p:nvSpPr>
        <p:spPr bwMode="auto">
          <a:xfrm>
            <a:off x="3505200" y="2438400"/>
            <a:ext cx="3581400" cy="3810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b="1" dirty="0">
                <a:solidFill>
                  <a:srgbClr val="00B050"/>
                </a:solidFill>
                <a:latin typeface="Eras Demi ITC" pitchFamily="34" charset="0"/>
                <a:ea typeface="+mj-ea"/>
                <a:cs typeface="Calibri" pitchFamily="34" charset="0"/>
              </a:rPr>
              <a:t>SULTAN-E-BANGALAH</a:t>
            </a:r>
          </a:p>
        </p:txBody>
      </p:sp>
      <p:sp>
        <p:nvSpPr>
          <p:cNvPr id="16" name="Title 1"/>
          <p:cNvSpPr txBox="1">
            <a:spLocks/>
          </p:cNvSpPr>
          <p:nvPr/>
        </p:nvSpPr>
        <p:spPr bwMode="auto">
          <a:xfrm>
            <a:off x="0" y="3048000"/>
            <a:ext cx="3276600" cy="3810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300" b="1" dirty="0">
                <a:solidFill>
                  <a:srgbClr val="00B050"/>
                </a:solidFill>
                <a:latin typeface="Eras Demi ITC" pitchFamily="34" charset="0"/>
                <a:ea typeface="+mj-ea"/>
                <a:cs typeface="Calibri" pitchFamily="34" charset="0"/>
              </a:rPr>
              <a:t>SUBAH-E-BANGALAH</a:t>
            </a:r>
          </a:p>
        </p:txBody>
      </p:sp>
      <p:sp>
        <p:nvSpPr>
          <p:cNvPr id="17" name="Title 1"/>
          <p:cNvSpPr txBox="1">
            <a:spLocks/>
          </p:cNvSpPr>
          <p:nvPr/>
        </p:nvSpPr>
        <p:spPr bwMode="auto">
          <a:xfrm>
            <a:off x="3581400" y="5410200"/>
            <a:ext cx="3581400" cy="3810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b="1" dirty="0">
                <a:solidFill>
                  <a:srgbClr val="00B050"/>
                </a:solidFill>
                <a:latin typeface="Eras Demi ITC" pitchFamily="34" charset="0"/>
                <a:ea typeface="+mj-ea"/>
                <a:cs typeface="Calibri" pitchFamily="34" charset="0"/>
              </a:rPr>
              <a:t>WESTERN BENGAL</a:t>
            </a:r>
          </a:p>
        </p:txBody>
      </p:sp>
      <p:sp>
        <p:nvSpPr>
          <p:cNvPr id="18" name="Down Arrow 17"/>
          <p:cNvSpPr/>
          <p:nvPr/>
        </p:nvSpPr>
        <p:spPr>
          <a:xfrm>
            <a:off x="1538586" y="63468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anchor="ctr"/>
          <a:lstStyle/>
          <a:p>
            <a:pPr algn="ctr">
              <a:defRPr/>
            </a:pPr>
            <a:endParaRPr lang="en-US"/>
          </a:p>
        </p:txBody>
      </p:sp>
      <p:sp>
        <p:nvSpPr>
          <p:cNvPr id="37" name="Title 1"/>
          <p:cNvSpPr txBox="1">
            <a:spLocks/>
          </p:cNvSpPr>
          <p:nvPr/>
        </p:nvSpPr>
        <p:spPr bwMode="auto">
          <a:xfrm>
            <a:off x="0" y="3657600"/>
            <a:ext cx="3276600" cy="3810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b="1" dirty="0">
                <a:solidFill>
                  <a:srgbClr val="00B050"/>
                </a:solidFill>
                <a:latin typeface="Eras Demi ITC" pitchFamily="34" charset="0"/>
                <a:ea typeface="+mj-ea"/>
                <a:cs typeface="Calibri" pitchFamily="34" charset="0"/>
              </a:rPr>
              <a:t>BANGA</a:t>
            </a:r>
          </a:p>
        </p:txBody>
      </p:sp>
      <p:sp>
        <p:nvSpPr>
          <p:cNvPr id="33" name="Title 1"/>
          <p:cNvSpPr txBox="1">
            <a:spLocks/>
          </p:cNvSpPr>
          <p:nvPr/>
        </p:nvSpPr>
        <p:spPr bwMode="auto">
          <a:xfrm>
            <a:off x="0" y="4267200"/>
            <a:ext cx="3276600" cy="3048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b="1" dirty="0">
                <a:solidFill>
                  <a:srgbClr val="00B050"/>
                </a:solidFill>
                <a:latin typeface="Eras Demi ITC" pitchFamily="34" charset="0"/>
                <a:ea typeface="+mj-ea"/>
                <a:cs typeface="Calibri" pitchFamily="34" charset="0"/>
              </a:rPr>
              <a:t>BENGALA</a:t>
            </a:r>
          </a:p>
        </p:txBody>
      </p:sp>
      <p:sp>
        <p:nvSpPr>
          <p:cNvPr id="41" name="Down Arrow 40"/>
          <p:cNvSpPr/>
          <p:nvPr/>
        </p:nvSpPr>
        <p:spPr>
          <a:xfrm>
            <a:off x="1524000" y="1676400"/>
            <a:ext cx="152400"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anchor="ctr"/>
          <a:lstStyle/>
          <a:p>
            <a:pPr algn="ctr">
              <a:defRPr/>
            </a:pPr>
            <a:endParaRPr lang="en-US"/>
          </a:p>
        </p:txBody>
      </p:sp>
      <p:sp>
        <p:nvSpPr>
          <p:cNvPr id="42" name="Down Arrow 41"/>
          <p:cNvSpPr/>
          <p:nvPr/>
        </p:nvSpPr>
        <p:spPr>
          <a:xfrm>
            <a:off x="1524000" y="22098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anchor="ctr"/>
          <a:lstStyle/>
          <a:p>
            <a:pPr algn="ctr">
              <a:defRPr/>
            </a:pPr>
            <a:endParaRPr lang="en-US"/>
          </a:p>
        </p:txBody>
      </p:sp>
      <p:sp>
        <p:nvSpPr>
          <p:cNvPr id="43" name="Down Arrow 42"/>
          <p:cNvSpPr/>
          <p:nvPr/>
        </p:nvSpPr>
        <p:spPr>
          <a:xfrm>
            <a:off x="1524000" y="28194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anchor="ctr"/>
          <a:lstStyle/>
          <a:p>
            <a:pPr algn="ctr">
              <a:defRPr/>
            </a:pPr>
            <a:endParaRPr lang="en-US"/>
          </a:p>
        </p:txBody>
      </p:sp>
      <p:cxnSp>
        <p:nvCxnSpPr>
          <p:cNvPr id="45" name="Straight Connector 44"/>
          <p:cNvCxnSpPr/>
          <p:nvPr/>
        </p:nvCxnSpPr>
        <p:spPr>
          <a:xfrm rot="5400000">
            <a:off x="3200400" y="2514600"/>
            <a:ext cx="3810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Down Arrow 46"/>
          <p:cNvSpPr/>
          <p:nvPr/>
        </p:nvSpPr>
        <p:spPr>
          <a:xfrm>
            <a:off x="1524000" y="34290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anchor="ctr"/>
          <a:lstStyle/>
          <a:p>
            <a:pPr algn="ctr">
              <a:defRPr/>
            </a:pPr>
            <a:endParaRPr lang="en-US"/>
          </a:p>
        </p:txBody>
      </p:sp>
      <p:sp>
        <p:nvSpPr>
          <p:cNvPr id="48" name="Down Arrow 47"/>
          <p:cNvSpPr/>
          <p:nvPr/>
        </p:nvSpPr>
        <p:spPr>
          <a:xfrm>
            <a:off x="1524000" y="40386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anchor="ctr"/>
          <a:lstStyle/>
          <a:p>
            <a:pPr algn="ctr">
              <a:defRPr/>
            </a:pPr>
            <a:endParaRPr lang="en-US"/>
          </a:p>
        </p:txBody>
      </p:sp>
      <p:sp>
        <p:nvSpPr>
          <p:cNvPr id="49" name="Down Arrow 48"/>
          <p:cNvSpPr/>
          <p:nvPr/>
        </p:nvSpPr>
        <p:spPr>
          <a:xfrm>
            <a:off x="1524000" y="45720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anchor="ctr"/>
          <a:lstStyle/>
          <a:p>
            <a:pPr algn="ctr">
              <a:defRPr/>
            </a:pPr>
            <a:endParaRPr lang="en-US"/>
          </a:p>
        </p:txBody>
      </p:sp>
      <p:sp>
        <p:nvSpPr>
          <p:cNvPr id="50" name="Down Arrow 49"/>
          <p:cNvSpPr/>
          <p:nvPr/>
        </p:nvSpPr>
        <p:spPr>
          <a:xfrm>
            <a:off x="1524000" y="51816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anchor="ctr"/>
          <a:lstStyle/>
          <a:p>
            <a:pPr algn="ctr">
              <a:defRPr/>
            </a:pPr>
            <a:endParaRPr lang="en-US"/>
          </a:p>
        </p:txBody>
      </p:sp>
      <p:cxnSp>
        <p:nvCxnSpPr>
          <p:cNvPr id="52" name="Straight Connector 51"/>
          <p:cNvCxnSpPr/>
          <p:nvPr/>
        </p:nvCxnSpPr>
        <p:spPr>
          <a:xfrm rot="5400000" flipH="1" flipV="1">
            <a:off x="3238500" y="5448300"/>
            <a:ext cx="3810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53" name="Down Arrow 52"/>
          <p:cNvSpPr/>
          <p:nvPr/>
        </p:nvSpPr>
        <p:spPr>
          <a:xfrm>
            <a:off x="1524000" y="57912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anchor="ctr"/>
          <a:lstStyle/>
          <a:p>
            <a:pPr algn="ctr">
              <a:defRPr/>
            </a:pPr>
            <a:endParaRPr lang="en-US"/>
          </a:p>
        </p:txBody>
      </p:sp>
      <p:sp>
        <p:nvSpPr>
          <p:cNvPr id="54" name="Down Arrow 53"/>
          <p:cNvSpPr/>
          <p:nvPr/>
        </p:nvSpPr>
        <p:spPr>
          <a:xfrm>
            <a:off x="1524000" y="6400800"/>
            <a:ext cx="152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anchor="ctr"/>
          <a:lstStyle/>
          <a:p>
            <a:pPr algn="ctr">
              <a:defRPr/>
            </a:pPr>
            <a:endParaRPr lang="en-US"/>
          </a:p>
        </p:txBody>
      </p:sp>
      <p:sp>
        <p:nvSpPr>
          <p:cNvPr id="28" name="Title 1"/>
          <p:cNvSpPr txBox="1">
            <a:spLocks/>
          </p:cNvSpPr>
          <p:nvPr/>
        </p:nvSpPr>
        <p:spPr bwMode="auto">
          <a:xfrm>
            <a:off x="7315200" y="2438400"/>
            <a:ext cx="3581400" cy="381000"/>
          </a:xfrm>
          <a:prstGeom prst="rect">
            <a:avLst/>
          </a:prstGeom>
          <a:noFill/>
          <a:ln w="9525">
            <a:solidFill>
              <a:schemeClr val="accent1">
                <a:alpha val="90000"/>
              </a:schemeClr>
            </a:solidFill>
            <a:miter lim="800000"/>
            <a:headEnd/>
            <a:tailEnd/>
          </a:ln>
        </p:spPr>
        <p:txBody>
          <a:bodyPr lIns="104489" tIns="52244" rIns="104489" bIns="52244" anchor="ctr"/>
          <a:lstStyle/>
          <a:p>
            <a:pPr algn="ctr">
              <a:defRPr/>
            </a:pPr>
            <a:r>
              <a:rPr lang="en-US" sz="2400" b="1" dirty="0" smtClean="0">
                <a:solidFill>
                  <a:srgbClr val="00B050"/>
                </a:solidFill>
                <a:latin typeface="Eras Demi ITC" pitchFamily="34" charset="0"/>
                <a:ea typeface="+mj-ea"/>
                <a:cs typeface="Calibri" pitchFamily="34" charset="0"/>
              </a:rPr>
              <a:t>DIYAR-E-BANGALAH</a:t>
            </a:r>
            <a:endParaRPr lang="en-US" sz="2400" b="1" dirty="0">
              <a:solidFill>
                <a:srgbClr val="00B050"/>
              </a:solidFill>
              <a:latin typeface="Eras Demi ITC" pitchFamily="34" charset="0"/>
              <a:ea typeface="+mj-ea"/>
              <a:cs typeface="Calibri" pitchFamily="34" charset="0"/>
            </a:endParaRPr>
          </a:p>
        </p:txBody>
      </p:sp>
      <p:cxnSp>
        <p:nvCxnSpPr>
          <p:cNvPr id="29" name="Straight Connector 28"/>
          <p:cNvCxnSpPr/>
          <p:nvPr/>
        </p:nvCxnSpPr>
        <p:spPr>
          <a:xfrm rot="5400000">
            <a:off x="7010400" y="2514600"/>
            <a:ext cx="3810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8100" y="1294577"/>
            <a:ext cx="3238500" cy="391626"/>
          </a:xfrm>
          <a:prstGeom prst="rect">
            <a:avLst/>
          </a:prstGeom>
          <a:solidFill>
            <a:schemeClr val="bg1"/>
          </a:solid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400" b="1" dirty="0" smtClean="0">
                <a:solidFill>
                  <a:srgbClr val="00B050"/>
                </a:solidFill>
                <a:latin typeface="Eras Demi ITC" panose="020B0805030504020804" pitchFamily="34" charset="0"/>
              </a:rPr>
              <a:t>BENGAL</a:t>
            </a:r>
            <a:endParaRPr lang="en-GB" sz="2400" b="1" dirty="0">
              <a:solidFill>
                <a:srgbClr val="00B050"/>
              </a:solidFill>
              <a:latin typeface="Eras Demi ITC" panose="020B0805030504020804" pitchFamily="34" charset="0"/>
            </a:endParaRPr>
          </a:p>
        </p:txBody>
      </p:sp>
    </p:spTree>
  </p:cSld>
  <p:clrMapOvr>
    <a:masterClrMapping/>
  </p:clrMapOvr>
  <p:transition spd="med">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0" y="325438"/>
            <a:ext cx="10820400" cy="1138237"/>
          </a:xfrm>
        </p:spPr>
        <p:txBody>
          <a:bodyPr/>
          <a:lstStyle/>
          <a:p>
            <a:pPr eaLnBrk="1" hangingPunct="1"/>
            <a:r>
              <a:rPr lang="en-US" sz="3000" b="1" dirty="0" smtClean="0">
                <a:solidFill>
                  <a:srgbClr val="002060"/>
                </a:solidFill>
                <a:latin typeface="Eras Demi ITC" pitchFamily="34" charset="0"/>
              </a:rPr>
              <a:t>Name of Bangladesh in Pre-Muslim Era (Up to 1204A.D.)</a:t>
            </a:r>
            <a:endParaRPr lang="en-US" sz="3000" dirty="0" smtClean="0">
              <a:solidFill>
                <a:srgbClr val="002060"/>
              </a:solidFill>
              <a:latin typeface="Eras Demi ITC" pitchFamily="34" charset="0"/>
            </a:endParaRPr>
          </a:p>
        </p:txBody>
      </p:sp>
      <p:sp>
        <p:nvSpPr>
          <p:cNvPr id="8195" name="Content Placeholder 2"/>
          <p:cNvSpPr>
            <a:spLocks noGrp="1"/>
          </p:cNvSpPr>
          <p:nvPr>
            <p:ph idx="1"/>
          </p:nvPr>
        </p:nvSpPr>
        <p:spPr>
          <a:xfrm>
            <a:off x="338138" y="1463675"/>
            <a:ext cx="10253662" cy="5486400"/>
          </a:xfrm>
        </p:spPr>
        <p:txBody>
          <a:bodyPr/>
          <a:lstStyle/>
          <a:p>
            <a:pPr marL="0" indent="0" algn="just" eaLnBrk="1" hangingPunct="1">
              <a:spcBef>
                <a:spcPct val="0"/>
              </a:spcBef>
              <a:buFont typeface="Georgia" pitchFamily="18" charset="0"/>
              <a:buNone/>
            </a:pPr>
            <a:r>
              <a:rPr lang="en-US" sz="2000" b="1" dirty="0" smtClean="0">
                <a:solidFill>
                  <a:srgbClr val="00B050"/>
                </a:solidFill>
                <a:latin typeface="Eras Demi ITC" pitchFamily="34" charset="0"/>
              </a:rPr>
              <a:t>BANG</a:t>
            </a:r>
          </a:p>
          <a:p>
            <a:pPr marL="0" indent="0" algn="just" eaLnBrk="1" hangingPunct="1">
              <a:spcBef>
                <a:spcPct val="0"/>
              </a:spcBef>
              <a:buFont typeface="Georgia" pitchFamily="18" charset="0"/>
              <a:buNone/>
            </a:pPr>
            <a:r>
              <a:rPr lang="en-US" sz="2000" dirty="0" smtClean="0">
                <a:latin typeface="Eras Demi ITC" pitchFamily="34" charset="0"/>
              </a:rPr>
              <a:t>Before the coming of Aryans peoples, the name our country was </a:t>
            </a:r>
            <a:r>
              <a:rPr lang="en-US" sz="2000" b="1" dirty="0" smtClean="0">
                <a:latin typeface="Eras Demi ITC" pitchFamily="34" charset="0"/>
              </a:rPr>
              <a:t>‘Bang’</a:t>
            </a:r>
            <a:r>
              <a:rPr lang="en-US" sz="2000" dirty="0" smtClean="0">
                <a:latin typeface="Eras Demi ITC" pitchFamily="34" charset="0"/>
              </a:rPr>
              <a:t>. Bang was the name of tribal peoples of Dravidian those who came from the Southern and western parts of South-Asia. </a:t>
            </a:r>
          </a:p>
          <a:p>
            <a:pPr marL="0" indent="0" algn="just" eaLnBrk="1" hangingPunct="1">
              <a:spcBef>
                <a:spcPct val="0"/>
              </a:spcBef>
              <a:buFont typeface="Georgia" pitchFamily="18" charset="0"/>
              <a:buNone/>
            </a:pPr>
            <a:endParaRPr lang="en-US" sz="2000" dirty="0" smtClean="0">
              <a:latin typeface="Eras Demi ITC" pitchFamily="34" charset="0"/>
            </a:endParaRPr>
          </a:p>
          <a:p>
            <a:pPr marL="0" indent="0" algn="just" eaLnBrk="1" hangingPunct="1">
              <a:spcBef>
                <a:spcPct val="0"/>
              </a:spcBef>
              <a:buFont typeface="Georgia" pitchFamily="18" charset="0"/>
              <a:buNone/>
            </a:pPr>
            <a:r>
              <a:rPr lang="en-US" sz="2000" b="1" dirty="0" smtClean="0">
                <a:solidFill>
                  <a:srgbClr val="00B050"/>
                </a:solidFill>
                <a:latin typeface="Eras Demi ITC" pitchFamily="34" charset="0"/>
              </a:rPr>
              <a:t>BANGA/VANGA</a:t>
            </a:r>
          </a:p>
          <a:p>
            <a:pPr marL="0" indent="0" algn="just" eaLnBrk="1" hangingPunct="1">
              <a:spcBef>
                <a:spcPct val="0"/>
              </a:spcBef>
              <a:buFont typeface="Georgia" pitchFamily="18" charset="0"/>
              <a:buNone/>
            </a:pPr>
            <a:r>
              <a:rPr lang="en-US" sz="2000" dirty="0" smtClean="0">
                <a:latin typeface="Eras Demi ITC" pitchFamily="34" charset="0"/>
              </a:rPr>
              <a:t>During the Aryans era, especially the era of </a:t>
            </a:r>
            <a:r>
              <a:rPr lang="en-US" sz="2000" dirty="0" err="1" smtClean="0">
                <a:latin typeface="Eras Demi ITC" pitchFamily="34" charset="0"/>
              </a:rPr>
              <a:t>Janapada</a:t>
            </a:r>
            <a:r>
              <a:rPr lang="en-US" sz="2000" dirty="0" smtClean="0">
                <a:latin typeface="Eras Demi ITC" pitchFamily="34" charset="0"/>
              </a:rPr>
              <a:t>, it was recognized as </a:t>
            </a:r>
            <a:r>
              <a:rPr lang="en-US" sz="2000" b="1" dirty="0" smtClean="0">
                <a:latin typeface="Eras Demi ITC" pitchFamily="34" charset="0"/>
              </a:rPr>
              <a:t>‘</a:t>
            </a:r>
            <a:r>
              <a:rPr lang="en-US" sz="2000" b="1" dirty="0" err="1" smtClean="0">
                <a:latin typeface="Eras Demi ITC" pitchFamily="34" charset="0"/>
              </a:rPr>
              <a:t>Banga</a:t>
            </a:r>
            <a:r>
              <a:rPr lang="en-US" sz="2000" b="1" dirty="0" smtClean="0">
                <a:latin typeface="Eras Demi ITC" pitchFamily="34" charset="0"/>
              </a:rPr>
              <a:t>/</a:t>
            </a:r>
            <a:r>
              <a:rPr lang="en-US" sz="2000" b="1" dirty="0" err="1" smtClean="0">
                <a:latin typeface="Eras Demi ITC" pitchFamily="34" charset="0"/>
              </a:rPr>
              <a:t>Vanga</a:t>
            </a:r>
            <a:r>
              <a:rPr lang="en-US" sz="2000" b="1" dirty="0" smtClean="0">
                <a:latin typeface="Eras Demi ITC" pitchFamily="34" charset="0"/>
              </a:rPr>
              <a:t>’</a:t>
            </a:r>
            <a:r>
              <a:rPr lang="en-US" sz="2000" dirty="0" smtClean="0">
                <a:latin typeface="Eras Demi ITC" pitchFamily="34" charset="0"/>
              </a:rPr>
              <a:t>. The location of </a:t>
            </a:r>
            <a:r>
              <a:rPr lang="en-US" sz="2000" dirty="0" err="1" smtClean="0">
                <a:latin typeface="Eras Demi ITC" pitchFamily="34" charset="0"/>
              </a:rPr>
              <a:t>Banga</a:t>
            </a:r>
            <a:r>
              <a:rPr lang="en-US" sz="2000" dirty="0" smtClean="0">
                <a:latin typeface="Eras Demi ITC" pitchFamily="34" charset="0"/>
              </a:rPr>
              <a:t> was in the </a:t>
            </a:r>
            <a:r>
              <a:rPr lang="en-US" sz="2000" b="1" dirty="0" smtClean="0">
                <a:latin typeface="Eras Demi ITC" pitchFamily="34" charset="0"/>
              </a:rPr>
              <a:t>east and southeast</a:t>
            </a:r>
            <a:r>
              <a:rPr lang="en-US" sz="2000" dirty="0" smtClean="0">
                <a:latin typeface="Eras Demi ITC" pitchFamily="34" charset="0"/>
              </a:rPr>
              <a:t> portion of the present day of Bangladesh there grew a </a:t>
            </a:r>
            <a:r>
              <a:rPr lang="en-US" sz="2000" dirty="0" err="1" smtClean="0">
                <a:latin typeface="Eras Demi ITC" pitchFamily="34" charset="0"/>
              </a:rPr>
              <a:t>Janapada</a:t>
            </a:r>
            <a:r>
              <a:rPr lang="en-US" sz="2000" dirty="0" smtClean="0">
                <a:latin typeface="Eras Demi ITC" pitchFamily="34" charset="0"/>
              </a:rPr>
              <a:t> called ‘</a:t>
            </a:r>
            <a:r>
              <a:rPr lang="en-US" sz="2000" dirty="0" err="1" smtClean="0">
                <a:latin typeface="Eras Demi ITC" pitchFamily="34" charset="0"/>
              </a:rPr>
              <a:t>Banga</a:t>
            </a:r>
            <a:r>
              <a:rPr lang="en-US" sz="2000" dirty="0" smtClean="0">
                <a:latin typeface="Eras Demi ITC" pitchFamily="34" charset="0"/>
              </a:rPr>
              <a:t>’. </a:t>
            </a:r>
          </a:p>
          <a:p>
            <a:pPr marL="0" indent="0" algn="just" eaLnBrk="1" hangingPunct="1">
              <a:spcBef>
                <a:spcPct val="0"/>
              </a:spcBef>
              <a:buFont typeface="Georgia" pitchFamily="18" charset="0"/>
              <a:buNone/>
            </a:pPr>
            <a:endParaRPr lang="en-US" sz="2000" dirty="0" smtClean="0">
              <a:latin typeface="Eras Demi ITC" pitchFamily="34" charset="0"/>
            </a:endParaRPr>
          </a:p>
          <a:p>
            <a:pPr marL="0" indent="0" algn="just" eaLnBrk="1" hangingPunct="1">
              <a:spcBef>
                <a:spcPct val="0"/>
              </a:spcBef>
              <a:buFont typeface="Georgia" pitchFamily="18" charset="0"/>
              <a:buNone/>
            </a:pPr>
            <a:r>
              <a:rPr lang="en-US" sz="2000" dirty="0" smtClean="0">
                <a:latin typeface="Eras Demi ITC" pitchFamily="34" charset="0"/>
              </a:rPr>
              <a:t>It is supposed that a race called </a:t>
            </a:r>
            <a:r>
              <a:rPr lang="en-US" sz="2000" dirty="0" err="1" smtClean="0">
                <a:latin typeface="Eras Demi ITC" pitchFamily="34" charset="0"/>
              </a:rPr>
              <a:t>Banga</a:t>
            </a:r>
            <a:r>
              <a:rPr lang="en-US" sz="2000" dirty="0" smtClean="0">
                <a:latin typeface="Eras Demi ITC" pitchFamily="34" charset="0"/>
              </a:rPr>
              <a:t> used to live there. Hence the region was called </a:t>
            </a:r>
            <a:r>
              <a:rPr lang="en-US" sz="2000" dirty="0" err="1" smtClean="0">
                <a:latin typeface="Eras Demi ITC" pitchFamily="34" charset="0"/>
              </a:rPr>
              <a:t>Banga</a:t>
            </a:r>
            <a:r>
              <a:rPr lang="en-US" sz="2000" dirty="0" smtClean="0">
                <a:latin typeface="Eras Demi ITC" pitchFamily="34" charset="0"/>
              </a:rPr>
              <a:t> after their name. From the old stone inscription, we learn about two parts of Bengal. One of them is </a:t>
            </a:r>
            <a:r>
              <a:rPr lang="en-US" sz="2000" b="1" dirty="0" smtClean="0">
                <a:latin typeface="Eras Demi ITC" pitchFamily="34" charset="0"/>
              </a:rPr>
              <a:t>‘</a:t>
            </a:r>
            <a:r>
              <a:rPr lang="en-US" sz="2000" b="1" dirty="0" err="1" smtClean="0">
                <a:latin typeface="Eras Demi ITC" pitchFamily="34" charset="0"/>
              </a:rPr>
              <a:t>Vikrampura</a:t>
            </a:r>
            <a:r>
              <a:rPr lang="en-US" sz="2000" b="1" dirty="0" smtClean="0">
                <a:latin typeface="Eras Demi ITC" pitchFamily="34" charset="0"/>
              </a:rPr>
              <a:t>’</a:t>
            </a:r>
            <a:r>
              <a:rPr lang="en-US" sz="2000" dirty="0" smtClean="0">
                <a:latin typeface="Eras Demi ITC" pitchFamily="34" charset="0"/>
              </a:rPr>
              <a:t> and the other is </a:t>
            </a:r>
            <a:r>
              <a:rPr lang="en-US" sz="2000" b="1" dirty="0" smtClean="0">
                <a:latin typeface="Eras Demi ITC" pitchFamily="34" charset="0"/>
              </a:rPr>
              <a:t>‘</a:t>
            </a:r>
            <a:r>
              <a:rPr lang="en-US" sz="2000" b="1" dirty="0" err="1" smtClean="0">
                <a:latin typeface="Eras Demi ITC" pitchFamily="34" charset="0"/>
              </a:rPr>
              <a:t>Navya</a:t>
            </a:r>
            <a:r>
              <a:rPr lang="en-US" sz="2000" b="1" dirty="0" smtClean="0">
                <a:latin typeface="Eras Demi ITC" pitchFamily="34" charset="0"/>
              </a:rPr>
              <a:t>’. </a:t>
            </a:r>
            <a:r>
              <a:rPr lang="en-US" sz="2000" dirty="0" smtClean="0">
                <a:latin typeface="Eras Demi ITC" pitchFamily="34" charset="0"/>
              </a:rPr>
              <a:t>It is supposed that the low-lying areas of the </a:t>
            </a:r>
            <a:r>
              <a:rPr lang="en-US" sz="2000" b="1" dirty="0" err="1" smtClean="0">
                <a:latin typeface="Eras Demi ITC" pitchFamily="34" charset="0"/>
              </a:rPr>
              <a:t>Faridpur</a:t>
            </a:r>
            <a:r>
              <a:rPr lang="en-US" sz="2000" b="1" dirty="0" smtClean="0">
                <a:latin typeface="Eras Demi ITC" pitchFamily="34" charset="0"/>
              </a:rPr>
              <a:t>, </a:t>
            </a:r>
            <a:r>
              <a:rPr lang="en-US" sz="2000" b="1" dirty="0" err="1" smtClean="0">
                <a:latin typeface="Eras Demi ITC" pitchFamily="34" charset="0"/>
              </a:rPr>
              <a:t>Bakergang</a:t>
            </a:r>
            <a:r>
              <a:rPr lang="en-US" sz="2000" b="1" dirty="0" smtClean="0">
                <a:latin typeface="Eras Demi ITC" pitchFamily="34" charset="0"/>
              </a:rPr>
              <a:t> and </a:t>
            </a:r>
            <a:r>
              <a:rPr lang="en-US" sz="2000" b="1" dirty="0" err="1" smtClean="0">
                <a:latin typeface="Eras Demi ITC" pitchFamily="34" charset="0"/>
              </a:rPr>
              <a:t>Patuakhali</a:t>
            </a:r>
            <a:r>
              <a:rPr lang="en-US" sz="2000" dirty="0" smtClean="0">
                <a:latin typeface="Eras Demi ITC" pitchFamily="34" charset="0"/>
              </a:rPr>
              <a:t> were included in the ‘</a:t>
            </a:r>
            <a:r>
              <a:rPr lang="en-US" sz="2000" dirty="0" err="1" smtClean="0">
                <a:latin typeface="Eras Demi ITC" pitchFamily="34" charset="0"/>
              </a:rPr>
              <a:t>Navya</a:t>
            </a:r>
            <a:r>
              <a:rPr lang="en-US" sz="2000" dirty="0" smtClean="0">
                <a:latin typeface="Eras Demi ITC" pitchFamily="34" charset="0"/>
              </a:rPr>
              <a:t>’ region. The ancient </a:t>
            </a:r>
            <a:r>
              <a:rPr lang="en-US" sz="2000" dirty="0" err="1" smtClean="0">
                <a:latin typeface="Eras Demi ITC" pitchFamily="34" charset="0"/>
              </a:rPr>
              <a:t>Banga</a:t>
            </a:r>
            <a:r>
              <a:rPr lang="en-US" sz="2000" dirty="0" smtClean="0">
                <a:latin typeface="Eras Demi ITC" pitchFamily="34" charset="0"/>
              </a:rPr>
              <a:t> </a:t>
            </a:r>
            <a:r>
              <a:rPr lang="en-US" sz="2000" dirty="0" err="1" smtClean="0">
                <a:latin typeface="Eras Demi ITC" pitchFamily="34" charset="0"/>
              </a:rPr>
              <a:t>Janapada</a:t>
            </a:r>
            <a:r>
              <a:rPr lang="en-US" sz="2000" dirty="0" smtClean="0">
                <a:latin typeface="Eras Demi ITC" pitchFamily="34" charset="0"/>
              </a:rPr>
              <a:t> was a powerful region. </a:t>
            </a:r>
          </a:p>
          <a:p>
            <a:pPr marL="469900" lvl="0" indent="-469900" defTabSz="914400" eaLnBrk="0" fontAlgn="base" hangingPunct="0">
              <a:lnSpc>
                <a:spcPct val="100000"/>
              </a:lnSpc>
              <a:spcBef>
                <a:spcPct val="20000"/>
              </a:spcBef>
              <a:spcAft>
                <a:spcPct val="0"/>
              </a:spcAft>
              <a:buClr>
                <a:srgbClr val="CC0000"/>
              </a:buClr>
              <a:buNone/>
            </a:pPr>
            <a:r>
              <a:rPr kumimoji="0" lang="en-US" sz="2000" b="1" i="0" u="none" strike="noStrike" kern="0" cap="none" spc="0" normalizeH="0" baseline="0" noProof="0" dirty="0" smtClean="0">
                <a:ln>
                  <a:noFill/>
                </a:ln>
                <a:solidFill>
                  <a:srgbClr val="00B050"/>
                </a:solidFill>
                <a:effectLst/>
                <a:uLnTx/>
                <a:uFillTx/>
                <a:latin typeface="Eras Demi ITC" panose="020B0805030504020804" pitchFamily="34" charset="0"/>
              </a:rPr>
              <a:t>Bengal</a:t>
            </a:r>
            <a:endParaRPr kumimoji="0" lang="en-US" sz="2000" b="0" i="0" u="none" strike="noStrike" kern="0" cap="none" spc="0" normalizeH="0" baseline="0" noProof="0" dirty="0" smtClean="0">
              <a:ln>
                <a:noFill/>
              </a:ln>
              <a:solidFill>
                <a:srgbClr val="00B050"/>
              </a:solidFill>
              <a:effectLst/>
              <a:uLnTx/>
              <a:uFillTx/>
              <a:latin typeface="Eras Demi ITC" panose="020B0805030504020804" pitchFamily="34" charset="0"/>
            </a:endParaRPr>
          </a:p>
          <a:p>
            <a:pPr marL="469900" lvl="0" indent="-469900" defTabSz="914400" eaLnBrk="0" fontAlgn="base" hangingPunct="0">
              <a:lnSpc>
                <a:spcPct val="100000"/>
              </a:lnSpc>
              <a:spcBef>
                <a:spcPct val="20000"/>
              </a:spcBef>
              <a:spcAft>
                <a:spcPct val="0"/>
              </a:spcAft>
              <a:buClr>
                <a:srgbClr val="CC0000"/>
              </a:buClr>
              <a:buNone/>
            </a:pPr>
            <a:r>
              <a:rPr kumimoji="0" lang="en-US" sz="2000" b="0" i="0" u="none" strike="noStrike" kern="0" cap="none" spc="0" normalizeH="0" baseline="0" noProof="0" dirty="0" smtClean="0">
                <a:ln>
                  <a:noFill/>
                </a:ln>
                <a:solidFill>
                  <a:srgbClr val="000000"/>
                </a:solidFill>
                <a:effectLst/>
                <a:uLnTx/>
                <a:uFillTx/>
                <a:latin typeface="Verdana"/>
              </a:rPr>
              <a:t> </a:t>
            </a:r>
            <a:r>
              <a:rPr kumimoji="0" lang="en-US" sz="2000" b="0" i="0" u="none" strike="noStrike" kern="0" cap="none" spc="0" normalizeH="0" baseline="0" noProof="0" dirty="0" smtClean="0">
                <a:ln>
                  <a:noFill/>
                </a:ln>
                <a:solidFill>
                  <a:srgbClr val="000000"/>
                </a:solidFill>
                <a:effectLst/>
                <a:uLnTx/>
                <a:uFillTx/>
                <a:latin typeface="Eras Demi ITC" panose="020B0805030504020804" pitchFamily="34" charset="0"/>
              </a:rPr>
              <a:t>After the Aryans people up to </a:t>
            </a:r>
            <a:r>
              <a:rPr kumimoji="0" lang="en-US" sz="2000" b="0" i="0" u="none" strike="noStrike" kern="0" cap="none" spc="0" normalizeH="0" baseline="0" noProof="0" dirty="0" err="1" smtClean="0">
                <a:ln>
                  <a:noFill/>
                </a:ln>
                <a:solidFill>
                  <a:srgbClr val="000000"/>
                </a:solidFill>
                <a:effectLst/>
                <a:uLnTx/>
                <a:uFillTx/>
                <a:latin typeface="Eras Demi ITC" panose="020B0805030504020804" pitchFamily="34" charset="0"/>
              </a:rPr>
              <a:t>Sena</a:t>
            </a:r>
            <a:r>
              <a:rPr kumimoji="0" lang="en-US" sz="2000" b="0" i="0" u="none" strike="noStrike" kern="0" cap="none" spc="0" normalizeH="0" baseline="0" noProof="0" dirty="0" smtClean="0">
                <a:ln>
                  <a:noFill/>
                </a:ln>
                <a:solidFill>
                  <a:srgbClr val="000000"/>
                </a:solidFill>
                <a:effectLst/>
                <a:uLnTx/>
                <a:uFillTx/>
                <a:latin typeface="Eras Demi ITC" panose="020B0805030504020804" pitchFamily="34" charset="0"/>
              </a:rPr>
              <a:t> regime that means from 756 A.D. up to 1203A.D. it was recognized as ‘</a:t>
            </a:r>
            <a:r>
              <a:rPr kumimoji="0" lang="en-US" sz="2000" b="1" i="0" u="none" strike="noStrike" kern="0" cap="none" spc="0" normalizeH="0" baseline="0" noProof="0" dirty="0" smtClean="0">
                <a:ln>
                  <a:noFill/>
                </a:ln>
                <a:solidFill>
                  <a:srgbClr val="000000"/>
                </a:solidFill>
                <a:effectLst/>
                <a:uLnTx/>
                <a:uFillTx/>
                <a:latin typeface="Eras Demi ITC" panose="020B0805030504020804" pitchFamily="34" charset="0"/>
              </a:rPr>
              <a:t>Bengal’.</a:t>
            </a:r>
            <a:endParaRPr kumimoji="0" lang="en-US" sz="2000" b="0" i="0" u="none" strike="noStrike" kern="0" cap="none" spc="0" normalizeH="0" baseline="0" noProof="0" dirty="0" smtClean="0">
              <a:ln>
                <a:noFill/>
              </a:ln>
              <a:solidFill>
                <a:srgbClr val="000000"/>
              </a:solidFill>
              <a:effectLst/>
              <a:uLnTx/>
              <a:uFillTx/>
              <a:latin typeface="Eras Demi ITC" panose="020B0805030504020804" pitchFamily="34" charset="0"/>
            </a:endParaRPr>
          </a:p>
          <a:p>
            <a:pPr marL="0" indent="0" algn="just" eaLnBrk="1" hangingPunct="1">
              <a:spcBef>
                <a:spcPct val="0"/>
              </a:spcBef>
              <a:buFont typeface="Georgia" pitchFamily="18" charset="0"/>
              <a:buNone/>
            </a:pPr>
            <a:endParaRPr lang="en-US" sz="2000" dirty="0" smtClean="0">
              <a:latin typeface="Eras Demi ITC" pitchFamily="34" charset="0"/>
            </a:endParaRPr>
          </a:p>
        </p:txBody>
      </p:sp>
    </p:spTree>
  </p:cSld>
  <p:clrMapOvr>
    <a:masterClrMapping/>
  </p:clrMapOvr>
  <p:transition spd="med">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457200"/>
            <a:ext cx="10058400" cy="914400"/>
          </a:xfrm>
        </p:spPr>
        <p:txBody>
          <a:bodyPr/>
          <a:lstStyle/>
          <a:p>
            <a:pPr eaLnBrk="1" hangingPunct="1"/>
            <a:r>
              <a:rPr lang="en-US" sz="3000" b="1" dirty="0" smtClean="0">
                <a:solidFill>
                  <a:srgbClr val="002060"/>
                </a:solidFill>
                <a:latin typeface="Eras Demi ITC" pitchFamily="34" charset="0"/>
              </a:rPr>
              <a:t>Name of Bangladesh in Muslim Era: </a:t>
            </a:r>
            <a:r>
              <a:rPr lang="en-US" sz="3000" b="1" dirty="0" err="1" smtClean="0">
                <a:solidFill>
                  <a:srgbClr val="002060"/>
                </a:solidFill>
                <a:latin typeface="Eras Demi ITC" pitchFamily="34" charset="0"/>
              </a:rPr>
              <a:t>Sultani</a:t>
            </a:r>
            <a:r>
              <a:rPr lang="en-US" sz="3000" b="1" dirty="0" smtClean="0">
                <a:solidFill>
                  <a:srgbClr val="002060"/>
                </a:solidFill>
                <a:latin typeface="Eras Demi ITC" pitchFamily="34" charset="0"/>
              </a:rPr>
              <a:t> Regime</a:t>
            </a:r>
          </a:p>
        </p:txBody>
      </p:sp>
      <p:sp>
        <p:nvSpPr>
          <p:cNvPr id="9219" name="Content Placeholder 2"/>
          <p:cNvSpPr>
            <a:spLocks noGrp="1"/>
          </p:cNvSpPr>
          <p:nvPr>
            <p:ph idx="1"/>
          </p:nvPr>
        </p:nvSpPr>
        <p:spPr>
          <a:xfrm>
            <a:off x="228600" y="1219200"/>
            <a:ext cx="10515600" cy="6096000"/>
          </a:xfrm>
        </p:spPr>
        <p:txBody>
          <a:bodyPr/>
          <a:lstStyle/>
          <a:p>
            <a:pPr marL="0" indent="0" algn="just" eaLnBrk="1" hangingPunct="1">
              <a:lnSpc>
                <a:spcPct val="114000"/>
              </a:lnSpc>
              <a:spcBef>
                <a:spcPct val="0"/>
              </a:spcBef>
              <a:buFont typeface="Georgia" pitchFamily="18" charset="0"/>
              <a:buNone/>
            </a:pPr>
            <a:r>
              <a:rPr lang="en-US" sz="2000" b="1" dirty="0" err="1" smtClean="0">
                <a:solidFill>
                  <a:srgbClr val="00B050"/>
                </a:solidFill>
                <a:latin typeface="Eras Demi ITC" pitchFamily="34" charset="0"/>
              </a:rPr>
              <a:t>Bangalah</a:t>
            </a:r>
            <a:endParaRPr lang="en-US" sz="2000" b="1" dirty="0" smtClean="0">
              <a:solidFill>
                <a:srgbClr val="00B050"/>
              </a:solidFill>
              <a:latin typeface="Eras Demi ITC" pitchFamily="34" charset="0"/>
            </a:endParaRPr>
          </a:p>
          <a:p>
            <a:pPr marL="0" indent="0" algn="just" eaLnBrk="1" hangingPunct="1">
              <a:lnSpc>
                <a:spcPct val="114000"/>
              </a:lnSpc>
              <a:spcBef>
                <a:spcPct val="0"/>
              </a:spcBef>
              <a:buFont typeface="Georgia" pitchFamily="18" charset="0"/>
              <a:buNone/>
            </a:pPr>
            <a:r>
              <a:rPr lang="en-US" sz="2000" dirty="0" err="1" smtClean="0">
                <a:latin typeface="Eras Demi ITC" pitchFamily="34" charset="0"/>
              </a:rPr>
              <a:t>Bangalah</a:t>
            </a:r>
            <a:r>
              <a:rPr lang="en-US" sz="2000" dirty="0" smtClean="0">
                <a:latin typeface="Eras Demi ITC" pitchFamily="34" charset="0"/>
              </a:rPr>
              <a:t> as a territorial name came to be used from the 14th century onwards, more specifically from the time of Sultan </a:t>
            </a:r>
            <a:r>
              <a:rPr lang="en-US" sz="2000" dirty="0" err="1" smtClean="0">
                <a:latin typeface="Eras Demi ITC" pitchFamily="34" charset="0"/>
              </a:rPr>
              <a:t>Shamsuddin</a:t>
            </a:r>
            <a:r>
              <a:rPr lang="en-US" sz="2000" dirty="0" smtClean="0">
                <a:latin typeface="Eras Demi ITC" pitchFamily="34" charset="0"/>
              </a:rPr>
              <a:t> </a:t>
            </a:r>
            <a:r>
              <a:rPr lang="en-US" sz="2000" dirty="0" err="1" smtClean="0">
                <a:latin typeface="Eras Demi ITC" pitchFamily="34" charset="0"/>
              </a:rPr>
              <a:t>Iliyas</a:t>
            </a:r>
            <a:r>
              <a:rPr lang="en-US" sz="2000" dirty="0" smtClean="0">
                <a:latin typeface="Eras Demi ITC" pitchFamily="34" charset="0"/>
              </a:rPr>
              <a:t> Shah, denoting the territory which now comprises the modern independent state of Bangladesh and the Indian state of West Bengal. </a:t>
            </a:r>
          </a:p>
          <a:p>
            <a:pPr marL="0" indent="0" algn="just" eaLnBrk="1" hangingPunct="1">
              <a:lnSpc>
                <a:spcPct val="114000"/>
              </a:lnSpc>
              <a:spcBef>
                <a:spcPct val="0"/>
              </a:spcBef>
              <a:buFont typeface="Georgia" pitchFamily="18" charset="0"/>
              <a:buNone/>
            </a:pPr>
            <a:r>
              <a:rPr lang="en-US" sz="2000" b="1" dirty="0" smtClean="0">
                <a:solidFill>
                  <a:srgbClr val="00B050"/>
                </a:solidFill>
                <a:latin typeface="Eras Demi ITC" pitchFamily="34" charset="0"/>
              </a:rPr>
              <a:t>Shah-</a:t>
            </a:r>
            <a:r>
              <a:rPr lang="en-US" sz="2000" b="1" dirty="0" err="1" smtClean="0">
                <a:solidFill>
                  <a:srgbClr val="00B050"/>
                </a:solidFill>
                <a:latin typeface="Eras Demi ITC" pitchFamily="34" charset="0"/>
              </a:rPr>
              <a:t>i</a:t>
            </a:r>
            <a:r>
              <a:rPr lang="en-US" sz="2000" b="1" dirty="0" smtClean="0">
                <a:solidFill>
                  <a:srgbClr val="00B050"/>
                </a:solidFill>
                <a:latin typeface="Eras Demi ITC" pitchFamily="34" charset="0"/>
              </a:rPr>
              <a:t>-</a:t>
            </a:r>
            <a:r>
              <a:rPr lang="en-US" sz="2000" b="1" dirty="0" err="1" smtClean="0">
                <a:solidFill>
                  <a:srgbClr val="00B050"/>
                </a:solidFill>
                <a:latin typeface="Eras Demi ITC" pitchFamily="34" charset="0"/>
              </a:rPr>
              <a:t>Bangalah</a:t>
            </a:r>
            <a:r>
              <a:rPr lang="en-US" sz="2000" b="1" dirty="0" smtClean="0">
                <a:solidFill>
                  <a:srgbClr val="00B050"/>
                </a:solidFill>
                <a:latin typeface="Eras Demi ITC" pitchFamily="34" charset="0"/>
              </a:rPr>
              <a:t> and Sultan-</a:t>
            </a:r>
            <a:r>
              <a:rPr lang="en-US" sz="2000" b="1" dirty="0" err="1" smtClean="0">
                <a:solidFill>
                  <a:srgbClr val="00B050"/>
                </a:solidFill>
                <a:latin typeface="Eras Demi ITC" pitchFamily="34" charset="0"/>
              </a:rPr>
              <a:t>i</a:t>
            </a:r>
            <a:r>
              <a:rPr lang="en-US" sz="2000" b="1" dirty="0" smtClean="0">
                <a:solidFill>
                  <a:srgbClr val="00B050"/>
                </a:solidFill>
                <a:latin typeface="Eras Demi ITC" pitchFamily="34" charset="0"/>
              </a:rPr>
              <a:t>-</a:t>
            </a:r>
            <a:r>
              <a:rPr lang="en-US" sz="2000" b="1" dirty="0" err="1" smtClean="0">
                <a:solidFill>
                  <a:srgbClr val="00B050"/>
                </a:solidFill>
                <a:latin typeface="Eras Demi ITC" pitchFamily="34" charset="0"/>
              </a:rPr>
              <a:t>Bangalah</a:t>
            </a:r>
            <a:r>
              <a:rPr lang="en-US" sz="2000" b="1" dirty="0" smtClean="0">
                <a:solidFill>
                  <a:srgbClr val="00B050"/>
                </a:solidFill>
                <a:latin typeface="Eras Demi ITC" pitchFamily="34" charset="0"/>
              </a:rPr>
              <a:t>: </a:t>
            </a:r>
            <a:r>
              <a:rPr lang="en-US" sz="2000" dirty="0" err="1" smtClean="0">
                <a:latin typeface="Eras Demi ITC" pitchFamily="34" charset="0"/>
              </a:rPr>
              <a:t>Iliyas</a:t>
            </a:r>
            <a:r>
              <a:rPr lang="en-US" sz="2000" dirty="0" smtClean="0">
                <a:latin typeface="Eras Demi ITC" pitchFamily="34" charset="0"/>
              </a:rPr>
              <a:t> Shah consolidated the independent Sultanate of Bengal. He conquered </a:t>
            </a:r>
            <a:r>
              <a:rPr lang="en-US" sz="2000" dirty="0" err="1" smtClean="0">
                <a:latin typeface="Eras Demi ITC" pitchFamily="34" charset="0"/>
              </a:rPr>
              <a:t>Lakhnauti</a:t>
            </a:r>
            <a:r>
              <a:rPr lang="en-US" sz="2000" dirty="0" smtClean="0">
                <a:latin typeface="Eras Demi ITC" pitchFamily="34" charset="0"/>
              </a:rPr>
              <a:t> of North Bengal, </a:t>
            </a:r>
            <a:r>
              <a:rPr lang="en-US" sz="2000" dirty="0" err="1" smtClean="0">
                <a:latin typeface="Eras Demi ITC" pitchFamily="34" charset="0"/>
              </a:rPr>
              <a:t>Sonargaon</a:t>
            </a:r>
            <a:r>
              <a:rPr lang="en-US" sz="2000" dirty="0" smtClean="0">
                <a:latin typeface="Eras Demi ITC" pitchFamily="34" charset="0"/>
              </a:rPr>
              <a:t> of East Bengal and </a:t>
            </a:r>
            <a:r>
              <a:rPr lang="en-US" sz="2000" dirty="0" err="1" smtClean="0">
                <a:latin typeface="Eras Demi ITC" pitchFamily="34" charset="0"/>
              </a:rPr>
              <a:t>Satgaon</a:t>
            </a:r>
            <a:r>
              <a:rPr lang="en-US" sz="2000" dirty="0" smtClean="0">
                <a:latin typeface="Eras Demi ITC" pitchFamily="34" charset="0"/>
              </a:rPr>
              <a:t> of South Bengal; and unified Bengal as 'Shah-</a:t>
            </a:r>
            <a:r>
              <a:rPr lang="en-US" sz="2000" dirty="0" err="1" smtClean="0">
                <a:latin typeface="Eras Demi ITC" pitchFamily="34" charset="0"/>
              </a:rPr>
              <a:t>i-Bangalah</a:t>
            </a:r>
            <a:r>
              <a:rPr lang="en-US" sz="2000" dirty="0" smtClean="0">
                <a:latin typeface="Eras Demi ITC" pitchFamily="34" charset="0"/>
              </a:rPr>
              <a:t>‘. In some cases, the region was also familiar as Sultan-</a:t>
            </a:r>
            <a:r>
              <a:rPr lang="en-US" sz="2000" dirty="0" err="1" smtClean="0">
                <a:latin typeface="Eras Demi ITC" pitchFamily="34" charset="0"/>
              </a:rPr>
              <a:t>i</a:t>
            </a:r>
            <a:r>
              <a:rPr lang="en-US" sz="2000" dirty="0" smtClean="0">
                <a:latin typeface="Eras Demi ITC" pitchFamily="34" charset="0"/>
              </a:rPr>
              <a:t>-</a:t>
            </a:r>
            <a:r>
              <a:rPr lang="en-US" sz="2000" dirty="0" err="1" smtClean="0">
                <a:latin typeface="Eras Demi ITC" pitchFamily="34" charset="0"/>
              </a:rPr>
              <a:t>Bangalah</a:t>
            </a:r>
            <a:r>
              <a:rPr lang="en-US" sz="2000" dirty="0" smtClean="0">
                <a:latin typeface="Eras Demi ITC" pitchFamily="34" charset="0"/>
              </a:rPr>
              <a:t> in the 14th, 15th and 16th centuries.</a:t>
            </a:r>
          </a:p>
          <a:p>
            <a:pPr marL="0" indent="0" algn="just" eaLnBrk="1" hangingPunct="1">
              <a:lnSpc>
                <a:spcPct val="114000"/>
              </a:lnSpc>
              <a:spcBef>
                <a:spcPct val="0"/>
              </a:spcBef>
              <a:buFont typeface="Georgia" pitchFamily="18" charset="0"/>
              <a:buNone/>
            </a:pPr>
            <a:r>
              <a:rPr lang="en-US" sz="2000" dirty="0" smtClean="0">
                <a:latin typeface="Eras Demi ITC" pitchFamily="34" charset="0"/>
              </a:rPr>
              <a:t>	</a:t>
            </a:r>
            <a:r>
              <a:rPr lang="en-US" sz="2000" dirty="0" smtClean="0">
                <a:solidFill>
                  <a:srgbClr val="FF0000"/>
                </a:solidFill>
                <a:latin typeface="Eras Demi ITC" pitchFamily="34" charset="0"/>
              </a:rPr>
              <a:t>**</a:t>
            </a:r>
            <a:r>
              <a:rPr lang="en-US" sz="2000" dirty="0" err="1" smtClean="0">
                <a:solidFill>
                  <a:srgbClr val="FF0000"/>
                </a:solidFill>
                <a:latin typeface="Eras Demi ITC" pitchFamily="34" charset="0"/>
              </a:rPr>
              <a:t>Ziauddin</a:t>
            </a:r>
            <a:r>
              <a:rPr lang="en-US" sz="2000" dirty="0" smtClean="0">
                <a:solidFill>
                  <a:srgbClr val="FF0000"/>
                </a:solidFill>
                <a:latin typeface="Eras Demi ITC" pitchFamily="34" charset="0"/>
              </a:rPr>
              <a:t> </a:t>
            </a:r>
            <a:r>
              <a:rPr lang="en-US" sz="2000" dirty="0" err="1" smtClean="0">
                <a:solidFill>
                  <a:srgbClr val="FF0000"/>
                </a:solidFill>
                <a:latin typeface="Eras Demi ITC" pitchFamily="34" charset="0"/>
              </a:rPr>
              <a:t>Barani</a:t>
            </a:r>
            <a:r>
              <a:rPr lang="en-US" sz="2000" dirty="0" smtClean="0">
                <a:solidFill>
                  <a:srgbClr val="FF0000"/>
                </a:solidFill>
                <a:latin typeface="Eras Demi ITC" pitchFamily="34" charset="0"/>
              </a:rPr>
              <a:t> </a:t>
            </a:r>
            <a:r>
              <a:rPr lang="en-US" sz="2000" dirty="0" smtClean="0">
                <a:latin typeface="Eras Demi ITC" pitchFamily="34" charset="0"/>
              </a:rPr>
              <a:t>was the first Muslim historian who used the terms </a:t>
            </a:r>
            <a:r>
              <a:rPr lang="en-US" sz="2000" dirty="0" err="1" smtClean="0">
                <a:latin typeface="Eras Demi ITC" pitchFamily="34" charset="0"/>
              </a:rPr>
              <a:t>Iqlim-i</a:t>
            </a:r>
            <a:r>
              <a:rPr lang="en-US" sz="2000" dirty="0" smtClean="0">
                <a:latin typeface="Eras Demi ITC" pitchFamily="34" charset="0"/>
              </a:rPr>
              <a:t>-	</a:t>
            </a:r>
            <a:r>
              <a:rPr lang="en-US" sz="2000" dirty="0" err="1" smtClean="0">
                <a:latin typeface="Eras Demi ITC" pitchFamily="34" charset="0"/>
              </a:rPr>
              <a:t>Bangalah</a:t>
            </a:r>
            <a:r>
              <a:rPr lang="en-US" sz="2000" dirty="0" smtClean="0">
                <a:latin typeface="Eras Demi ITC" pitchFamily="34" charset="0"/>
              </a:rPr>
              <a:t> or </a:t>
            </a:r>
            <a:r>
              <a:rPr lang="en-US" sz="2000" dirty="0" err="1" smtClean="0">
                <a:latin typeface="Eras Demi ITC" pitchFamily="34" charset="0"/>
              </a:rPr>
              <a:t>Diyar-i-Bangalah</a:t>
            </a:r>
            <a:r>
              <a:rPr lang="en-US" sz="2000" dirty="0" smtClean="0">
                <a:latin typeface="Eras Demi ITC" pitchFamily="34" charset="0"/>
              </a:rPr>
              <a:t> (by which he meant eastern Bengal). </a:t>
            </a:r>
          </a:p>
          <a:p>
            <a:pPr marL="0" indent="0" algn="just" eaLnBrk="1" hangingPunct="1">
              <a:lnSpc>
                <a:spcPct val="114000"/>
              </a:lnSpc>
              <a:spcBef>
                <a:spcPct val="0"/>
              </a:spcBef>
              <a:buFont typeface="Georgia" pitchFamily="18" charset="0"/>
              <a:buNone/>
            </a:pPr>
            <a:endParaRPr lang="en-US" sz="2000" dirty="0" smtClean="0">
              <a:latin typeface="Eras Demi ITC" pitchFamily="34" charset="0"/>
            </a:endParaRPr>
          </a:p>
          <a:p>
            <a:pPr marL="0" indent="0" algn="just" eaLnBrk="1" hangingPunct="1">
              <a:lnSpc>
                <a:spcPct val="114000"/>
              </a:lnSpc>
              <a:spcBef>
                <a:spcPct val="0"/>
              </a:spcBef>
              <a:buFont typeface="Georgia" pitchFamily="18" charset="0"/>
              <a:buNone/>
            </a:pPr>
            <a:r>
              <a:rPr lang="en-US" sz="2000" dirty="0" smtClean="0">
                <a:latin typeface="Eras Demi ITC" pitchFamily="34" charset="0"/>
              </a:rPr>
              <a:t>	</a:t>
            </a:r>
            <a:r>
              <a:rPr lang="en-US" sz="2000" dirty="0" smtClean="0">
                <a:solidFill>
                  <a:srgbClr val="FF0000"/>
                </a:solidFill>
                <a:latin typeface="Eras Demi ITC" pitchFamily="34" charset="0"/>
              </a:rPr>
              <a:t>** Shams-</a:t>
            </a:r>
            <a:r>
              <a:rPr lang="en-US" sz="2000" dirty="0" err="1" smtClean="0">
                <a:solidFill>
                  <a:srgbClr val="FF0000"/>
                </a:solidFill>
                <a:latin typeface="Eras Demi ITC" pitchFamily="34" charset="0"/>
              </a:rPr>
              <a:t>i</a:t>
            </a:r>
            <a:r>
              <a:rPr lang="en-US" sz="2000" dirty="0" smtClean="0">
                <a:solidFill>
                  <a:srgbClr val="FF0000"/>
                </a:solidFill>
                <a:latin typeface="Eras Demi ITC" pitchFamily="34" charset="0"/>
              </a:rPr>
              <a:t>-</a:t>
            </a:r>
            <a:r>
              <a:rPr lang="en-US" sz="2000" dirty="0" err="1" smtClean="0">
                <a:solidFill>
                  <a:srgbClr val="FF0000"/>
                </a:solidFill>
                <a:latin typeface="Eras Demi ITC" pitchFamily="34" charset="0"/>
              </a:rPr>
              <a:t>Siraj</a:t>
            </a:r>
            <a:r>
              <a:rPr lang="en-US" sz="2000" dirty="0" smtClean="0">
                <a:solidFill>
                  <a:srgbClr val="FF0000"/>
                </a:solidFill>
                <a:latin typeface="Eras Demi ITC" pitchFamily="34" charset="0"/>
              </a:rPr>
              <a:t> </a:t>
            </a:r>
            <a:r>
              <a:rPr lang="en-US" sz="2000" dirty="0" err="1" smtClean="0">
                <a:solidFill>
                  <a:srgbClr val="FF0000"/>
                </a:solidFill>
                <a:latin typeface="Eras Demi ITC" pitchFamily="34" charset="0"/>
              </a:rPr>
              <a:t>Afif</a:t>
            </a:r>
            <a:r>
              <a:rPr lang="en-US" sz="2000" dirty="0" smtClean="0">
                <a:solidFill>
                  <a:srgbClr val="FF0000"/>
                </a:solidFill>
                <a:latin typeface="Eras Demi ITC" pitchFamily="34" charset="0"/>
              </a:rPr>
              <a:t> </a:t>
            </a:r>
            <a:r>
              <a:rPr lang="en-US" sz="2000" dirty="0" smtClean="0">
                <a:latin typeface="Eras Demi ITC" pitchFamily="34" charset="0"/>
              </a:rPr>
              <a:t>told </a:t>
            </a:r>
            <a:r>
              <a:rPr lang="en-US" sz="2000" dirty="0" err="1" smtClean="0">
                <a:latin typeface="Eras Demi ITC" pitchFamily="34" charset="0"/>
              </a:rPr>
              <a:t>Iliyas</a:t>
            </a:r>
            <a:r>
              <a:rPr lang="en-US" sz="2000" dirty="0" smtClean="0">
                <a:latin typeface="Eras Demi ITC" pitchFamily="34" charset="0"/>
              </a:rPr>
              <a:t> Shah mentioned the region as 'Shah-</a:t>
            </a:r>
            <a:r>
              <a:rPr lang="en-US" sz="2000" dirty="0" err="1" smtClean="0">
                <a:latin typeface="Eras Demi ITC" pitchFamily="34" charset="0"/>
              </a:rPr>
              <a:t>i-Bangalah</a:t>
            </a:r>
            <a:r>
              <a:rPr lang="en-US" sz="2000" dirty="0" smtClean="0">
                <a:latin typeface="Eras Demi ITC" pitchFamily="34" charset="0"/>
              </a:rPr>
              <a:t>', 	'Sultan-</a:t>
            </a:r>
            <a:r>
              <a:rPr lang="en-US" sz="2000" dirty="0" err="1" smtClean="0">
                <a:latin typeface="Eras Demi ITC" pitchFamily="34" charset="0"/>
              </a:rPr>
              <a:t>i-Bangalah</a:t>
            </a:r>
            <a:r>
              <a:rPr lang="en-US" sz="2000" dirty="0" smtClean="0">
                <a:latin typeface="Eras Demi ITC" pitchFamily="34" charset="0"/>
              </a:rPr>
              <a:t>' and 'Shah-</a:t>
            </a:r>
            <a:r>
              <a:rPr lang="en-US" sz="2000" dirty="0" err="1" smtClean="0">
                <a:latin typeface="Eras Demi ITC" pitchFamily="34" charset="0"/>
              </a:rPr>
              <a:t>i-Bangaliyan</a:t>
            </a:r>
            <a:r>
              <a:rPr lang="en-US" sz="2000" dirty="0" smtClean="0">
                <a:latin typeface="Eras Demi ITC" pitchFamily="34" charset="0"/>
              </a:rPr>
              <a:t>' after he had consolidated his 	power over the whole of Bengal. </a:t>
            </a:r>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4065</TotalTime>
  <Words>2676</Words>
  <Application>Microsoft Office PowerPoint</Application>
  <PresentationFormat>Custom</PresentationFormat>
  <Paragraphs>199</Paragraphs>
  <Slides>28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Calibri Light</vt:lpstr>
      <vt:lpstr>Copperplate Gothic Bold</vt:lpstr>
      <vt:lpstr>Eras Bold ITC</vt:lpstr>
      <vt:lpstr>Eras Demi ITC</vt:lpstr>
      <vt:lpstr>Georgia</vt:lpstr>
      <vt:lpstr>Times New Roman</vt:lpstr>
      <vt:lpstr>Verdana</vt:lpstr>
      <vt:lpstr>Wingdings</vt:lpstr>
      <vt:lpstr>Office Theme</vt:lpstr>
      <vt:lpstr>Development trend of the name of Bangladesh, Origin and Identity of the People of Bangladesh &amp; History of the Bangla Language </vt:lpstr>
      <vt:lpstr>Objectives of this Class</vt:lpstr>
      <vt:lpstr>PowerPoint Presentation</vt:lpstr>
      <vt:lpstr>Origin and Identity of the People of Bangladesh</vt:lpstr>
      <vt:lpstr>Origin and Identity  of the People of Bangladesh</vt:lpstr>
      <vt:lpstr>PowerPoint Presentation</vt:lpstr>
      <vt:lpstr>Development Trend of the Name of BANGLADESH</vt:lpstr>
      <vt:lpstr>Name of Bangladesh in Pre-Muslim Era (Up to 1204A.D.)</vt:lpstr>
      <vt:lpstr>Name of Bangladesh in Muslim Era: Sultani Regime</vt:lpstr>
      <vt:lpstr>Name of Bangladesh in Muslim Era : Mughal Regime </vt:lpstr>
      <vt:lpstr>PowerPoint Presentation</vt:lpstr>
      <vt:lpstr>PowerPoint Presentation</vt:lpstr>
      <vt:lpstr>PowerPoint Presentation</vt:lpstr>
      <vt:lpstr>History of the Bangla Language</vt:lpstr>
      <vt:lpstr>History of the Bangla Language</vt:lpstr>
      <vt:lpstr>PowerPoint Presentation</vt:lpstr>
      <vt:lpstr>Development trend of Bangla Language</vt:lpstr>
      <vt:lpstr>Contribution of Various Races</vt:lpstr>
      <vt:lpstr>Contribution of Various Races</vt:lpstr>
      <vt:lpstr>Contribution of Various Races</vt:lpstr>
      <vt:lpstr>PowerPoint Presentation</vt:lpstr>
      <vt:lpstr>Contribution of Various Persons</vt:lpstr>
      <vt:lpstr>Contribution of Various Persons</vt:lpstr>
      <vt:lpstr>Contribution of Various Persons</vt:lpstr>
      <vt:lpstr>PowerPoint Presentation</vt:lpstr>
      <vt:lpstr>PowerPoint Presentation</vt:lpstr>
      <vt:lpstr>Chapter Related Questions </vt:lpstr>
      <vt:lpstr> Open discussion</vt:lpstr>
    </vt:vector>
  </TitlesOfParts>
  <Company>RMMRU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Azizul Islam</dc:creator>
  <cp:lastModifiedBy>Windows User</cp:lastModifiedBy>
  <cp:revision>566</cp:revision>
  <dcterms:created xsi:type="dcterms:W3CDTF">2006-04-05T04:07:54Z</dcterms:created>
  <dcterms:modified xsi:type="dcterms:W3CDTF">2019-11-09T13:49:48Z</dcterms:modified>
</cp:coreProperties>
</file>