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" charset="1" panose="020B0503030101060003"/>
      <p:regular r:id="rId16"/>
    </p:embeddedFont>
    <p:embeddedFont>
      <p:font typeface="Raleway Bold" charset="1" panose="020B0803030101060003"/>
      <p:regular r:id="rId17"/>
    </p:embeddedFont>
    <p:embeddedFont>
      <p:font typeface="Glacial Indifference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2336" y="4497921"/>
            <a:ext cx="4362220" cy="6254078"/>
          </a:xfrm>
          <a:custGeom>
            <a:avLst/>
            <a:gdLst/>
            <a:ahLst/>
            <a:cxnLst/>
            <a:rect r="r" b="b" t="t" l="l"/>
            <a:pathLst>
              <a:path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07807" y="5241190"/>
            <a:ext cx="831896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7807" y="6344136"/>
            <a:ext cx="818754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Nasima Akter</a:t>
            </a:r>
          </a:p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ID: 221-15-4755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Section: 61_A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96037" y="2133803"/>
            <a:ext cx="13295926" cy="181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3"/>
              </a:lnSpc>
            </a:pPr>
            <a:r>
              <a:rPr lang="en-US" sz="5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SENTIMENT ANALYSIS IN THE ERA OF LARGE LANGUAGE MODELS: A REALITY CHECK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65266" y="1028571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43864" y="2479524"/>
            <a:ext cx="13666036" cy="505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7"/>
              </a:lnSpc>
            </a:pPr>
            <a:r>
              <a:rPr lang="en-US" sz="144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Thank</a:t>
            </a:r>
          </a:p>
          <a:p>
            <a:pPr algn="ctr">
              <a:lnSpc>
                <a:spcPts val="20297"/>
              </a:lnSpc>
            </a:pPr>
            <a:r>
              <a:rPr lang="en-US" sz="144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3260" y="1028700"/>
            <a:ext cx="14627626" cy="8229600"/>
            <a:chOff x="0" y="0"/>
            <a:chExt cx="4753982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53982" cy="2674622"/>
            </a:xfrm>
            <a:custGeom>
              <a:avLst/>
              <a:gdLst/>
              <a:ahLst/>
              <a:cxnLst/>
              <a:rect r="r" b="b" t="t" l="l"/>
              <a:pathLst>
                <a:path h="2674622" w="4753982">
                  <a:moveTo>
                    <a:pt x="26463" y="0"/>
                  </a:moveTo>
                  <a:lnTo>
                    <a:pt x="4727519" y="0"/>
                  </a:lnTo>
                  <a:cubicBezTo>
                    <a:pt x="4734537" y="0"/>
                    <a:pt x="4741268" y="2788"/>
                    <a:pt x="4746231" y="7751"/>
                  </a:cubicBezTo>
                  <a:cubicBezTo>
                    <a:pt x="4751194" y="12714"/>
                    <a:pt x="4753982" y="19445"/>
                    <a:pt x="4753982" y="26463"/>
                  </a:cubicBezTo>
                  <a:lnTo>
                    <a:pt x="4753982" y="2648159"/>
                  </a:lnTo>
                  <a:cubicBezTo>
                    <a:pt x="4753982" y="2655178"/>
                    <a:pt x="4751194" y="2661909"/>
                    <a:pt x="4746231" y="2666872"/>
                  </a:cubicBezTo>
                  <a:cubicBezTo>
                    <a:pt x="4741268" y="2671834"/>
                    <a:pt x="4734537" y="2674622"/>
                    <a:pt x="4727519" y="2674622"/>
                  </a:cubicBezTo>
                  <a:lnTo>
                    <a:pt x="26463" y="2674622"/>
                  </a:lnTo>
                  <a:cubicBezTo>
                    <a:pt x="11848" y="2674622"/>
                    <a:pt x="0" y="2662774"/>
                    <a:pt x="0" y="2648159"/>
                  </a:cubicBezTo>
                  <a:lnTo>
                    <a:pt x="0" y="26463"/>
                  </a:lnTo>
                  <a:cubicBezTo>
                    <a:pt x="0" y="19445"/>
                    <a:pt x="2788" y="12714"/>
                    <a:pt x="7751" y="7751"/>
                  </a:cubicBezTo>
                  <a:cubicBezTo>
                    <a:pt x="12714" y="2788"/>
                    <a:pt x="19445" y="0"/>
                    <a:pt x="26463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53982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65781" y="4645123"/>
            <a:ext cx="7341660" cy="5432828"/>
          </a:xfrm>
          <a:custGeom>
            <a:avLst/>
            <a:gdLst/>
            <a:ahLst/>
            <a:cxnLst/>
            <a:rect r="r" b="b" t="t" l="l"/>
            <a:pathLst>
              <a:path h="5432828" w="7341660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00481" y="1795770"/>
            <a:ext cx="1048703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OUTLINE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74074" y="3844532"/>
            <a:ext cx="7171197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Introduction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Research Objective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Literature Review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Methodology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Experimental Analysis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Conclusion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Reference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7989" y="536732"/>
            <a:ext cx="16772022" cy="9194744"/>
            <a:chOff x="0" y="0"/>
            <a:chExt cx="5450912" cy="29882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50912" cy="2988294"/>
            </a:xfrm>
            <a:custGeom>
              <a:avLst/>
              <a:gdLst/>
              <a:ahLst/>
              <a:cxnLst/>
              <a:rect r="r" b="b" t="t" l="l"/>
              <a:pathLst>
                <a:path h="2988294" w="5450912">
                  <a:moveTo>
                    <a:pt x="23080" y="0"/>
                  </a:moveTo>
                  <a:lnTo>
                    <a:pt x="5427832" y="0"/>
                  </a:lnTo>
                  <a:cubicBezTo>
                    <a:pt x="5440579" y="0"/>
                    <a:pt x="5450912" y="10333"/>
                    <a:pt x="5450912" y="23080"/>
                  </a:cubicBezTo>
                  <a:lnTo>
                    <a:pt x="5450912" y="2965214"/>
                  </a:lnTo>
                  <a:cubicBezTo>
                    <a:pt x="5450912" y="2977961"/>
                    <a:pt x="5440579" y="2988294"/>
                    <a:pt x="5427832" y="2988294"/>
                  </a:cubicBezTo>
                  <a:lnTo>
                    <a:pt x="23080" y="2988294"/>
                  </a:lnTo>
                  <a:cubicBezTo>
                    <a:pt x="10333" y="2988294"/>
                    <a:pt x="0" y="2977961"/>
                    <a:pt x="0" y="2965214"/>
                  </a:cubicBezTo>
                  <a:lnTo>
                    <a:pt x="0" y="23080"/>
                  </a:lnTo>
                  <a:cubicBezTo>
                    <a:pt x="0" y="10333"/>
                    <a:pt x="10333" y="0"/>
                    <a:pt x="23080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450912" cy="3035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6731" y="3048797"/>
            <a:ext cx="14694539" cy="524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Sentiment analysis (SA), a vital task in natural language processing, involves identifying emotions and opinions in text. The rise of large language models (LLMs) like GPT-3 and Flan-T5 has sparked interest in their performance on SA tasks. While LLMs excel in many NLP applications, their effectiveness in SA compared to smaller, domain-specific models remains an open question. This presentation examines the state of SA in the era of LLMs.</a:t>
            </a:r>
          </a:p>
          <a:p>
            <a:pPr algn="just">
              <a:lnSpc>
                <a:spcPts val="51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52200" y="1085850"/>
            <a:ext cx="13666036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5048661" y="5540966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9578" y="346037"/>
            <a:ext cx="17501765" cy="9547845"/>
            <a:chOff x="0" y="0"/>
            <a:chExt cx="5688078" cy="31030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88078" cy="3103052"/>
            </a:xfrm>
            <a:custGeom>
              <a:avLst/>
              <a:gdLst/>
              <a:ahLst/>
              <a:cxnLst/>
              <a:rect r="r" b="b" t="t" l="l"/>
              <a:pathLst>
                <a:path h="3103052" w="5688078">
                  <a:moveTo>
                    <a:pt x="22118" y="0"/>
                  </a:moveTo>
                  <a:lnTo>
                    <a:pt x="5665961" y="0"/>
                  </a:lnTo>
                  <a:cubicBezTo>
                    <a:pt x="5678176" y="0"/>
                    <a:pt x="5688078" y="9902"/>
                    <a:pt x="5688078" y="22118"/>
                  </a:cubicBezTo>
                  <a:lnTo>
                    <a:pt x="5688078" y="3080935"/>
                  </a:lnTo>
                  <a:cubicBezTo>
                    <a:pt x="5688078" y="3093150"/>
                    <a:pt x="5678176" y="3103052"/>
                    <a:pt x="5665961" y="3103052"/>
                  </a:cubicBezTo>
                  <a:lnTo>
                    <a:pt x="22118" y="3103052"/>
                  </a:lnTo>
                  <a:cubicBezTo>
                    <a:pt x="9902" y="3103052"/>
                    <a:pt x="0" y="3093150"/>
                    <a:pt x="0" y="3080935"/>
                  </a:cubicBezTo>
                  <a:lnTo>
                    <a:pt x="0" y="22118"/>
                  </a:lnTo>
                  <a:cubicBezTo>
                    <a:pt x="0" y="9902"/>
                    <a:pt x="9902" y="0"/>
                    <a:pt x="22118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88078" cy="3150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97759" y="3102485"/>
            <a:ext cx="16305102" cy="530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9349" indent="-359674" lvl="1">
              <a:lnSpc>
                <a:spcPts val="4664"/>
              </a:lnSpc>
              <a:buFont typeface="Arial"/>
              <a:buChar char="•"/>
            </a:pPr>
            <a:r>
              <a:rPr lang="en-US" sz="333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Investigate the performance of large language </a:t>
            </a:r>
            <a:r>
              <a:rPr lang="en-US" sz="333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models (LLMs) like GPT-3 and Flan-T5 on various sentiment analysis tasks. </a:t>
            </a:r>
          </a:p>
          <a:p>
            <a:pPr algn="just" marL="719349" indent="-359674" lvl="1">
              <a:lnSpc>
                <a:spcPts val="4664"/>
              </a:lnSpc>
              <a:buFont typeface="Arial"/>
              <a:buChar char="•"/>
            </a:pPr>
            <a:r>
              <a:rPr lang="en-US" sz="333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Compare the performance of LLMs with smaller, domain-specific language models (SLMs), focusing on zero-shot and few-shot learning scenarios. </a:t>
            </a:r>
          </a:p>
          <a:p>
            <a:pPr algn="just" marL="719349" indent="-359674" lvl="1">
              <a:lnSpc>
                <a:spcPts val="4664"/>
              </a:lnSpc>
              <a:buFont typeface="Arial"/>
              <a:buChar char="•"/>
            </a:pPr>
            <a:r>
              <a:rPr lang="en-US" sz="333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Analyze current evaluation practices for sentiment analysis tasks and propose improvements to better assess LLM performance. </a:t>
            </a:r>
          </a:p>
          <a:p>
            <a:pPr algn="just" marL="719349" indent="-359674" lvl="1">
              <a:lnSpc>
                <a:spcPts val="4664"/>
              </a:lnSpc>
              <a:buFont typeface="Arial"/>
              <a:buChar char="•"/>
            </a:pPr>
            <a:r>
              <a:rPr lang="en-US" sz="333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Introduce the SENTIEVAL benchmark for more  comprehensive and realistic evaluation of sentiment analysis models,  addressing the limitations of existing methods.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36176" y="933450"/>
            <a:ext cx="1316856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RESEARCH OBJECTIVE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658" y="369578"/>
            <a:ext cx="17431144" cy="9571385"/>
            <a:chOff x="0" y="0"/>
            <a:chExt cx="5665127" cy="31107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5127" cy="3110703"/>
            </a:xfrm>
            <a:custGeom>
              <a:avLst/>
              <a:gdLst/>
              <a:ahLst/>
              <a:cxnLst/>
              <a:rect r="r" b="b" t="t" l="l"/>
              <a:pathLst>
                <a:path h="3110703" w="5665127">
                  <a:moveTo>
                    <a:pt x="22207" y="0"/>
                  </a:moveTo>
                  <a:lnTo>
                    <a:pt x="5642920" y="0"/>
                  </a:lnTo>
                  <a:cubicBezTo>
                    <a:pt x="5655184" y="0"/>
                    <a:pt x="5665127" y="9942"/>
                    <a:pt x="5665127" y="22207"/>
                  </a:cubicBezTo>
                  <a:lnTo>
                    <a:pt x="5665127" y="3088496"/>
                  </a:lnTo>
                  <a:cubicBezTo>
                    <a:pt x="5665127" y="3100760"/>
                    <a:pt x="5655184" y="3110703"/>
                    <a:pt x="5642920" y="3110703"/>
                  </a:cubicBezTo>
                  <a:lnTo>
                    <a:pt x="22207" y="3110703"/>
                  </a:lnTo>
                  <a:cubicBezTo>
                    <a:pt x="16317" y="3110703"/>
                    <a:pt x="10669" y="3108363"/>
                    <a:pt x="6504" y="3104199"/>
                  </a:cubicBezTo>
                  <a:cubicBezTo>
                    <a:pt x="2340" y="3100034"/>
                    <a:pt x="0" y="3094385"/>
                    <a:pt x="0" y="3088496"/>
                  </a:cubicBezTo>
                  <a:lnTo>
                    <a:pt x="0" y="22207"/>
                  </a:lnTo>
                  <a:cubicBezTo>
                    <a:pt x="0" y="9942"/>
                    <a:pt x="9942" y="0"/>
                    <a:pt x="22207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665127" cy="3158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5774" y="2140996"/>
            <a:ext cx="15556453" cy="7384060"/>
          </a:xfrm>
          <a:custGeom>
            <a:avLst/>
            <a:gdLst/>
            <a:ahLst/>
            <a:cxnLst/>
            <a:rect r="r" b="b" t="t" l="l"/>
            <a:pathLst>
              <a:path h="7384060" w="15556453">
                <a:moveTo>
                  <a:pt x="0" y="0"/>
                </a:moveTo>
                <a:lnTo>
                  <a:pt x="15556452" y="0"/>
                </a:lnTo>
                <a:lnTo>
                  <a:pt x="15556452" y="7384060"/>
                </a:lnTo>
                <a:lnTo>
                  <a:pt x="0" y="7384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78232" y="578785"/>
            <a:ext cx="1430799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2497" y="1028700"/>
            <a:ext cx="17572385" cy="8229600"/>
            <a:chOff x="0" y="0"/>
            <a:chExt cx="571103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1103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711030">
                  <a:moveTo>
                    <a:pt x="22029" y="0"/>
                  </a:moveTo>
                  <a:lnTo>
                    <a:pt x="5689002" y="0"/>
                  </a:lnTo>
                  <a:cubicBezTo>
                    <a:pt x="5701168" y="0"/>
                    <a:pt x="5711030" y="9863"/>
                    <a:pt x="5711030" y="22029"/>
                  </a:cubicBezTo>
                  <a:lnTo>
                    <a:pt x="5711030" y="2652594"/>
                  </a:lnTo>
                  <a:cubicBezTo>
                    <a:pt x="5711030" y="2664760"/>
                    <a:pt x="5701168" y="2674622"/>
                    <a:pt x="5689002" y="2674622"/>
                  </a:cubicBezTo>
                  <a:lnTo>
                    <a:pt x="22029" y="2674622"/>
                  </a:lnTo>
                  <a:cubicBezTo>
                    <a:pt x="9863" y="2674622"/>
                    <a:pt x="0" y="2664760"/>
                    <a:pt x="0" y="2652594"/>
                  </a:cubicBezTo>
                  <a:lnTo>
                    <a:pt x="0" y="22029"/>
                  </a:lnTo>
                  <a:cubicBezTo>
                    <a:pt x="0" y="9863"/>
                    <a:pt x="9863" y="0"/>
                    <a:pt x="22029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1103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58193" y="3669710"/>
            <a:ext cx="16700994" cy="4496421"/>
          </a:xfrm>
          <a:custGeom>
            <a:avLst/>
            <a:gdLst/>
            <a:ahLst/>
            <a:cxnLst/>
            <a:rect r="r" b="b" t="t" l="l"/>
            <a:pathLst>
              <a:path h="4496421" w="16700994">
                <a:moveTo>
                  <a:pt x="0" y="0"/>
                </a:moveTo>
                <a:lnTo>
                  <a:pt x="16700994" y="0"/>
                </a:lnTo>
                <a:lnTo>
                  <a:pt x="16700994" y="4496422"/>
                </a:lnTo>
                <a:lnTo>
                  <a:pt x="0" y="4496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75581" y="1875725"/>
            <a:ext cx="13666036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9578" y="346037"/>
            <a:ext cx="17487253" cy="9571385"/>
            <a:chOff x="0" y="0"/>
            <a:chExt cx="5683362" cy="31107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83362" cy="3110703"/>
            </a:xfrm>
            <a:custGeom>
              <a:avLst/>
              <a:gdLst/>
              <a:ahLst/>
              <a:cxnLst/>
              <a:rect r="r" b="b" t="t" l="l"/>
              <a:pathLst>
                <a:path h="3110703" w="5683362">
                  <a:moveTo>
                    <a:pt x="22136" y="0"/>
                  </a:moveTo>
                  <a:lnTo>
                    <a:pt x="5661226" y="0"/>
                  </a:lnTo>
                  <a:cubicBezTo>
                    <a:pt x="5673451" y="0"/>
                    <a:pt x="5683362" y="9911"/>
                    <a:pt x="5683362" y="22136"/>
                  </a:cubicBezTo>
                  <a:lnTo>
                    <a:pt x="5683362" y="3088567"/>
                  </a:lnTo>
                  <a:cubicBezTo>
                    <a:pt x="5683362" y="3100792"/>
                    <a:pt x="5673451" y="3110703"/>
                    <a:pt x="5661226" y="3110703"/>
                  </a:cubicBezTo>
                  <a:lnTo>
                    <a:pt x="22136" y="3110703"/>
                  </a:lnTo>
                  <a:cubicBezTo>
                    <a:pt x="9911" y="3110703"/>
                    <a:pt x="0" y="3100792"/>
                    <a:pt x="0" y="3088567"/>
                  </a:cubicBezTo>
                  <a:lnTo>
                    <a:pt x="0" y="22136"/>
                  </a:lnTo>
                  <a:cubicBezTo>
                    <a:pt x="0" y="9911"/>
                    <a:pt x="9911" y="0"/>
                    <a:pt x="2213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83362" cy="3158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8954" y="2626352"/>
            <a:ext cx="15765127" cy="729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1. Evaluation Setup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•Models: LLMs (GPT-3, ChatGPT, Flan-T5) vs. SLMs (T5).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•Tasks: Sentiment Classification (SC), ABSA, and MAST.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•Learning Modes: Zero-shot and few-shot. 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2. Performance Metrics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•Accuracy, F1-Score, Sentiment Precision. 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3. Results Summary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•Zero-shot: LLMs perform well on simple tasks but struggle with complex tasks.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•Few-shot: LLMs outperform SLMs, especially with limited data. 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4. Insights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•LLMs are strong in general tasks but sensitive to prompt design.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•Few-shot learning helps LLMs with complex, structured tasks.</a:t>
            </a: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63222" y="885825"/>
            <a:ext cx="13363322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EXPERIMENTAL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9411" y="440327"/>
            <a:ext cx="16893611" cy="9265364"/>
            <a:chOff x="0" y="0"/>
            <a:chExt cx="5490428" cy="30112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0428" cy="3011246"/>
            </a:xfrm>
            <a:custGeom>
              <a:avLst/>
              <a:gdLst/>
              <a:ahLst/>
              <a:cxnLst/>
              <a:rect r="r" b="b" t="t" l="l"/>
              <a:pathLst>
                <a:path h="3011246" w="5490428">
                  <a:moveTo>
                    <a:pt x="22914" y="0"/>
                  </a:moveTo>
                  <a:lnTo>
                    <a:pt x="5467515" y="0"/>
                  </a:lnTo>
                  <a:cubicBezTo>
                    <a:pt x="5480170" y="0"/>
                    <a:pt x="5490428" y="10259"/>
                    <a:pt x="5490428" y="22914"/>
                  </a:cubicBezTo>
                  <a:lnTo>
                    <a:pt x="5490428" y="2988332"/>
                  </a:lnTo>
                  <a:cubicBezTo>
                    <a:pt x="5490428" y="3000987"/>
                    <a:pt x="5480170" y="3011246"/>
                    <a:pt x="5467515" y="3011246"/>
                  </a:cubicBezTo>
                  <a:lnTo>
                    <a:pt x="22914" y="3011246"/>
                  </a:lnTo>
                  <a:cubicBezTo>
                    <a:pt x="10259" y="3011246"/>
                    <a:pt x="0" y="3000987"/>
                    <a:pt x="0" y="2988332"/>
                  </a:cubicBezTo>
                  <a:lnTo>
                    <a:pt x="0" y="22914"/>
                  </a:lnTo>
                  <a:cubicBezTo>
                    <a:pt x="0" y="10259"/>
                    <a:pt x="10259" y="0"/>
                    <a:pt x="22914" y="0"/>
                  </a:cubicBezTo>
                  <a:close/>
                </a:path>
              </a:pathLst>
            </a:custGeom>
            <a:solidFill>
              <a:srgbClr val="F1ECE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490428" cy="305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51843" y="3477891"/>
            <a:ext cx="15184314" cy="419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Large Language Models (LLMs) excel in simpler sentiment analysis tasks and zero-shot learning but struggle with fine-grained tasks like aspect-based sentiment analysis (ABSA). Domain-specific small language models (SLMs) often outperform them when fine-tuned. The study highlights the need for effective prompt design and comprehensive benchmarks like SENTIEVAL to evaluate LLMs' SA capabilities.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424738" y="6932571"/>
            <a:ext cx="3932319" cy="5847315"/>
          </a:xfrm>
          <a:custGeom>
            <a:avLst/>
            <a:gdLst/>
            <a:ahLst/>
            <a:cxnLst/>
            <a:rect r="r" b="b" t="t" l="l"/>
            <a:pathLst>
              <a:path h="5847315" w="3932319">
                <a:moveTo>
                  <a:pt x="0" y="0"/>
                </a:moveTo>
                <a:lnTo>
                  <a:pt x="3932320" y="0"/>
                </a:lnTo>
                <a:lnTo>
                  <a:pt x="3932320" y="5847314"/>
                </a:lnTo>
                <a:lnTo>
                  <a:pt x="0" y="5847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33741" y="1157251"/>
            <a:ext cx="880495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69759" y="581438"/>
            <a:ext cx="16656823" cy="8888722"/>
            <a:chOff x="0" y="0"/>
            <a:chExt cx="5413472" cy="2888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13472" cy="2888837"/>
            </a:xfrm>
            <a:custGeom>
              <a:avLst/>
              <a:gdLst/>
              <a:ahLst/>
              <a:cxnLst/>
              <a:rect r="r" b="b" t="t" l="l"/>
              <a:pathLst>
                <a:path h="2888837" w="5413472">
                  <a:moveTo>
                    <a:pt x="23239" y="0"/>
                  </a:moveTo>
                  <a:lnTo>
                    <a:pt x="5390233" y="0"/>
                  </a:lnTo>
                  <a:cubicBezTo>
                    <a:pt x="5403067" y="0"/>
                    <a:pt x="5413472" y="10405"/>
                    <a:pt x="5413472" y="23239"/>
                  </a:cubicBezTo>
                  <a:lnTo>
                    <a:pt x="5413472" y="2865598"/>
                  </a:lnTo>
                  <a:cubicBezTo>
                    <a:pt x="5413472" y="2871761"/>
                    <a:pt x="5411024" y="2877672"/>
                    <a:pt x="5406666" y="2882030"/>
                  </a:cubicBezTo>
                  <a:cubicBezTo>
                    <a:pt x="5402307" y="2886389"/>
                    <a:pt x="5396396" y="2888837"/>
                    <a:pt x="5390233" y="2888837"/>
                  </a:cubicBezTo>
                  <a:lnTo>
                    <a:pt x="23239" y="2888837"/>
                  </a:lnTo>
                  <a:cubicBezTo>
                    <a:pt x="10405" y="2888837"/>
                    <a:pt x="0" y="2878433"/>
                    <a:pt x="0" y="2865598"/>
                  </a:cubicBezTo>
                  <a:lnTo>
                    <a:pt x="0" y="23239"/>
                  </a:lnTo>
                  <a:cubicBezTo>
                    <a:pt x="0" y="10405"/>
                    <a:pt x="10405" y="0"/>
                    <a:pt x="23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413472" cy="293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0661" y="2777126"/>
            <a:ext cx="14426678" cy="541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1.Turney, P. D. (2002).</a:t>
            </a: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Thumbs up or thumbs down? Semantic orientation 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applied to unsupervised classification of reviews. ACL. </a:t>
            </a: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2. </a:t>
            </a: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Hu, M., &amp; Liu, B. (2004).</a:t>
            </a: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Mining and summarizing customer reviews. ACM 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SIGKDD International Conference on Knowledge Discovery and Data Mining. </a:t>
            </a: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3. </a:t>
            </a: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Brown, T. B., Mann, B., Ryder, N., et al. (2020). </a:t>
            </a: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Language models are few-shot  learners. Advances in Neural Information Processing Systems (NeurIPS). </a:t>
            </a: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4. </a:t>
            </a: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Zhong, Z., Ding, L., Liu, J., et al. (2023).</a:t>
            </a: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Can ChatGPT understand too? A 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comparative study on ChatGPT and fine-tuned BERT. CoRR. </a:t>
            </a: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5. </a:t>
            </a:r>
            <a:r>
              <a:rPr lang="en-US" sz="3100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Wang, J., Xie, Q., Ding, Z., et al. (2023).</a:t>
            </a: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ChatGPT a good sentiment 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analyzer? A preliminary study. CoRR.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525114" y="6564420"/>
            <a:ext cx="4811627" cy="4854100"/>
          </a:xfrm>
          <a:custGeom>
            <a:avLst/>
            <a:gdLst/>
            <a:ahLst/>
            <a:cxnLst/>
            <a:rect r="r" b="b" t="t" l="l"/>
            <a:pathLst>
              <a:path h="4854100" w="4811627">
                <a:moveTo>
                  <a:pt x="0" y="0"/>
                </a:moveTo>
                <a:lnTo>
                  <a:pt x="4811627" y="0"/>
                </a:lnTo>
                <a:lnTo>
                  <a:pt x="4811627" y="4854100"/>
                </a:lnTo>
                <a:lnTo>
                  <a:pt x="0" y="4854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84901" y="885825"/>
            <a:ext cx="1098982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DAGXm_udyMY</dc:identifier>
  <dcterms:modified xsi:type="dcterms:W3CDTF">2011-08-01T06:04:30Z</dcterms:modified>
  <cp:revision>1</cp:revision>
  <dc:title>Data Collection &amp; Analysis Educational Presentation in Pink and Blue Lined Style</dc:title>
</cp:coreProperties>
</file>