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mic Sans Bold" charset="1" panose="03000902030302020204"/>
      <p:regular r:id="rId17"/>
    </p:embeddedFont>
    <p:embeddedFont>
      <p:font typeface="Gagalin" charset="1" panose="00000500000000000000"/>
      <p:regular r:id="rId18"/>
    </p:embeddedFont>
    <p:embeddedFont>
      <p:font typeface="Canva Sans Bold" charset="1" panose="020B0803030501040103"/>
      <p:regular r:id="rId19"/>
    </p:embeddedFont>
    <p:embeddedFont>
      <p:font typeface="Comic Sans" charset="1" panose="03000702030302020204"/>
      <p:regular r:id="rId20"/>
    </p:embeddedFont>
    <p:embeddedFont>
      <p:font typeface="Comic Sans Bold Italics" charset="1" panose="0300090203030206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researchgate.net/publication/226202473_Understanding_the_meaning_of_accuracy_trueness_and_precision" TargetMode="External" Type="http://schemas.openxmlformats.org/officeDocument/2006/relationships/hyperlink"/><Relationship Id="rId11" Target="https://ieeexplore.ieee.org/document/5597285" TargetMode="External" Type="http://schemas.openxmlformats.org/officeDocument/2006/relationships/hyperlink"/><Relationship Id="rId12" Target="https://www.researchgate.net/publication/356500557_Mean_Squared_Error_Deconstructed" TargetMode="External" Type="http://schemas.openxmlformats.org/officeDocument/2006/relationships/hyperlink"/><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https://www.iaeng.org/publication/IMECS2019/IMECS2019_pp12-16.pdf" TargetMode="External" Type="http://schemas.openxmlformats.org/officeDocument/2006/relationships/hyperlink"/><Relationship Id="rId7" Target="https://arxiv.org/pdf/2307.06435" TargetMode="External" Type="http://schemas.openxmlformats.org/officeDocument/2006/relationships/hyperlink"/><Relationship Id="rId8" Target="https://www.researchgate.net/publication/340493274_A_Review_on_the_Long_Short-Term_Memory_Model" TargetMode="External" Type="http://schemas.openxmlformats.org/officeDocument/2006/relationships/hyperlink"/><Relationship Id="rId9" Target="https://www.tandfonline.com/doi/full/10.1080/21642583.2019.1708830#abstract"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7.png" Type="http://schemas.openxmlformats.org/officeDocument/2006/relationships/image"/><Relationship Id="rId9"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grpSp>
        <p:nvGrpSpPr>
          <p:cNvPr name="Group 2" id="2"/>
          <p:cNvGrpSpPr/>
          <p:nvPr/>
        </p:nvGrpSpPr>
        <p:grpSpPr>
          <a:xfrm rot="0">
            <a:off x="-364808" y="9578943"/>
            <a:ext cx="19218012" cy="708057"/>
            <a:chOff x="0" y="0"/>
            <a:chExt cx="5061534" cy="186484"/>
          </a:xfrm>
        </p:grpSpPr>
        <p:sp>
          <p:nvSpPr>
            <p:cNvPr name="Freeform 3" id="3"/>
            <p:cNvSpPr/>
            <p:nvPr/>
          </p:nvSpPr>
          <p:spPr>
            <a:xfrm flipH="false" flipV="false" rot="0">
              <a:off x="0" y="0"/>
              <a:ext cx="5061534" cy="186484"/>
            </a:xfrm>
            <a:custGeom>
              <a:avLst/>
              <a:gdLst/>
              <a:ahLst/>
              <a:cxnLst/>
              <a:rect r="r" b="b" t="t" l="l"/>
              <a:pathLst>
                <a:path h="186484" w="506153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true">
              <a:gsLst>
                <a:gs pos="0">
                  <a:srgbClr val="896650">
                    <a:alpha val="100000"/>
                  </a:srgbClr>
                </a:gs>
                <a:gs pos="100000">
                  <a:srgbClr val="B89A86">
                    <a:alpha val="100000"/>
                  </a:srgbClr>
                </a:gs>
              </a:gsLst>
              <a:lin ang="5400000"/>
            </a:gradFill>
          </p:spPr>
        </p:sp>
        <p:sp>
          <p:nvSpPr>
            <p:cNvPr name="TextBox 4" id="4"/>
            <p:cNvSpPr txBox="true"/>
            <p:nvPr/>
          </p:nvSpPr>
          <p:spPr>
            <a:xfrm>
              <a:off x="0" y="-47625"/>
              <a:ext cx="5061534" cy="23410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375586" y="179107"/>
            <a:ext cx="11536829" cy="9753864"/>
          </a:xfrm>
          <a:custGeom>
            <a:avLst/>
            <a:gdLst/>
            <a:ahLst/>
            <a:cxnLst/>
            <a:rect r="r" b="b" t="t" l="l"/>
            <a:pathLst>
              <a:path h="9753864" w="11536829">
                <a:moveTo>
                  <a:pt x="0" y="0"/>
                </a:moveTo>
                <a:lnTo>
                  <a:pt x="11536828" y="0"/>
                </a:lnTo>
                <a:lnTo>
                  <a:pt x="11536828" y="9753865"/>
                </a:lnTo>
                <a:lnTo>
                  <a:pt x="0" y="97538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22589" y="6705921"/>
            <a:ext cx="3426506" cy="4114800"/>
          </a:xfrm>
          <a:custGeom>
            <a:avLst/>
            <a:gdLst/>
            <a:ahLst/>
            <a:cxnLst/>
            <a:rect r="r" b="b" t="t" l="l"/>
            <a:pathLst>
              <a:path h="4114800" w="3426506">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426764" y="6605788"/>
            <a:ext cx="2445286" cy="3430886"/>
          </a:xfrm>
          <a:custGeom>
            <a:avLst/>
            <a:gdLst/>
            <a:ahLst/>
            <a:cxnLst/>
            <a:rect r="r" b="b" t="t" l="l"/>
            <a:pathLst>
              <a:path h="3430886" w="2445286">
                <a:moveTo>
                  <a:pt x="0" y="0"/>
                </a:moveTo>
                <a:lnTo>
                  <a:pt x="2445286" y="0"/>
                </a:lnTo>
                <a:lnTo>
                  <a:pt x="2445286" y="3430886"/>
                </a:lnTo>
                <a:lnTo>
                  <a:pt x="0" y="3430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499888" y="-589214"/>
            <a:ext cx="2124970" cy="2124970"/>
          </a:xfrm>
          <a:custGeom>
            <a:avLst/>
            <a:gdLst/>
            <a:ahLst/>
            <a:cxnLst/>
            <a:rect r="r" b="b" t="t" l="l"/>
            <a:pathLst>
              <a:path h="2124970" w="2124970">
                <a:moveTo>
                  <a:pt x="0" y="0"/>
                </a:moveTo>
                <a:lnTo>
                  <a:pt x="2124970" y="0"/>
                </a:lnTo>
                <a:lnTo>
                  <a:pt x="2124970" y="2124970"/>
                </a:lnTo>
                <a:lnTo>
                  <a:pt x="0" y="21249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0" y="0"/>
            <a:ext cx="3072826" cy="1787897"/>
          </a:xfrm>
          <a:custGeom>
            <a:avLst/>
            <a:gdLst/>
            <a:ahLst/>
            <a:cxnLst/>
            <a:rect r="r" b="b" t="t" l="l"/>
            <a:pathLst>
              <a:path h="1787897" w="3072826">
                <a:moveTo>
                  <a:pt x="0" y="0"/>
                </a:moveTo>
                <a:lnTo>
                  <a:pt x="3072826" y="0"/>
                </a:lnTo>
                <a:lnTo>
                  <a:pt x="3072826" y="1787897"/>
                </a:lnTo>
                <a:lnTo>
                  <a:pt x="0" y="1787897"/>
                </a:lnTo>
                <a:lnTo>
                  <a:pt x="0" y="0"/>
                </a:lnTo>
                <a:close/>
              </a:path>
            </a:pathLst>
          </a:custGeom>
          <a:blipFill>
            <a:blip r:embed="rId10"/>
            <a:stretch>
              <a:fillRect l="0" t="0" r="-61" b="-953"/>
            </a:stretch>
          </a:blipFill>
        </p:spPr>
      </p:sp>
      <p:sp>
        <p:nvSpPr>
          <p:cNvPr name="TextBox 10" id="10"/>
          <p:cNvSpPr txBox="true"/>
          <p:nvPr/>
        </p:nvSpPr>
        <p:spPr>
          <a:xfrm rot="0">
            <a:off x="4478981" y="1081714"/>
            <a:ext cx="9604129" cy="4678568"/>
          </a:xfrm>
          <a:prstGeom prst="rect">
            <a:avLst/>
          </a:prstGeom>
        </p:spPr>
        <p:txBody>
          <a:bodyPr anchor="t" rtlCol="false" tIns="0" lIns="0" bIns="0" rIns="0">
            <a:spAutoFit/>
          </a:bodyPr>
          <a:lstStyle/>
          <a:p>
            <a:pPr algn="ctr">
              <a:lnSpc>
                <a:spcPts val="9351"/>
              </a:lnSpc>
              <a:spcBef>
                <a:spcPct val="0"/>
              </a:spcBef>
            </a:pPr>
            <a:r>
              <a:rPr lang="en-US" b="true" sz="6679">
                <a:solidFill>
                  <a:srgbClr val="7E7E7E"/>
                </a:solidFill>
                <a:latin typeface="Comic Sans Bold"/>
                <a:ea typeface="Comic Sans Bold"/>
                <a:cs typeface="Comic Sans Bold"/>
                <a:sym typeface="Comic Sans Bold"/>
              </a:rPr>
              <a:t>Closing Price Prediction using Sentiment Analysis by LLM &amp; SSA</a:t>
            </a:r>
          </a:p>
        </p:txBody>
      </p:sp>
      <p:sp>
        <p:nvSpPr>
          <p:cNvPr name="TextBox 11" id="11"/>
          <p:cNvSpPr txBox="true"/>
          <p:nvPr/>
        </p:nvSpPr>
        <p:spPr>
          <a:xfrm rot="0">
            <a:off x="4825365" y="5959358"/>
            <a:ext cx="9530434" cy="646430"/>
          </a:xfrm>
          <a:prstGeom prst="rect">
            <a:avLst/>
          </a:prstGeom>
        </p:spPr>
        <p:txBody>
          <a:bodyPr anchor="t" rtlCol="false" tIns="0" lIns="0" bIns="0" rIns="0">
            <a:spAutoFit/>
          </a:bodyPr>
          <a:lstStyle/>
          <a:p>
            <a:pPr algn="ctr">
              <a:lnSpc>
                <a:spcPts val="5319"/>
              </a:lnSpc>
              <a:spcBef>
                <a:spcPct val="0"/>
              </a:spcBef>
            </a:pPr>
            <a:r>
              <a:rPr lang="en-US" sz="3799">
                <a:solidFill>
                  <a:srgbClr val="7E7E7E"/>
                </a:solidFill>
                <a:latin typeface="Gagalin"/>
                <a:ea typeface="Gagalin"/>
                <a:cs typeface="Gagalin"/>
                <a:sym typeface="Gagalin"/>
              </a:rPr>
              <a:t>Netural Language Processing ( NLP )</a:t>
            </a:r>
          </a:p>
        </p:txBody>
      </p:sp>
      <p:sp>
        <p:nvSpPr>
          <p:cNvPr name="TextBox 12" id="12"/>
          <p:cNvSpPr txBox="true"/>
          <p:nvPr/>
        </p:nvSpPr>
        <p:spPr>
          <a:xfrm rot="0">
            <a:off x="10544855" y="7544469"/>
            <a:ext cx="4591691" cy="448310"/>
          </a:xfrm>
          <a:prstGeom prst="rect">
            <a:avLst/>
          </a:prstGeom>
        </p:spPr>
        <p:txBody>
          <a:bodyPr anchor="t" rtlCol="false" tIns="0" lIns="0" bIns="0" rIns="0">
            <a:spAutoFit/>
          </a:bodyPr>
          <a:lstStyle/>
          <a:p>
            <a:pPr algn="ctr">
              <a:lnSpc>
                <a:spcPts val="3640"/>
              </a:lnSpc>
            </a:pPr>
            <a:r>
              <a:rPr lang="en-US" sz="2600" b="true">
                <a:solidFill>
                  <a:srgbClr val="FFF6BE"/>
                </a:solidFill>
                <a:latin typeface="Canva Sans Bold"/>
                <a:ea typeface="Canva Sans Bold"/>
                <a:cs typeface="Canva Sans Bold"/>
                <a:sym typeface="Canva Sans Bold"/>
              </a:rPr>
              <a:t>Date: 27-11-2024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00635" y="469508"/>
            <a:ext cx="14486730" cy="9347984"/>
          </a:xfrm>
          <a:custGeom>
            <a:avLst/>
            <a:gdLst/>
            <a:ahLst/>
            <a:cxnLst/>
            <a:rect r="r" b="b" t="t" l="l"/>
            <a:pathLst>
              <a:path h="9347984" w="14486730">
                <a:moveTo>
                  <a:pt x="0" y="0"/>
                </a:moveTo>
                <a:lnTo>
                  <a:pt x="14486730" y="0"/>
                </a:lnTo>
                <a:lnTo>
                  <a:pt x="14486730" y="9347984"/>
                </a:lnTo>
                <a:lnTo>
                  <a:pt x="0" y="93479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381787"/>
            <a:ext cx="7532427" cy="927101"/>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FFF6BE"/>
                </a:solidFill>
                <a:latin typeface="Comic Sans Bold"/>
                <a:ea typeface="Comic Sans Bold"/>
                <a:cs typeface="Comic Sans Bold"/>
                <a:sym typeface="Comic Sans Bold"/>
              </a:rPr>
              <a:t>References</a:t>
            </a:r>
          </a:p>
        </p:txBody>
      </p:sp>
      <p:pic>
        <p:nvPicPr>
          <p:cNvPr name="Picture 6" id="6"/>
          <p:cNvPicPr>
            <a:picLocks noChangeAspect="true"/>
          </p:cNvPicPr>
          <p:nvPr/>
        </p:nvPicPr>
        <p:blipFill>
          <a:blip r:embed="rId8"/>
          <a:stretch>
            <a:fillRect/>
          </a:stretch>
        </p:blipFill>
        <p:spPr>
          <a:xfrm rot="0">
            <a:off x="5317993" y="1249079"/>
            <a:ext cx="4489610" cy="1358477"/>
          </a:xfrm>
          <a:prstGeom prst="rect">
            <a:avLst/>
          </a:prstGeom>
        </p:spPr>
      </p:pic>
      <p:pic>
        <p:nvPicPr>
          <p:cNvPr name="Picture 7" id="7"/>
          <p:cNvPicPr>
            <a:picLocks noChangeAspect="true"/>
          </p:cNvPicPr>
          <p:nvPr/>
        </p:nvPicPr>
        <p:blipFill>
          <a:blip r:embed="rId9"/>
          <a:stretch>
            <a:fillRect/>
          </a:stretch>
        </p:blipFill>
        <p:spPr>
          <a:xfrm rot="0">
            <a:off x="9059335" y="1249079"/>
            <a:ext cx="4489610" cy="1358477"/>
          </a:xfrm>
          <a:prstGeom prst="rect">
            <a:avLst/>
          </a:prstGeom>
        </p:spPr>
      </p:pic>
      <p:grpSp>
        <p:nvGrpSpPr>
          <p:cNvPr name="Group 8" id="8"/>
          <p:cNvGrpSpPr/>
          <p:nvPr/>
        </p:nvGrpSpPr>
        <p:grpSpPr>
          <a:xfrm rot="0">
            <a:off x="16878908" y="9625427"/>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0092" y="9625427"/>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TextBox 14" id="14"/>
          <p:cNvSpPr txBox="true"/>
          <p:nvPr/>
        </p:nvSpPr>
        <p:spPr>
          <a:xfrm rot="0">
            <a:off x="2390354" y="2839025"/>
            <a:ext cx="937586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545454"/>
                </a:solidFill>
                <a:latin typeface="Comic Sans Bold"/>
                <a:ea typeface="Comic Sans Bold"/>
                <a:cs typeface="Comic Sans Bold"/>
                <a:sym typeface="Comic Sans Bold"/>
              </a:rPr>
              <a:t> [1] Frank Cao Yun ”Stocktwits 2020 2022 Raw”. </a:t>
            </a:r>
          </a:p>
        </p:txBody>
      </p:sp>
      <p:sp>
        <p:nvSpPr>
          <p:cNvPr name="TextBox 15" id="15"/>
          <p:cNvSpPr txBox="true"/>
          <p:nvPr/>
        </p:nvSpPr>
        <p:spPr>
          <a:xfrm rot="0">
            <a:off x="3948046" y="3445450"/>
            <a:ext cx="11367967"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[2] Shihab ”Twitter Elbagir and Jing Yang Sentiment Analysis Using Natural Language Toolkit and 4 VADER Sentiment ”</a:t>
            </a:r>
          </a:p>
        </p:txBody>
      </p:sp>
      <p:sp>
        <p:nvSpPr>
          <p:cNvPr name="TextBox 16" id="16"/>
          <p:cNvSpPr txBox="true"/>
          <p:nvPr/>
        </p:nvSpPr>
        <p:spPr>
          <a:xfrm rot="0">
            <a:off x="3948046" y="4404300"/>
            <a:ext cx="11619856" cy="1044575"/>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[3] Humza Naveed, Asad Ullah Khan, Shi Qiu, Muhammad Saqib, Saeed Anwar, Muhammad Usman, Naveed Akhtar, Nick Barnes, Ajmal Mian ”A Comprehen sive Overview of Large Language Mod els” </a:t>
            </a:r>
          </a:p>
        </p:txBody>
      </p:sp>
      <p:sp>
        <p:nvSpPr>
          <p:cNvPr name="TextBox 17" id="17"/>
          <p:cNvSpPr txBox="true"/>
          <p:nvPr/>
        </p:nvSpPr>
        <p:spPr>
          <a:xfrm rot="0">
            <a:off x="3948046" y="5766832"/>
            <a:ext cx="10161579"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[4] </a:t>
            </a:r>
            <a:r>
              <a:rPr lang="en-US" b="true" sz="2000">
                <a:solidFill>
                  <a:srgbClr val="545454"/>
                </a:solidFill>
                <a:latin typeface="Comic Sans Bold"/>
                <a:ea typeface="Comic Sans Bold"/>
                <a:cs typeface="Comic Sans Bold"/>
                <a:sym typeface="Comic Sans Bold"/>
              </a:rPr>
              <a:t>Tim Dettmers, Artidoro Pagnoni, Ari Holtzman, ”QLoRA: Luke Zettlemoyer Efficient of Quantized LLMs”</a:t>
            </a:r>
          </a:p>
        </p:txBody>
      </p:sp>
      <p:sp>
        <p:nvSpPr>
          <p:cNvPr name="TextBox 18" id="18"/>
          <p:cNvSpPr txBox="true"/>
          <p:nvPr/>
        </p:nvSpPr>
        <p:spPr>
          <a:xfrm rot="0">
            <a:off x="3996483" y="6725682"/>
            <a:ext cx="9604276"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[5] Greg Van Houdt, Carlos Mosquera , Gonzalo N´apoles ”A Review on the Long Short-Term Memory Model”</a:t>
            </a:r>
          </a:p>
        </p:txBody>
      </p:sp>
      <p:sp>
        <p:nvSpPr>
          <p:cNvPr name="TextBox 19" id="19"/>
          <p:cNvSpPr txBox="true"/>
          <p:nvPr/>
        </p:nvSpPr>
        <p:spPr>
          <a:xfrm rot="0">
            <a:off x="3996483" y="7694742"/>
            <a:ext cx="9664853"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[6] Petro Liashchynskyi, Pavlo Liashchyn skyi ”Grid Search, Random Search, Ge netic Algorithm: A Big Comparison for NAS”</a:t>
            </a:r>
          </a:p>
        </p:txBody>
      </p:sp>
      <p:sp>
        <p:nvSpPr>
          <p:cNvPr name="TextBox 20" id="20"/>
          <p:cNvSpPr txBox="true"/>
          <p:nvPr/>
        </p:nvSpPr>
        <p:spPr>
          <a:xfrm rot="0">
            <a:off x="3996483" y="8663803"/>
            <a:ext cx="8962167"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[7] Jiankai Xue and Bo Shen ”A novel swarm intelligence optimization ap proach: sparrow search algorithm”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0">
            <a:off x="3821061" y="797007"/>
            <a:ext cx="10950677" cy="9258300"/>
          </a:xfrm>
          <a:custGeom>
            <a:avLst/>
            <a:gdLst/>
            <a:ahLst/>
            <a:cxnLst/>
            <a:rect r="r" b="b" t="t" l="l"/>
            <a:pathLst>
              <a:path h="9258300" w="10950677">
                <a:moveTo>
                  <a:pt x="0" y="0"/>
                </a:moveTo>
                <a:lnTo>
                  <a:pt x="10950678" y="0"/>
                </a:lnTo>
                <a:lnTo>
                  <a:pt x="10950678"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64808" y="9578943"/>
            <a:ext cx="19218012" cy="708057"/>
            <a:chOff x="0" y="0"/>
            <a:chExt cx="5061534" cy="186484"/>
          </a:xfrm>
        </p:grpSpPr>
        <p:sp>
          <p:nvSpPr>
            <p:cNvPr name="Freeform 4" id="4"/>
            <p:cNvSpPr/>
            <p:nvPr/>
          </p:nvSpPr>
          <p:spPr>
            <a:xfrm flipH="false" flipV="false" rot="0">
              <a:off x="0" y="0"/>
              <a:ext cx="5061534" cy="186484"/>
            </a:xfrm>
            <a:custGeom>
              <a:avLst/>
              <a:gdLst/>
              <a:ahLst/>
              <a:cxnLst/>
              <a:rect r="r" b="b" t="t" l="l"/>
              <a:pathLst>
                <a:path h="186484" w="506153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true">
              <a:gsLst>
                <a:gs pos="0">
                  <a:srgbClr val="896650">
                    <a:alpha val="100000"/>
                  </a:srgbClr>
                </a:gs>
                <a:gs pos="100000">
                  <a:srgbClr val="B89A86">
                    <a:alpha val="100000"/>
                  </a:srgbClr>
                </a:gs>
              </a:gsLst>
              <a:lin ang="5400000"/>
            </a:gradFill>
          </p:spPr>
        </p:sp>
        <p:sp>
          <p:nvSpPr>
            <p:cNvPr name="TextBox 5" id="5"/>
            <p:cNvSpPr txBox="true"/>
            <p:nvPr/>
          </p:nvSpPr>
          <p:spPr>
            <a:xfrm>
              <a:off x="0" y="-47625"/>
              <a:ext cx="5061534" cy="23410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62398" y="6691513"/>
            <a:ext cx="3426506" cy="4114800"/>
          </a:xfrm>
          <a:custGeom>
            <a:avLst/>
            <a:gdLst/>
            <a:ahLst/>
            <a:cxnLst/>
            <a:rect r="r" b="b" t="t" l="l"/>
            <a:pathLst>
              <a:path h="4114800" w="3426506">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14014" y="6605788"/>
            <a:ext cx="2445286" cy="3430886"/>
          </a:xfrm>
          <a:custGeom>
            <a:avLst/>
            <a:gdLst/>
            <a:ahLst/>
            <a:cxnLst/>
            <a:rect r="r" b="b" t="t" l="l"/>
            <a:pathLst>
              <a:path h="3430886" w="2445286">
                <a:moveTo>
                  <a:pt x="0" y="0"/>
                </a:moveTo>
                <a:lnTo>
                  <a:pt x="2445286" y="0"/>
                </a:lnTo>
                <a:lnTo>
                  <a:pt x="2445286" y="3430886"/>
                </a:lnTo>
                <a:lnTo>
                  <a:pt x="0" y="3430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812436" y="3444859"/>
            <a:ext cx="8663127" cy="1698641"/>
          </a:xfrm>
          <a:prstGeom prst="rect">
            <a:avLst/>
          </a:prstGeom>
        </p:spPr>
        <p:txBody>
          <a:bodyPr anchor="t" rtlCol="false" tIns="0" lIns="0" bIns="0" rIns="0">
            <a:spAutoFit/>
          </a:bodyPr>
          <a:lstStyle/>
          <a:p>
            <a:pPr algn="ctr" marL="0" indent="0" lvl="0">
              <a:lnSpc>
                <a:spcPts val="13999"/>
              </a:lnSpc>
              <a:spcBef>
                <a:spcPct val="0"/>
              </a:spcBef>
            </a:pPr>
            <a:r>
              <a:rPr lang="en-US" b="true" sz="9999" strike="noStrike" u="none">
                <a:solidFill>
                  <a:srgbClr val="82798F"/>
                </a:solidFill>
                <a:latin typeface="Comic Sans Bold"/>
                <a:ea typeface="Comic Sans Bold"/>
                <a:cs typeface="Comic Sans Bold"/>
                <a:sym typeface="Comic Sans Bold"/>
              </a:rPr>
              <a:t>THANK YOU</a:t>
            </a:r>
          </a:p>
        </p:txBody>
      </p:sp>
      <p:sp>
        <p:nvSpPr>
          <p:cNvPr name="Freeform 9" id="9"/>
          <p:cNvSpPr/>
          <p:nvPr/>
        </p:nvSpPr>
        <p:spPr>
          <a:xfrm flipH="false" flipV="false" rot="0">
            <a:off x="-462398" y="-417878"/>
            <a:ext cx="2124970" cy="2124970"/>
          </a:xfrm>
          <a:custGeom>
            <a:avLst/>
            <a:gdLst/>
            <a:ahLst/>
            <a:cxnLst/>
            <a:rect r="r" b="b" t="t" l="l"/>
            <a:pathLst>
              <a:path h="2124970" w="2124970">
                <a:moveTo>
                  <a:pt x="0" y="0"/>
                </a:moveTo>
                <a:lnTo>
                  <a:pt x="2124970" y="0"/>
                </a:lnTo>
                <a:lnTo>
                  <a:pt x="2124970" y="2124970"/>
                </a:lnTo>
                <a:lnTo>
                  <a:pt x="0" y="21249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80662" y="263036"/>
            <a:ext cx="15126675" cy="9760927"/>
          </a:xfrm>
          <a:custGeom>
            <a:avLst/>
            <a:gdLst/>
            <a:ahLst/>
            <a:cxnLst/>
            <a:rect r="r" b="b" t="t" l="l"/>
            <a:pathLst>
              <a:path h="9760927" w="15126675">
                <a:moveTo>
                  <a:pt x="0" y="0"/>
                </a:moveTo>
                <a:lnTo>
                  <a:pt x="15126676" y="0"/>
                </a:lnTo>
                <a:lnTo>
                  <a:pt x="15126676" y="9760928"/>
                </a:lnTo>
                <a:lnTo>
                  <a:pt x="0" y="97609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651142" y="9033871"/>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2250839" y="9033871"/>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8360565" y="3744322"/>
            <a:ext cx="1315164" cy="1399178"/>
          </a:xfrm>
          <a:custGeom>
            <a:avLst/>
            <a:gdLst/>
            <a:ahLst/>
            <a:cxnLst/>
            <a:rect r="r" b="b" t="t" l="l"/>
            <a:pathLst>
              <a:path h="1399178" w="1315164">
                <a:moveTo>
                  <a:pt x="0" y="0"/>
                </a:moveTo>
                <a:lnTo>
                  <a:pt x="1315164" y="0"/>
                </a:lnTo>
                <a:lnTo>
                  <a:pt x="1315164" y="1399178"/>
                </a:lnTo>
                <a:lnTo>
                  <a:pt x="0" y="1399178"/>
                </a:lnTo>
                <a:lnTo>
                  <a:pt x="0" y="0"/>
                </a:lnTo>
                <a:close/>
              </a:path>
            </a:pathLst>
          </a:custGeom>
          <a:blipFill>
            <a:blip r:embed="rId8"/>
            <a:stretch>
              <a:fillRect l="0" t="0" r="-384345" b="0"/>
            </a:stretch>
          </a:blipFill>
        </p:spPr>
      </p:sp>
      <p:sp>
        <p:nvSpPr>
          <p:cNvPr name="TextBox 12" id="12"/>
          <p:cNvSpPr txBox="true"/>
          <p:nvPr/>
        </p:nvSpPr>
        <p:spPr>
          <a:xfrm rot="0">
            <a:off x="-93844" y="2229427"/>
            <a:ext cx="10236369" cy="679383"/>
          </a:xfrm>
          <a:prstGeom prst="rect">
            <a:avLst/>
          </a:prstGeom>
        </p:spPr>
        <p:txBody>
          <a:bodyPr anchor="t" rtlCol="false" tIns="0" lIns="0" bIns="0" rIns="0">
            <a:spAutoFit/>
          </a:bodyPr>
          <a:lstStyle/>
          <a:p>
            <a:pPr algn="ctr">
              <a:lnSpc>
                <a:spcPts val="5600"/>
              </a:lnSpc>
            </a:pPr>
            <a:r>
              <a:rPr lang="en-US" sz="4000" b="true">
                <a:solidFill>
                  <a:srgbClr val="545454"/>
                </a:solidFill>
                <a:latin typeface="Comic Sans Bold"/>
                <a:ea typeface="Comic Sans Bold"/>
                <a:cs typeface="Comic Sans Bold"/>
                <a:sym typeface="Comic Sans Bold"/>
              </a:rPr>
              <a:t>Md.Firoz Hasan</a:t>
            </a:r>
          </a:p>
        </p:txBody>
      </p:sp>
      <p:sp>
        <p:nvSpPr>
          <p:cNvPr name="TextBox 13" id="13"/>
          <p:cNvSpPr txBox="true"/>
          <p:nvPr/>
        </p:nvSpPr>
        <p:spPr>
          <a:xfrm rot="0">
            <a:off x="922510" y="3061210"/>
            <a:ext cx="8221490" cy="422340"/>
          </a:xfrm>
          <a:prstGeom prst="rect">
            <a:avLst/>
          </a:prstGeom>
        </p:spPr>
        <p:txBody>
          <a:bodyPr anchor="t" rtlCol="false" tIns="0" lIns="0" bIns="0" rIns="0">
            <a:spAutoFit/>
          </a:bodyPr>
          <a:lstStyle/>
          <a:p>
            <a:pPr algn="ctr">
              <a:lnSpc>
                <a:spcPts val="3500"/>
              </a:lnSpc>
            </a:pPr>
            <a:r>
              <a:rPr lang="en-US" sz="2500" b="true">
                <a:solidFill>
                  <a:srgbClr val="82798F"/>
                </a:solidFill>
                <a:latin typeface="Comic Sans Bold"/>
                <a:ea typeface="Comic Sans Bold"/>
                <a:cs typeface="Comic Sans Bold"/>
                <a:sym typeface="Comic Sans Bold"/>
              </a:rPr>
              <a:t>Lecturer (Senior Scale)</a:t>
            </a:r>
          </a:p>
        </p:txBody>
      </p:sp>
      <p:sp>
        <p:nvSpPr>
          <p:cNvPr name="TextBox 14" id="14"/>
          <p:cNvSpPr txBox="true"/>
          <p:nvPr/>
        </p:nvSpPr>
        <p:spPr>
          <a:xfrm rot="0">
            <a:off x="411891" y="3635950"/>
            <a:ext cx="9318793" cy="860557"/>
          </a:xfrm>
          <a:prstGeom prst="rect">
            <a:avLst/>
          </a:prstGeom>
        </p:spPr>
        <p:txBody>
          <a:bodyPr anchor="t" rtlCol="false" tIns="0" lIns="0" bIns="0" rIns="0">
            <a:spAutoFit/>
          </a:bodyPr>
          <a:lstStyle/>
          <a:p>
            <a:pPr algn="ctr">
              <a:lnSpc>
                <a:spcPts val="3500"/>
              </a:lnSpc>
            </a:pPr>
            <a:r>
              <a:rPr lang="en-US" sz="2500" b="true">
                <a:solidFill>
                  <a:srgbClr val="6D8896"/>
                </a:solidFill>
                <a:latin typeface="Comic Sans Bold"/>
                <a:ea typeface="Comic Sans Bold"/>
                <a:cs typeface="Comic Sans Bold"/>
                <a:sym typeface="Comic Sans Bold"/>
              </a:rPr>
              <a:t>Department of  </a:t>
            </a:r>
          </a:p>
          <a:p>
            <a:pPr algn="ctr">
              <a:lnSpc>
                <a:spcPts val="3500"/>
              </a:lnSpc>
            </a:pPr>
            <a:r>
              <a:rPr lang="en-US" sz="2500" b="true">
                <a:solidFill>
                  <a:srgbClr val="6D8896"/>
                </a:solidFill>
                <a:latin typeface="Comic Sans Bold"/>
                <a:ea typeface="Comic Sans Bold"/>
                <a:cs typeface="Comic Sans Bold"/>
                <a:sym typeface="Comic Sans Bold"/>
              </a:rPr>
              <a:t>Computer Science and Engineering</a:t>
            </a:r>
          </a:p>
        </p:txBody>
      </p:sp>
      <p:sp>
        <p:nvSpPr>
          <p:cNvPr name="TextBox 15" id="15"/>
          <p:cNvSpPr txBox="true"/>
          <p:nvPr/>
        </p:nvSpPr>
        <p:spPr>
          <a:xfrm rot="0">
            <a:off x="1834132" y="1541655"/>
            <a:ext cx="4920251" cy="563947"/>
          </a:xfrm>
          <a:prstGeom prst="rect">
            <a:avLst/>
          </a:prstGeom>
        </p:spPr>
        <p:txBody>
          <a:bodyPr anchor="t" rtlCol="false" tIns="0" lIns="0" bIns="0" rIns="0">
            <a:spAutoFit/>
          </a:bodyPr>
          <a:lstStyle/>
          <a:p>
            <a:pPr algn="ctr">
              <a:lnSpc>
                <a:spcPts val="4619"/>
              </a:lnSpc>
              <a:spcBef>
                <a:spcPct val="0"/>
              </a:spcBef>
            </a:pPr>
            <a:r>
              <a:rPr lang="en-US" b="true" sz="3299" u="sng">
                <a:solidFill>
                  <a:srgbClr val="75A680"/>
                </a:solidFill>
                <a:latin typeface="Comic Sans Bold"/>
                <a:ea typeface="Comic Sans Bold"/>
                <a:cs typeface="Comic Sans Bold"/>
                <a:sym typeface="Comic Sans Bold"/>
              </a:rPr>
              <a:t>Presented To:</a:t>
            </a:r>
          </a:p>
        </p:txBody>
      </p:sp>
      <p:sp>
        <p:nvSpPr>
          <p:cNvPr name="TextBox 16" id="16"/>
          <p:cNvSpPr txBox="true"/>
          <p:nvPr/>
        </p:nvSpPr>
        <p:spPr>
          <a:xfrm rot="0">
            <a:off x="9675729" y="4184723"/>
            <a:ext cx="4618769" cy="563947"/>
          </a:xfrm>
          <a:prstGeom prst="rect">
            <a:avLst/>
          </a:prstGeom>
        </p:spPr>
        <p:txBody>
          <a:bodyPr anchor="t" rtlCol="false" tIns="0" lIns="0" bIns="0" rIns="0">
            <a:spAutoFit/>
          </a:bodyPr>
          <a:lstStyle/>
          <a:p>
            <a:pPr algn="ctr">
              <a:lnSpc>
                <a:spcPts val="4619"/>
              </a:lnSpc>
              <a:spcBef>
                <a:spcPct val="0"/>
              </a:spcBef>
            </a:pPr>
            <a:r>
              <a:rPr lang="en-US" b="true" sz="3299" u="sng">
                <a:solidFill>
                  <a:srgbClr val="75A680"/>
                </a:solidFill>
                <a:latin typeface="Comic Sans Bold"/>
                <a:ea typeface="Comic Sans Bold"/>
                <a:cs typeface="Comic Sans Bold"/>
                <a:sym typeface="Comic Sans Bold"/>
              </a:rPr>
              <a:t>Presented By:</a:t>
            </a:r>
          </a:p>
        </p:txBody>
      </p:sp>
      <p:sp>
        <p:nvSpPr>
          <p:cNvPr name="TextBox 17" id="17"/>
          <p:cNvSpPr txBox="true"/>
          <p:nvPr/>
        </p:nvSpPr>
        <p:spPr>
          <a:xfrm rot="0">
            <a:off x="7813057" y="4882020"/>
            <a:ext cx="10329376" cy="669859"/>
          </a:xfrm>
          <a:prstGeom prst="rect">
            <a:avLst/>
          </a:prstGeom>
        </p:spPr>
        <p:txBody>
          <a:bodyPr anchor="t" rtlCol="false" tIns="0" lIns="0" bIns="0" rIns="0">
            <a:spAutoFit/>
          </a:bodyPr>
          <a:lstStyle/>
          <a:p>
            <a:pPr algn="ctr">
              <a:lnSpc>
                <a:spcPts val="5599"/>
              </a:lnSpc>
            </a:pPr>
            <a:r>
              <a:rPr lang="en-US" sz="3999" b="true">
                <a:solidFill>
                  <a:srgbClr val="545454"/>
                </a:solidFill>
                <a:latin typeface="Comic Sans Bold"/>
                <a:ea typeface="Comic Sans Bold"/>
                <a:cs typeface="Comic Sans Bold"/>
                <a:sym typeface="Comic Sans Bold"/>
              </a:rPr>
              <a:t>Jannatul Ferdous Riva</a:t>
            </a:r>
          </a:p>
        </p:txBody>
      </p:sp>
      <p:sp>
        <p:nvSpPr>
          <p:cNvPr name="TextBox 18" id="18"/>
          <p:cNvSpPr txBox="true"/>
          <p:nvPr/>
        </p:nvSpPr>
        <p:spPr>
          <a:xfrm rot="0">
            <a:off x="9432428" y="5694754"/>
            <a:ext cx="5807481" cy="481297"/>
          </a:xfrm>
          <a:prstGeom prst="rect">
            <a:avLst/>
          </a:prstGeom>
        </p:spPr>
        <p:txBody>
          <a:bodyPr anchor="t" rtlCol="false" tIns="0" lIns="0" bIns="0" rIns="0">
            <a:spAutoFit/>
          </a:bodyPr>
          <a:lstStyle/>
          <a:p>
            <a:pPr algn="ctr">
              <a:lnSpc>
                <a:spcPts val="3919"/>
              </a:lnSpc>
            </a:pPr>
            <a:r>
              <a:rPr lang="en-US" sz="2799" b="true">
                <a:solidFill>
                  <a:srgbClr val="766294"/>
                </a:solidFill>
                <a:latin typeface="Comic Sans Bold"/>
                <a:ea typeface="Comic Sans Bold"/>
                <a:cs typeface="Comic Sans Bold"/>
                <a:sym typeface="Comic Sans Bold"/>
              </a:rPr>
              <a:t>ID: 221-15-4928</a:t>
            </a:r>
          </a:p>
        </p:txBody>
      </p:sp>
      <p:sp>
        <p:nvSpPr>
          <p:cNvPr name="TextBox 19" id="19"/>
          <p:cNvSpPr txBox="true"/>
          <p:nvPr/>
        </p:nvSpPr>
        <p:spPr>
          <a:xfrm rot="0">
            <a:off x="9730684" y="6337976"/>
            <a:ext cx="5320880" cy="412816"/>
          </a:xfrm>
          <a:prstGeom prst="rect">
            <a:avLst/>
          </a:prstGeom>
        </p:spPr>
        <p:txBody>
          <a:bodyPr anchor="t" rtlCol="false" tIns="0" lIns="0" bIns="0" rIns="0">
            <a:spAutoFit/>
          </a:bodyPr>
          <a:lstStyle/>
          <a:p>
            <a:pPr algn="ctr">
              <a:lnSpc>
                <a:spcPts val="3499"/>
              </a:lnSpc>
            </a:pPr>
            <a:r>
              <a:rPr lang="en-US" sz="2499" b="true">
                <a:solidFill>
                  <a:srgbClr val="9DB8B1"/>
                </a:solidFill>
                <a:latin typeface="Comic Sans Bold"/>
                <a:ea typeface="Comic Sans Bold"/>
                <a:cs typeface="Comic Sans Bold"/>
                <a:sym typeface="Comic Sans Bold"/>
              </a:rPr>
              <a:t>Batch: 61_A</a:t>
            </a:r>
          </a:p>
        </p:txBody>
      </p:sp>
      <p:sp>
        <p:nvSpPr>
          <p:cNvPr name="TextBox 20" id="20"/>
          <p:cNvSpPr txBox="true"/>
          <p:nvPr/>
        </p:nvSpPr>
        <p:spPr>
          <a:xfrm rot="0">
            <a:off x="7655358" y="6912717"/>
            <a:ext cx="9361621" cy="851032"/>
          </a:xfrm>
          <a:prstGeom prst="rect">
            <a:avLst/>
          </a:prstGeom>
        </p:spPr>
        <p:txBody>
          <a:bodyPr anchor="t" rtlCol="false" tIns="0" lIns="0" bIns="0" rIns="0">
            <a:spAutoFit/>
          </a:bodyPr>
          <a:lstStyle/>
          <a:p>
            <a:pPr algn="ctr">
              <a:lnSpc>
                <a:spcPts val="3499"/>
              </a:lnSpc>
            </a:pPr>
            <a:r>
              <a:rPr lang="en-US" sz="2499" b="true">
                <a:solidFill>
                  <a:srgbClr val="6D8896"/>
                </a:solidFill>
                <a:latin typeface="Comic Sans Bold"/>
                <a:ea typeface="Comic Sans Bold"/>
                <a:cs typeface="Comic Sans Bold"/>
                <a:sym typeface="Comic Sans Bold"/>
              </a:rPr>
              <a:t>Department of</a:t>
            </a:r>
          </a:p>
          <a:p>
            <a:pPr algn="ctr">
              <a:lnSpc>
                <a:spcPts val="3499"/>
              </a:lnSpc>
            </a:pPr>
            <a:r>
              <a:rPr lang="en-US" sz="2499" b="true">
                <a:solidFill>
                  <a:srgbClr val="6D8896"/>
                </a:solidFill>
                <a:latin typeface="Comic Sans Bold"/>
                <a:ea typeface="Comic Sans Bold"/>
                <a:cs typeface="Comic Sans Bold"/>
                <a:sym typeface="Comic Sans Bold"/>
              </a:rPr>
              <a:t> Computer Science and Engineering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979121" y="311667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058354" y="311667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137587" y="311667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216820" y="311667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348605" y="5973120"/>
            <a:ext cx="1225001" cy="1000818"/>
          </a:xfrm>
          <a:custGeom>
            <a:avLst/>
            <a:gdLst/>
            <a:ahLst/>
            <a:cxnLst/>
            <a:rect r="r" b="b" t="t" l="l"/>
            <a:pathLst>
              <a:path h="1000818" w="1225001">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8440876" y="5973120"/>
            <a:ext cx="1225001" cy="1000818"/>
          </a:xfrm>
          <a:custGeom>
            <a:avLst/>
            <a:gdLst/>
            <a:ahLst/>
            <a:cxnLst/>
            <a:rect r="r" b="b" t="t" l="l"/>
            <a:pathLst>
              <a:path h="1000818" w="1225001">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1533148" y="5973120"/>
            <a:ext cx="1225001" cy="1000818"/>
          </a:xfrm>
          <a:custGeom>
            <a:avLst/>
            <a:gdLst/>
            <a:ahLst/>
            <a:cxnLst/>
            <a:rect r="r" b="b" t="t" l="l"/>
            <a:pathLst>
              <a:path h="1000818" w="1225001">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16878481" y="9630084"/>
            <a:ext cx="1177534" cy="448857"/>
            <a:chOff x="0" y="0"/>
            <a:chExt cx="334083" cy="127347"/>
          </a:xfrm>
        </p:grpSpPr>
        <p:sp>
          <p:nvSpPr>
            <p:cNvPr name="Freeform 13" id="13"/>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4" id="14"/>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5" id="15"/>
          <p:cNvGrpSpPr/>
          <p:nvPr/>
        </p:nvGrpSpPr>
        <p:grpSpPr>
          <a:xfrm rot="0">
            <a:off x="260801" y="9630084"/>
            <a:ext cx="1177534" cy="448857"/>
            <a:chOff x="0" y="0"/>
            <a:chExt cx="334083" cy="127347"/>
          </a:xfrm>
        </p:grpSpPr>
        <p:sp>
          <p:nvSpPr>
            <p:cNvPr name="Freeform 16" id="1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7" id="1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TextBox 18" id="18"/>
          <p:cNvSpPr txBox="true"/>
          <p:nvPr/>
        </p:nvSpPr>
        <p:spPr>
          <a:xfrm rot="0">
            <a:off x="6034236" y="728552"/>
            <a:ext cx="6219527" cy="979171"/>
          </a:xfrm>
          <a:prstGeom prst="rect">
            <a:avLst/>
          </a:prstGeom>
        </p:spPr>
        <p:txBody>
          <a:bodyPr anchor="t" rtlCol="false" tIns="0" lIns="0" bIns="0" rIns="0">
            <a:spAutoFit/>
          </a:bodyPr>
          <a:lstStyle/>
          <a:p>
            <a:pPr algn="ctr">
              <a:lnSpc>
                <a:spcPts val="7979"/>
              </a:lnSpc>
              <a:spcBef>
                <a:spcPct val="0"/>
              </a:spcBef>
            </a:pPr>
            <a:r>
              <a:rPr lang="en-US" b="true" sz="5699">
                <a:solidFill>
                  <a:srgbClr val="FFF6BE"/>
                </a:solidFill>
                <a:latin typeface="Comic Sans Bold"/>
                <a:ea typeface="Comic Sans Bold"/>
                <a:cs typeface="Comic Sans Bold"/>
                <a:sym typeface="Comic Sans Bold"/>
              </a:rPr>
              <a:t>Outline</a:t>
            </a:r>
          </a:p>
        </p:txBody>
      </p:sp>
      <p:sp>
        <p:nvSpPr>
          <p:cNvPr name="TextBox 19" id="19"/>
          <p:cNvSpPr txBox="true"/>
          <p:nvPr/>
        </p:nvSpPr>
        <p:spPr>
          <a:xfrm rot="0">
            <a:off x="4052393"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01</a:t>
            </a:r>
          </a:p>
        </p:txBody>
      </p:sp>
      <p:sp>
        <p:nvSpPr>
          <p:cNvPr name="TextBox 20" id="20"/>
          <p:cNvSpPr txBox="true"/>
          <p:nvPr/>
        </p:nvSpPr>
        <p:spPr>
          <a:xfrm rot="0">
            <a:off x="3190896" y="4282431"/>
            <a:ext cx="2770210"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Introduction</a:t>
            </a:r>
          </a:p>
        </p:txBody>
      </p:sp>
      <p:sp>
        <p:nvSpPr>
          <p:cNvPr name="TextBox 21" id="21"/>
          <p:cNvSpPr txBox="true"/>
          <p:nvPr/>
        </p:nvSpPr>
        <p:spPr>
          <a:xfrm rot="0">
            <a:off x="7131626"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02</a:t>
            </a:r>
          </a:p>
        </p:txBody>
      </p:sp>
      <p:sp>
        <p:nvSpPr>
          <p:cNvPr name="TextBox 22" id="22"/>
          <p:cNvSpPr txBox="true"/>
          <p:nvPr/>
        </p:nvSpPr>
        <p:spPr>
          <a:xfrm rot="0">
            <a:off x="6283167" y="4250681"/>
            <a:ext cx="2860833" cy="85090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Research Objective</a:t>
            </a:r>
          </a:p>
        </p:txBody>
      </p:sp>
      <p:sp>
        <p:nvSpPr>
          <p:cNvPr name="TextBox 23" id="23"/>
          <p:cNvSpPr txBox="true"/>
          <p:nvPr/>
        </p:nvSpPr>
        <p:spPr>
          <a:xfrm rot="0">
            <a:off x="10210859"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03</a:t>
            </a:r>
          </a:p>
        </p:txBody>
      </p:sp>
      <p:sp>
        <p:nvSpPr>
          <p:cNvPr name="TextBox 24" id="24"/>
          <p:cNvSpPr txBox="true"/>
          <p:nvPr/>
        </p:nvSpPr>
        <p:spPr>
          <a:xfrm rot="0">
            <a:off x="9467850" y="4201151"/>
            <a:ext cx="2539688" cy="85090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Literature Review</a:t>
            </a:r>
          </a:p>
        </p:txBody>
      </p:sp>
      <p:sp>
        <p:nvSpPr>
          <p:cNvPr name="TextBox 25" id="25"/>
          <p:cNvSpPr txBox="true"/>
          <p:nvPr/>
        </p:nvSpPr>
        <p:spPr>
          <a:xfrm rot="0">
            <a:off x="13290092"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04</a:t>
            </a:r>
          </a:p>
        </p:txBody>
      </p:sp>
      <p:sp>
        <p:nvSpPr>
          <p:cNvPr name="TextBox 26" id="26"/>
          <p:cNvSpPr txBox="true"/>
          <p:nvPr/>
        </p:nvSpPr>
        <p:spPr>
          <a:xfrm rot="0">
            <a:off x="12665712" y="4282431"/>
            <a:ext cx="2770210"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Methodology </a:t>
            </a:r>
          </a:p>
        </p:txBody>
      </p:sp>
      <p:sp>
        <p:nvSpPr>
          <p:cNvPr name="TextBox 27" id="27"/>
          <p:cNvSpPr txBox="true"/>
          <p:nvPr/>
        </p:nvSpPr>
        <p:spPr>
          <a:xfrm rot="0">
            <a:off x="5422188" y="6284397"/>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05</a:t>
            </a:r>
          </a:p>
        </p:txBody>
      </p:sp>
      <p:sp>
        <p:nvSpPr>
          <p:cNvPr name="TextBox 28" id="28"/>
          <p:cNvSpPr txBox="true"/>
          <p:nvPr/>
        </p:nvSpPr>
        <p:spPr>
          <a:xfrm rot="0">
            <a:off x="4643266" y="7145387"/>
            <a:ext cx="2781940" cy="85090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Experimental Analysis</a:t>
            </a:r>
          </a:p>
        </p:txBody>
      </p:sp>
      <p:sp>
        <p:nvSpPr>
          <p:cNvPr name="TextBox 29" id="29"/>
          <p:cNvSpPr txBox="true"/>
          <p:nvPr/>
        </p:nvSpPr>
        <p:spPr>
          <a:xfrm rot="0">
            <a:off x="8514459" y="6284397"/>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06</a:t>
            </a:r>
          </a:p>
        </p:txBody>
      </p:sp>
      <p:sp>
        <p:nvSpPr>
          <p:cNvPr name="TextBox 30" id="30"/>
          <p:cNvSpPr txBox="true"/>
          <p:nvPr/>
        </p:nvSpPr>
        <p:spPr>
          <a:xfrm rot="0">
            <a:off x="7753030" y="7107287"/>
            <a:ext cx="2781940"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Conclusion</a:t>
            </a:r>
          </a:p>
        </p:txBody>
      </p:sp>
      <p:sp>
        <p:nvSpPr>
          <p:cNvPr name="TextBox 31" id="31"/>
          <p:cNvSpPr txBox="true"/>
          <p:nvPr/>
        </p:nvSpPr>
        <p:spPr>
          <a:xfrm rot="0">
            <a:off x="11606730" y="6284397"/>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07</a:t>
            </a:r>
          </a:p>
        </p:txBody>
      </p:sp>
      <p:sp>
        <p:nvSpPr>
          <p:cNvPr name="TextBox 32" id="32"/>
          <p:cNvSpPr txBox="true"/>
          <p:nvPr/>
        </p:nvSpPr>
        <p:spPr>
          <a:xfrm rot="0">
            <a:off x="10862794" y="7145387"/>
            <a:ext cx="2781940"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Reference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50628" y="309770"/>
            <a:ext cx="14786744" cy="9541577"/>
          </a:xfrm>
          <a:custGeom>
            <a:avLst/>
            <a:gdLst/>
            <a:ahLst/>
            <a:cxnLst/>
            <a:rect r="r" b="b" t="t" l="l"/>
            <a:pathLst>
              <a:path h="9541577" w="14786744">
                <a:moveTo>
                  <a:pt x="0" y="0"/>
                </a:moveTo>
                <a:lnTo>
                  <a:pt x="14786744" y="0"/>
                </a:lnTo>
                <a:lnTo>
                  <a:pt x="14786744" y="9541577"/>
                </a:lnTo>
                <a:lnTo>
                  <a:pt x="0" y="95415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6878481" y="9626918"/>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227585" y="9626918"/>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11729116" y="3093384"/>
            <a:ext cx="4493411" cy="4493411"/>
          </a:xfrm>
          <a:custGeom>
            <a:avLst/>
            <a:gdLst/>
            <a:ahLst/>
            <a:cxnLst/>
            <a:rect r="r" b="b" t="t" l="l"/>
            <a:pathLst>
              <a:path h="4493411" w="4493411">
                <a:moveTo>
                  <a:pt x="0" y="0"/>
                </a:moveTo>
                <a:lnTo>
                  <a:pt x="4493412" y="0"/>
                </a:lnTo>
                <a:lnTo>
                  <a:pt x="4493412" y="4493412"/>
                </a:lnTo>
                <a:lnTo>
                  <a:pt x="0" y="4493412"/>
                </a:lnTo>
                <a:lnTo>
                  <a:pt x="0" y="0"/>
                </a:lnTo>
                <a:close/>
              </a:path>
            </a:pathLst>
          </a:custGeom>
          <a:blipFill>
            <a:blip r:embed="rId8"/>
            <a:stretch>
              <a:fillRect l="0" t="0" r="0" b="0"/>
            </a:stretch>
          </a:blipFill>
        </p:spPr>
      </p:sp>
      <p:sp>
        <p:nvSpPr>
          <p:cNvPr name="TextBox 12" id="12"/>
          <p:cNvSpPr txBox="true"/>
          <p:nvPr/>
        </p:nvSpPr>
        <p:spPr>
          <a:xfrm rot="0">
            <a:off x="2087094" y="2026754"/>
            <a:ext cx="9317430" cy="6005488"/>
          </a:xfrm>
          <a:prstGeom prst="rect">
            <a:avLst/>
          </a:prstGeom>
        </p:spPr>
        <p:txBody>
          <a:bodyPr anchor="t" rtlCol="false" tIns="0" lIns="0" bIns="0" rIns="0">
            <a:spAutoFit/>
          </a:bodyPr>
          <a:lstStyle/>
          <a:p>
            <a:pPr algn="just">
              <a:lnSpc>
                <a:spcPts val="5373"/>
              </a:lnSpc>
            </a:pPr>
            <a:r>
              <a:rPr lang="en-US" sz="2442">
                <a:solidFill>
                  <a:srgbClr val="545454"/>
                </a:solidFill>
                <a:latin typeface="Comic Sans"/>
                <a:ea typeface="Comic Sans"/>
                <a:cs typeface="Comic Sans"/>
                <a:sym typeface="Comic Sans"/>
              </a:rPr>
              <a:t>Predicting stock prices is challenging because financial markets are highly dynamic and unpredictable. This project improves stock price predictions by combining advanced sentiment analysis using fine-tuned Large Language Models (LLMs) with a Long Short-Term Memory (LSTM) model. It also uses a novel optimization method called the Sparrow Search Algorithm (SSA) to enhance the model’s accuracy. These techniques are applied to predict Tesla’s stock price, demonstrating better results compared to older methods.</a:t>
            </a:r>
          </a:p>
        </p:txBody>
      </p:sp>
      <p:sp>
        <p:nvSpPr>
          <p:cNvPr name="TextBox 13" id="13"/>
          <p:cNvSpPr txBox="true"/>
          <p:nvPr/>
        </p:nvSpPr>
        <p:spPr>
          <a:xfrm rot="0">
            <a:off x="6034236" y="291441"/>
            <a:ext cx="6219527" cy="1009652"/>
          </a:xfrm>
          <a:prstGeom prst="rect">
            <a:avLst/>
          </a:prstGeom>
        </p:spPr>
        <p:txBody>
          <a:bodyPr anchor="t" rtlCol="false" tIns="0" lIns="0" bIns="0" rIns="0">
            <a:spAutoFit/>
          </a:bodyPr>
          <a:lstStyle/>
          <a:p>
            <a:pPr algn="ctr" marL="0" indent="0" lvl="0">
              <a:lnSpc>
                <a:spcPts val="8399"/>
              </a:lnSpc>
              <a:spcBef>
                <a:spcPct val="0"/>
              </a:spcBef>
            </a:pPr>
            <a:r>
              <a:rPr lang="en-US" b="true" sz="5999">
                <a:solidFill>
                  <a:srgbClr val="FFF6BE"/>
                </a:solidFill>
                <a:latin typeface="Comic Sans Bold"/>
                <a:ea typeface="Comic Sans Bold"/>
                <a:cs typeface="Comic Sans Bold"/>
                <a:sym typeface="Comic Sans Bold"/>
              </a:rPr>
              <a:t>Introduction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02995" y="280277"/>
            <a:ext cx="14882010" cy="9603050"/>
          </a:xfrm>
          <a:custGeom>
            <a:avLst/>
            <a:gdLst/>
            <a:ahLst/>
            <a:cxnLst/>
            <a:rect r="r" b="b" t="t" l="l"/>
            <a:pathLst>
              <a:path h="9603050" w="14882010">
                <a:moveTo>
                  <a:pt x="0" y="0"/>
                </a:moveTo>
                <a:lnTo>
                  <a:pt x="14882010" y="0"/>
                </a:lnTo>
                <a:lnTo>
                  <a:pt x="14882010" y="9603051"/>
                </a:lnTo>
                <a:lnTo>
                  <a:pt x="0" y="9603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671813" y="156452"/>
            <a:ext cx="8944374" cy="1005240"/>
          </a:xfrm>
          <a:prstGeom prst="rect">
            <a:avLst/>
          </a:prstGeom>
        </p:spPr>
        <p:txBody>
          <a:bodyPr anchor="t" rtlCol="false" tIns="0" lIns="0" bIns="0" rIns="0">
            <a:spAutoFit/>
          </a:bodyPr>
          <a:lstStyle/>
          <a:p>
            <a:pPr algn="ctr" marL="0" indent="0" lvl="0">
              <a:lnSpc>
                <a:spcPts val="8119"/>
              </a:lnSpc>
              <a:spcBef>
                <a:spcPct val="0"/>
              </a:spcBef>
            </a:pPr>
            <a:r>
              <a:rPr lang="en-US" b="true" sz="5799">
                <a:solidFill>
                  <a:srgbClr val="FFF6BE"/>
                </a:solidFill>
                <a:latin typeface="Comic Sans Bold"/>
                <a:ea typeface="Comic Sans Bold"/>
                <a:cs typeface="Comic Sans Bold"/>
                <a:sym typeface="Comic Sans Bold"/>
              </a:rPr>
              <a:t>Research Objective</a:t>
            </a:r>
          </a:p>
        </p:txBody>
      </p:sp>
      <p:sp>
        <p:nvSpPr>
          <p:cNvPr name="TextBox 6" id="6"/>
          <p:cNvSpPr txBox="true"/>
          <p:nvPr/>
        </p:nvSpPr>
        <p:spPr>
          <a:xfrm rot="0">
            <a:off x="3039687" y="2083262"/>
            <a:ext cx="13107497" cy="4655186"/>
          </a:xfrm>
          <a:prstGeom prst="rect">
            <a:avLst/>
          </a:prstGeom>
        </p:spPr>
        <p:txBody>
          <a:bodyPr anchor="t" rtlCol="false" tIns="0" lIns="0" bIns="0" rIns="0">
            <a:spAutoFit/>
          </a:bodyPr>
          <a:lstStyle/>
          <a:p>
            <a:pPr algn="just">
              <a:lnSpc>
                <a:spcPts val="6673"/>
              </a:lnSpc>
            </a:pPr>
            <a:r>
              <a:rPr lang="en-US" sz="2669" b="true">
                <a:solidFill>
                  <a:srgbClr val="545454"/>
                </a:solidFill>
                <a:latin typeface="Comic Sans Bold"/>
                <a:ea typeface="Comic Sans Bold"/>
                <a:cs typeface="Comic Sans Bold"/>
                <a:sym typeface="Comic Sans Bold"/>
              </a:rPr>
              <a:t>To predict Tesla's stock closing price accurately using advanced methods.</a:t>
            </a:r>
          </a:p>
          <a:p>
            <a:pPr algn="just">
              <a:lnSpc>
                <a:spcPts val="5605"/>
              </a:lnSpc>
            </a:pPr>
            <a:r>
              <a:rPr lang="en-US" sz="2669" b="true">
                <a:solidFill>
                  <a:srgbClr val="545454"/>
                </a:solidFill>
                <a:latin typeface="Comic Sans Bold"/>
                <a:ea typeface="Comic Sans Bold"/>
                <a:cs typeface="Comic Sans Bold"/>
                <a:sym typeface="Comic Sans Bold"/>
              </a:rPr>
              <a:t>To use a fine-tuned Large Language Model (LLM) for better sentiment scoring.</a:t>
            </a:r>
          </a:p>
          <a:p>
            <a:pPr algn="just">
              <a:lnSpc>
                <a:spcPts val="6673"/>
              </a:lnSpc>
            </a:pPr>
            <a:r>
              <a:rPr lang="en-US" sz="2669" b="true">
                <a:solidFill>
                  <a:srgbClr val="545454"/>
                </a:solidFill>
                <a:latin typeface="Comic Sans Bold"/>
                <a:ea typeface="Comic Sans Bold"/>
                <a:cs typeface="Comic Sans Bold"/>
                <a:sym typeface="Comic Sans Bold"/>
              </a:rPr>
              <a:t>To apply LSTM networks to capture time-based patterns in stock prices.</a:t>
            </a:r>
          </a:p>
          <a:p>
            <a:pPr algn="just">
              <a:lnSpc>
                <a:spcPts val="6673"/>
              </a:lnSpc>
            </a:pPr>
            <a:r>
              <a:rPr lang="en-US" b="true" sz="2669">
                <a:solidFill>
                  <a:srgbClr val="545454"/>
                </a:solidFill>
                <a:latin typeface="Comic Sans Bold"/>
                <a:ea typeface="Comic Sans Bold"/>
                <a:cs typeface="Comic Sans Bold"/>
                <a:sym typeface="Comic Sans Bold"/>
              </a:rPr>
              <a:t>To optimize the LSTM model using the Sparrow Search Algorithm (SSA) for better performance.</a:t>
            </a:r>
          </a:p>
        </p:txBody>
      </p:sp>
      <p:grpSp>
        <p:nvGrpSpPr>
          <p:cNvPr name="Group 7" id="7"/>
          <p:cNvGrpSpPr/>
          <p:nvPr/>
        </p:nvGrpSpPr>
        <p:grpSpPr>
          <a:xfrm rot="0">
            <a:off x="16849665" y="9658899"/>
            <a:ext cx="1177534" cy="448857"/>
            <a:chOff x="0" y="0"/>
            <a:chExt cx="334083" cy="127347"/>
          </a:xfrm>
        </p:grpSpPr>
        <p:sp>
          <p:nvSpPr>
            <p:cNvPr name="Freeform 8" id="8"/>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9" id="9"/>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0" id="10"/>
          <p:cNvGrpSpPr/>
          <p:nvPr/>
        </p:nvGrpSpPr>
        <p:grpSpPr>
          <a:xfrm rot="0">
            <a:off x="203170" y="9658899"/>
            <a:ext cx="1177534" cy="448857"/>
            <a:chOff x="0" y="0"/>
            <a:chExt cx="334083" cy="127347"/>
          </a:xfrm>
        </p:grpSpPr>
        <p:sp>
          <p:nvSpPr>
            <p:cNvPr name="Freeform 11" id="11"/>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2" id="12"/>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3" id="13"/>
          <p:cNvSpPr/>
          <p:nvPr/>
        </p:nvSpPr>
        <p:spPr>
          <a:xfrm flipH="false" flipV="false" rot="0">
            <a:off x="2386809" y="2416637"/>
            <a:ext cx="434305" cy="442669"/>
          </a:xfrm>
          <a:custGeom>
            <a:avLst/>
            <a:gdLst/>
            <a:ahLst/>
            <a:cxnLst/>
            <a:rect r="r" b="b" t="t" l="l"/>
            <a:pathLst>
              <a:path h="442669" w="434305">
                <a:moveTo>
                  <a:pt x="0" y="0"/>
                </a:moveTo>
                <a:lnTo>
                  <a:pt x="434305" y="0"/>
                </a:lnTo>
                <a:lnTo>
                  <a:pt x="434305" y="442668"/>
                </a:lnTo>
                <a:lnTo>
                  <a:pt x="0" y="442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2386809" y="3187310"/>
            <a:ext cx="434305" cy="442669"/>
          </a:xfrm>
          <a:custGeom>
            <a:avLst/>
            <a:gdLst/>
            <a:ahLst/>
            <a:cxnLst/>
            <a:rect r="r" b="b" t="t" l="l"/>
            <a:pathLst>
              <a:path h="442669" w="434305">
                <a:moveTo>
                  <a:pt x="0" y="0"/>
                </a:moveTo>
                <a:lnTo>
                  <a:pt x="434305" y="0"/>
                </a:lnTo>
                <a:lnTo>
                  <a:pt x="434305" y="442669"/>
                </a:lnTo>
                <a:lnTo>
                  <a:pt x="0" y="4426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2386809" y="4639134"/>
            <a:ext cx="434305" cy="442669"/>
          </a:xfrm>
          <a:custGeom>
            <a:avLst/>
            <a:gdLst/>
            <a:ahLst/>
            <a:cxnLst/>
            <a:rect r="r" b="b" t="t" l="l"/>
            <a:pathLst>
              <a:path h="442669" w="434305">
                <a:moveTo>
                  <a:pt x="0" y="0"/>
                </a:moveTo>
                <a:lnTo>
                  <a:pt x="434305" y="0"/>
                </a:lnTo>
                <a:lnTo>
                  <a:pt x="434305" y="442668"/>
                </a:lnTo>
                <a:lnTo>
                  <a:pt x="0" y="442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2386809" y="5490230"/>
            <a:ext cx="434305" cy="442669"/>
          </a:xfrm>
          <a:custGeom>
            <a:avLst/>
            <a:gdLst/>
            <a:ahLst/>
            <a:cxnLst/>
            <a:rect r="r" b="b" t="t" l="l"/>
            <a:pathLst>
              <a:path h="442669" w="434305">
                <a:moveTo>
                  <a:pt x="0" y="0"/>
                </a:moveTo>
                <a:lnTo>
                  <a:pt x="434305" y="0"/>
                </a:lnTo>
                <a:lnTo>
                  <a:pt x="434305" y="442668"/>
                </a:lnTo>
                <a:lnTo>
                  <a:pt x="0" y="442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416131" y="882439"/>
          <a:ext cx="17455739" cy="9108744"/>
        </p:xfrm>
        <a:graphic>
          <a:graphicData uri="http://schemas.openxmlformats.org/drawingml/2006/table">
            <a:tbl>
              <a:tblPr/>
              <a:tblGrid>
                <a:gridCol w="1950048"/>
                <a:gridCol w="3439620"/>
                <a:gridCol w="9152610"/>
                <a:gridCol w="2913460"/>
              </a:tblGrid>
              <a:tr h="879981">
                <a:tc>
                  <a:txBody>
                    <a:bodyPr anchor="t" rtlCol="false"/>
                    <a:lstStyle/>
                    <a:p>
                      <a:pPr algn="ctr">
                        <a:lnSpc>
                          <a:spcPts val="3079"/>
                        </a:lnSpc>
                        <a:defRPr/>
                      </a:pPr>
                      <a:r>
                        <a:rPr lang="en-US" sz="2199" b="true">
                          <a:solidFill>
                            <a:srgbClr val="000000"/>
                          </a:solidFill>
                          <a:latin typeface="Comic Sans Bold"/>
                          <a:ea typeface="Comic Sans Bold"/>
                          <a:cs typeface="Comic Sans Bold"/>
                          <a:sym typeface="Comic Sans Bold"/>
                        </a:rPr>
                        <a:t>Topic</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solidFill>
                      <a:srgbClr val="DECDFF"/>
                    </a:solidFill>
                  </a:tcPr>
                </a:tc>
                <a:tc>
                  <a:txBody>
                    <a:bodyPr anchor="t" rtlCol="false"/>
                    <a:lstStyle/>
                    <a:p>
                      <a:pPr algn="ctr">
                        <a:lnSpc>
                          <a:spcPts val="3079"/>
                        </a:lnSpc>
                        <a:defRPr/>
                      </a:pPr>
                      <a:r>
                        <a:rPr lang="en-US" sz="2199" b="true">
                          <a:solidFill>
                            <a:srgbClr val="000000"/>
                          </a:solidFill>
                          <a:latin typeface="Comic Sans Bold"/>
                          <a:ea typeface="Comic Sans Bold"/>
                          <a:cs typeface="Comic Sans Bold"/>
                          <a:sym typeface="Comic Sans Bold"/>
                        </a:rPr>
                        <a:t>Method/Tool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solidFill>
                      <a:srgbClr val="DECDFF"/>
                    </a:solidFill>
                  </a:tcPr>
                </a:tc>
                <a:tc>
                  <a:txBody>
                    <a:bodyPr anchor="t" rtlCol="false"/>
                    <a:lstStyle/>
                    <a:p>
                      <a:pPr algn="ctr">
                        <a:lnSpc>
                          <a:spcPts val="3079"/>
                        </a:lnSpc>
                        <a:defRPr/>
                      </a:pPr>
                      <a:r>
                        <a:rPr lang="en-US" sz="2199" b="true">
                          <a:solidFill>
                            <a:srgbClr val="000000"/>
                          </a:solidFill>
                          <a:latin typeface="Comic Sans Bold"/>
                          <a:ea typeface="Comic Sans Bold"/>
                          <a:cs typeface="Comic Sans Bold"/>
                          <a:sym typeface="Comic Sans Bold"/>
                        </a:rPr>
                        <a:t>Description</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solidFill>
                      <a:srgbClr val="DECDFF"/>
                    </a:solidFill>
                  </a:tcPr>
                </a:tc>
                <a:tc>
                  <a:txBody>
                    <a:bodyPr anchor="t" rtlCol="false"/>
                    <a:lstStyle/>
                    <a:p>
                      <a:pPr algn="ctr">
                        <a:lnSpc>
                          <a:spcPts val="3079"/>
                        </a:lnSpc>
                        <a:defRPr/>
                      </a:pPr>
                      <a:r>
                        <a:rPr lang="en-US" sz="2199" b="true">
                          <a:solidFill>
                            <a:srgbClr val="000000"/>
                          </a:solidFill>
                          <a:latin typeface="Comic Sans Bold"/>
                          <a:ea typeface="Comic Sans Bold"/>
                          <a:cs typeface="Comic Sans Bold"/>
                          <a:sym typeface="Comic Sans Bold"/>
                        </a:rPr>
                        <a:t>Reference</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solidFill>
                      <a:srgbClr val="DECDFF"/>
                    </a:solidFill>
                  </a:tcPr>
                </a:tc>
              </a:tr>
              <a:tr h="1186061">
                <a:tc>
                  <a:txBody>
                    <a:bodyPr anchor="t" rtlCol="false"/>
                    <a:lstStyle/>
                    <a:p>
                      <a:pPr algn="ctr">
                        <a:lnSpc>
                          <a:spcPts val="2660"/>
                        </a:lnSpc>
                        <a:defRPr/>
                      </a:pPr>
                      <a:r>
                        <a:rPr lang="en-US" sz="1900">
                          <a:solidFill>
                            <a:srgbClr val="000000"/>
                          </a:solidFill>
                          <a:latin typeface="Comic Sans"/>
                          <a:ea typeface="Comic Sans"/>
                          <a:cs typeface="Comic Sans"/>
                          <a:sym typeface="Comic Sans"/>
                        </a:rPr>
                        <a:t>Sentiment Analysis</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Comic Sans"/>
                          <a:ea typeface="Comic Sans"/>
                          <a:cs typeface="Comic Sans"/>
                          <a:sym typeface="Comic Sans"/>
                        </a:rPr>
                        <a:t>VADER</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omic Sans"/>
                          <a:ea typeface="Comic Sans"/>
                          <a:cs typeface="Comic Sans"/>
                          <a:sym typeface="Comic Sans"/>
                        </a:rPr>
                        <a:t>A dictionary-based sentiment analysis tool that classifies text as positive, negative, or neutral. </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520"/>
                        </a:lnSpc>
                        <a:defRPr/>
                      </a:pPr>
                      <a:r>
                        <a:rPr lang="en-US" b="true" sz="1800" i="true">
                          <a:solidFill>
                            <a:srgbClr val="000000"/>
                          </a:solidFill>
                          <a:latin typeface="Comic Sans Bold Italics"/>
                          <a:ea typeface="Comic Sans Bold Italics"/>
                          <a:cs typeface="Comic Sans Bold Italics"/>
                          <a:sym typeface="Comic Sans Bold Italics"/>
                        </a:rPr>
                        <a:t>Shihab Elbagir and Jing Yang </a:t>
                      </a:r>
                      <a:r>
                        <a:rPr lang="en-US" b="true" sz="1800" i="true" u="sng">
                          <a:solidFill>
                            <a:srgbClr val="5271FF"/>
                          </a:solidFill>
                          <a:latin typeface="Comic Sans Bold Italics"/>
                          <a:ea typeface="Comic Sans Bold Italics"/>
                          <a:cs typeface="Comic Sans Bold Italics"/>
                          <a:sym typeface="Comic Sans Bold Italics"/>
                          <a:hlinkClick r:id="rId6" tooltip="https://www.iaeng.org/publication/IMECS2019/IMECS2019_pp12-16.pdf"/>
                        </a:rPr>
                        <a:t>2</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1150657">
                <a:tc>
                  <a:txBody>
                    <a:bodyPr anchor="t" rtlCol="false"/>
                    <a:lstStyle/>
                    <a:p>
                      <a:pPr algn="ctr">
                        <a:lnSpc>
                          <a:spcPts val="2520"/>
                        </a:lnSpc>
                        <a:defRPr/>
                      </a:pP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Comic Sans"/>
                          <a:ea typeface="Comic Sans"/>
                          <a:cs typeface="Comic Sans"/>
                          <a:sym typeface="Comic Sans"/>
                        </a:rPr>
                        <a:t>Large Language Model (LLM)</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omic Sans"/>
                          <a:ea typeface="Comic Sans"/>
                          <a:cs typeface="Comic Sans"/>
                          <a:sym typeface="Comic Sans"/>
                        </a:rPr>
                        <a:t>Advanced AI models fine-tuned for Tesla-related sentiment analysis. </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520"/>
                        </a:lnSpc>
                        <a:defRPr/>
                      </a:pPr>
                      <a:r>
                        <a:rPr lang="en-US" b="true" sz="1800" i="true">
                          <a:solidFill>
                            <a:srgbClr val="000000"/>
                          </a:solidFill>
                          <a:latin typeface="Comic Sans Bold Italics"/>
                          <a:ea typeface="Comic Sans Bold Italics"/>
                          <a:cs typeface="Comic Sans Bold Italics"/>
                          <a:sym typeface="Comic Sans Bold Italics"/>
                        </a:rPr>
                        <a:t>Humza Naveed et al. </a:t>
                      </a:r>
                      <a:r>
                        <a:rPr lang="en-US" b="true" sz="1800" i="true" u="sng">
                          <a:solidFill>
                            <a:srgbClr val="5271FF"/>
                          </a:solidFill>
                          <a:latin typeface="Comic Sans Bold Italics"/>
                          <a:ea typeface="Comic Sans Bold Italics"/>
                          <a:cs typeface="Comic Sans Bold Italics"/>
                          <a:sym typeface="Comic Sans Bold Italics"/>
                          <a:hlinkClick r:id="rId7" tooltip="https://arxiv.org/pdf/2307.06435"/>
                        </a:rPr>
                        <a:t>3</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1186061">
                <a:tc>
                  <a:txBody>
                    <a:bodyPr anchor="t" rtlCol="false"/>
                    <a:lstStyle/>
                    <a:p>
                      <a:pPr algn="ctr">
                        <a:lnSpc>
                          <a:spcPts val="2660"/>
                        </a:lnSpc>
                        <a:defRPr/>
                      </a:pPr>
                      <a:r>
                        <a:rPr lang="en-US" sz="1900">
                          <a:solidFill>
                            <a:srgbClr val="000000"/>
                          </a:solidFill>
                          <a:latin typeface="Comic Sans"/>
                          <a:ea typeface="Comic Sans"/>
                          <a:cs typeface="Comic Sans"/>
                          <a:sym typeface="Comic Sans"/>
                        </a:rPr>
                        <a:t>LSTM Model</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Comic Sans"/>
                          <a:ea typeface="Comic Sans"/>
                          <a:cs typeface="Comic Sans"/>
                          <a:sym typeface="Comic Sans"/>
                        </a:rPr>
                        <a:t>Long Short-Term Memory Networks (LSTM)</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omic Sans"/>
                          <a:ea typeface="Comic Sans"/>
                          <a:cs typeface="Comic Sans"/>
                          <a:sym typeface="Comic Sans"/>
                        </a:rPr>
                        <a:t>A neural network model that captures long-term dependencies in time-series data. </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520"/>
                        </a:lnSpc>
                        <a:defRPr/>
                      </a:pPr>
                      <a:r>
                        <a:rPr lang="en-US" b="true" sz="1800" i="true">
                          <a:solidFill>
                            <a:srgbClr val="000000"/>
                          </a:solidFill>
                          <a:latin typeface="Comic Sans Bold Italics"/>
                          <a:ea typeface="Comic Sans Bold Italics"/>
                          <a:cs typeface="Comic Sans Bold Italics"/>
                          <a:sym typeface="Comic Sans Bold Italics"/>
                        </a:rPr>
                        <a:t>Greg Van Houdt et al. </a:t>
                      </a:r>
                      <a:r>
                        <a:rPr lang="en-US" b="true" sz="1800" i="true" u="sng">
                          <a:solidFill>
                            <a:srgbClr val="5271FF"/>
                          </a:solidFill>
                          <a:latin typeface="Comic Sans Bold Italics"/>
                          <a:ea typeface="Comic Sans Bold Italics"/>
                          <a:cs typeface="Comic Sans Bold Italics"/>
                          <a:sym typeface="Comic Sans Bold Italics"/>
                          <a:hlinkClick r:id="rId8" tooltip="https://www.researchgate.net/publication/340493274_A_Review_on_the_Long_Short-Term_Memory_Model"/>
                        </a:rPr>
                        <a:t>5</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1186061">
                <a:tc>
                  <a:txBody>
                    <a:bodyPr anchor="t" rtlCol="false"/>
                    <a:lstStyle/>
                    <a:p>
                      <a:pPr algn="ctr">
                        <a:lnSpc>
                          <a:spcPts val="2660"/>
                        </a:lnSpc>
                        <a:defRPr/>
                      </a:pPr>
                      <a:r>
                        <a:rPr lang="en-US" sz="1900">
                          <a:solidFill>
                            <a:srgbClr val="000000"/>
                          </a:solidFill>
                          <a:latin typeface="Comic Sans"/>
                          <a:ea typeface="Comic Sans"/>
                          <a:cs typeface="Comic Sans"/>
                          <a:sym typeface="Comic Sans"/>
                        </a:rPr>
                        <a:t>Optimization</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Comic Sans"/>
                          <a:ea typeface="Comic Sans"/>
                          <a:cs typeface="Comic Sans"/>
                          <a:sym typeface="Comic Sans"/>
                        </a:rPr>
                        <a:t>Sparrow Search Algorithm (SSA)</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omic Sans"/>
                          <a:ea typeface="Comic Sans"/>
                          <a:cs typeface="Comic Sans"/>
                          <a:sym typeface="Comic Sans"/>
                        </a:rPr>
                        <a:t>Bio-inspired optimization technique mimicking the foraging behavior of sparrows.</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520"/>
                        </a:lnSpc>
                        <a:defRPr/>
                      </a:pPr>
                      <a:r>
                        <a:rPr lang="en-US" b="true" sz="1800" i="true">
                          <a:solidFill>
                            <a:srgbClr val="000000"/>
                          </a:solidFill>
                          <a:latin typeface="Comic Sans Bold Italics"/>
                          <a:ea typeface="Comic Sans Bold Italics"/>
                          <a:cs typeface="Comic Sans Bold Italics"/>
                          <a:sym typeface="Comic Sans Bold Italics"/>
                        </a:rPr>
                        <a:t>Jiankai Xue and Bo Shen </a:t>
                      </a:r>
                      <a:r>
                        <a:rPr lang="en-US" b="true" sz="1800" i="true" u="sng">
                          <a:solidFill>
                            <a:srgbClr val="5271FF"/>
                          </a:solidFill>
                          <a:latin typeface="Comic Sans Bold Italics"/>
                          <a:ea typeface="Comic Sans Bold Italics"/>
                          <a:cs typeface="Comic Sans Bold Italics"/>
                          <a:sym typeface="Comic Sans Bold Italics"/>
                          <a:hlinkClick r:id="rId9" tooltip="https://www.tandfonline.com/doi/full/10.1080/21642583.2019.1708830#abstract"/>
                        </a:rPr>
                        <a:t>7</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1147801">
                <a:tc>
                  <a:txBody>
                    <a:bodyPr anchor="t" rtlCol="false"/>
                    <a:lstStyle/>
                    <a:p>
                      <a:pPr algn="ctr">
                        <a:lnSpc>
                          <a:spcPts val="2660"/>
                        </a:lnSpc>
                        <a:defRPr/>
                      </a:pPr>
                      <a:r>
                        <a:rPr lang="en-US" sz="1900">
                          <a:solidFill>
                            <a:srgbClr val="000000"/>
                          </a:solidFill>
                          <a:latin typeface="Comic Sans"/>
                          <a:ea typeface="Comic Sans"/>
                          <a:cs typeface="Comic Sans"/>
                          <a:sym typeface="Comic Sans"/>
                        </a:rPr>
                        <a:t>Evaluation Metrics</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omic Sans"/>
                          <a:ea typeface="Comic Sans"/>
                          <a:cs typeface="Comic Sans"/>
                          <a:sym typeface="Comic Sans"/>
                        </a:rPr>
                        <a:t>Accuracy</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omic Sans"/>
                          <a:ea typeface="Comic Sans"/>
                          <a:cs typeface="Comic Sans"/>
                          <a:sym typeface="Comic Sans"/>
                        </a:rPr>
                        <a:t>Measures the proportion of correctly classified instances in a dataset.</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520"/>
                        </a:lnSpc>
                        <a:defRPr/>
                      </a:pPr>
                      <a:r>
                        <a:rPr lang="en-US" b="true" sz="1800" i="true">
                          <a:solidFill>
                            <a:srgbClr val="000000"/>
                          </a:solidFill>
                          <a:latin typeface="Comic Sans Bold Italics"/>
                          <a:ea typeface="Comic Sans Bold Italics"/>
                          <a:cs typeface="Comic Sans Bold Italics"/>
                          <a:sym typeface="Comic Sans Bold Italics"/>
                        </a:rPr>
                        <a:t>Antonio Menditto et al. </a:t>
                      </a:r>
                      <a:r>
                        <a:rPr lang="en-US" b="true" sz="1800" i="true" u="sng">
                          <a:solidFill>
                            <a:srgbClr val="5271FF"/>
                          </a:solidFill>
                          <a:latin typeface="Comic Sans Bold Italics"/>
                          <a:ea typeface="Comic Sans Bold Italics"/>
                          <a:cs typeface="Comic Sans Bold Italics"/>
                          <a:sym typeface="Comic Sans Bold Italics"/>
                          <a:hlinkClick r:id="rId10" tooltip="https://www.researchgate.net/publication/226202473_Understanding_the_meaning_of_accuracy_trueness_and_precision"/>
                        </a:rPr>
                        <a:t>8</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1186061">
                <a:tc>
                  <a:txBody>
                    <a:bodyPr anchor="t" rtlCol="false"/>
                    <a:lstStyle/>
                    <a:p>
                      <a:pPr algn="ctr">
                        <a:lnSpc>
                          <a:spcPts val="2520"/>
                        </a:lnSpc>
                        <a:defRPr/>
                      </a:pP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omic Sans"/>
                          <a:ea typeface="Comic Sans"/>
                          <a:cs typeface="Comic Sans"/>
                          <a:sym typeface="Comic Sans"/>
                        </a:rPr>
                        <a:t>Balanced Accuracy</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omic Sans"/>
                          <a:ea typeface="Comic Sans"/>
                          <a:cs typeface="Comic Sans"/>
                          <a:sym typeface="Comic Sans"/>
                        </a:rPr>
                        <a:t>Adjusted accuracy metric that accounts for imbalanced datasets by averaging individual class accuracies.</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520"/>
                        </a:lnSpc>
                        <a:defRPr/>
                      </a:pPr>
                      <a:r>
                        <a:rPr lang="en-US" b="true" sz="1800" i="true">
                          <a:solidFill>
                            <a:srgbClr val="000000"/>
                          </a:solidFill>
                          <a:latin typeface="Comic Sans Bold Italics"/>
                          <a:ea typeface="Comic Sans Bold Italics"/>
                          <a:cs typeface="Comic Sans Bold Italics"/>
                          <a:sym typeface="Comic Sans Bold Italics"/>
                        </a:rPr>
                        <a:t>Kay Henning Brodersen et al. </a:t>
                      </a:r>
                      <a:r>
                        <a:rPr lang="en-US" b="true" sz="1800" i="true" u="sng">
                          <a:solidFill>
                            <a:srgbClr val="5271FF"/>
                          </a:solidFill>
                          <a:latin typeface="Comic Sans Bold Italics"/>
                          <a:ea typeface="Comic Sans Bold Italics"/>
                          <a:cs typeface="Comic Sans Bold Italics"/>
                          <a:sym typeface="Comic Sans Bold Italics"/>
                          <a:hlinkClick r:id="rId11" tooltip="https://ieeexplore.ieee.org/document/5597285"/>
                        </a:rPr>
                        <a:t>9</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1186061">
                <a:tc>
                  <a:txBody>
                    <a:bodyPr anchor="t" rtlCol="false"/>
                    <a:lstStyle/>
                    <a:p>
                      <a:pPr algn="ctr">
                        <a:lnSpc>
                          <a:spcPts val="2520"/>
                        </a:lnSpc>
                        <a:defRPr/>
                      </a:pP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Comic Sans"/>
                          <a:ea typeface="Comic Sans"/>
                          <a:cs typeface="Comic Sans"/>
                          <a:sym typeface="Comic Sans"/>
                        </a:rPr>
                        <a:t>Mean Squared Error (MSE)</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Comic Sans"/>
                          <a:ea typeface="Comic Sans"/>
                          <a:cs typeface="Comic Sans"/>
                          <a:sym typeface="Comic Sans"/>
                        </a:rPr>
                        <a:t>Measures the average squared differences between predicted and actual values in regression tasks.</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520"/>
                        </a:lnSpc>
                        <a:defRPr/>
                      </a:pPr>
                      <a:r>
                        <a:rPr lang="en-US" b="true" sz="1800" i="true">
                          <a:solidFill>
                            <a:srgbClr val="000000"/>
                          </a:solidFill>
                          <a:latin typeface="Comic Sans Bold Italics"/>
                          <a:ea typeface="Comic Sans Bold Italics"/>
                          <a:cs typeface="Comic Sans Bold Italics"/>
                          <a:sym typeface="Comic Sans Bold Italics"/>
                        </a:rPr>
                        <a:t>Timothy O. Hodson et al. </a:t>
                      </a:r>
                      <a:r>
                        <a:rPr lang="en-US" b="true" sz="1800" i="true" u="sng">
                          <a:solidFill>
                            <a:srgbClr val="5271FF"/>
                          </a:solidFill>
                          <a:latin typeface="Comic Sans Bold Italics"/>
                          <a:ea typeface="Comic Sans Bold Italics"/>
                          <a:cs typeface="Comic Sans Bold Italics"/>
                          <a:sym typeface="Comic Sans Bold Italics"/>
                          <a:hlinkClick r:id="rId12" tooltip="https://www.researchgate.net/publication/356500557_Mean_Squared_Error_Deconstructed"/>
                        </a:rPr>
                        <a:t>10</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bl>
          </a:graphicData>
        </a:graphic>
      </p:graphicFrame>
      <p:sp>
        <p:nvSpPr>
          <p:cNvPr name="TextBox 5" id="5"/>
          <p:cNvSpPr txBox="true"/>
          <p:nvPr/>
        </p:nvSpPr>
        <p:spPr>
          <a:xfrm rot="0">
            <a:off x="6134187" y="71297"/>
            <a:ext cx="6019626" cy="639379"/>
          </a:xfrm>
          <a:prstGeom prst="rect">
            <a:avLst/>
          </a:prstGeom>
        </p:spPr>
        <p:txBody>
          <a:bodyPr anchor="t" rtlCol="false" tIns="0" lIns="0" bIns="0" rIns="0">
            <a:spAutoFit/>
          </a:bodyPr>
          <a:lstStyle/>
          <a:p>
            <a:pPr algn="ctr" marL="0" indent="0" lvl="0">
              <a:lnSpc>
                <a:spcPts val="5179"/>
              </a:lnSpc>
              <a:spcBef>
                <a:spcPct val="0"/>
              </a:spcBef>
            </a:pPr>
            <a:r>
              <a:rPr lang="en-US" b="true" sz="3699" u="sng">
                <a:solidFill>
                  <a:srgbClr val="75A680"/>
                </a:solidFill>
                <a:latin typeface="Comic Sans Bold"/>
                <a:ea typeface="Comic Sans Bold"/>
                <a:cs typeface="Comic Sans Bold"/>
                <a:sym typeface="Comic Sans Bold"/>
              </a:rPr>
              <a:t>Litrature 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6861775" y="9574026"/>
            <a:ext cx="1177534" cy="448857"/>
            <a:chOff x="0" y="0"/>
            <a:chExt cx="334083" cy="127347"/>
          </a:xfrm>
        </p:grpSpPr>
        <p:sp>
          <p:nvSpPr>
            <p:cNvPr name="Freeform 5" id="5"/>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6" id="6"/>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7" id="7"/>
          <p:cNvGrpSpPr/>
          <p:nvPr/>
        </p:nvGrpSpPr>
        <p:grpSpPr>
          <a:xfrm rot="0">
            <a:off x="248691" y="9574026"/>
            <a:ext cx="1177534" cy="448857"/>
            <a:chOff x="0" y="0"/>
            <a:chExt cx="334083" cy="127347"/>
          </a:xfrm>
        </p:grpSpPr>
        <p:sp>
          <p:nvSpPr>
            <p:cNvPr name="Freeform 8" id="8"/>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9" id="9"/>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0" id="10"/>
          <p:cNvSpPr/>
          <p:nvPr/>
        </p:nvSpPr>
        <p:spPr>
          <a:xfrm flipH="false" flipV="false" rot="0">
            <a:off x="3294646" y="458782"/>
            <a:ext cx="11698709" cy="9115244"/>
          </a:xfrm>
          <a:custGeom>
            <a:avLst/>
            <a:gdLst/>
            <a:ahLst/>
            <a:cxnLst/>
            <a:rect r="r" b="b" t="t" l="l"/>
            <a:pathLst>
              <a:path h="9115244" w="11698709">
                <a:moveTo>
                  <a:pt x="0" y="0"/>
                </a:moveTo>
                <a:lnTo>
                  <a:pt x="11698708" y="0"/>
                </a:lnTo>
                <a:lnTo>
                  <a:pt x="11698708" y="9115244"/>
                </a:lnTo>
                <a:lnTo>
                  <a:pt x="0" y="9115244"/>
                </a:lnTo>
                <a:lnTo>
                  <a:pt x="0" y="0"/>
                </a:lnTo>
                <a:close/>
              </a:path>
            </a:pathLst>
          </a:custGeom>
          <a:blipFill>
            <a:blip r:embed="rId6"/>
            <a:stretch>
              <a:fillRect l="0" t="0" r="0" b="0"/>
            </a:stretch>
          </a:blipFill>
        </p:spPr>
      </p:sp>
      <p:sp>
        <p:nvSpPr>
          <p:cNvPr name="TextBox 11" id="11"/>
          <p:cNvSpPr txBox="true"/>
          <p:nvPr/>
        </p:nvSpPr>
        <p:spPr>
          <a:xfrm rot="0">
            <a:off x="5377787" y="90482"/>
            <a:ext cx="7532427" cy="669925"/>
          </a:xfrm>
          <a:prstGeom prst="rect">
            <a:avLst/>
          </a:prstGeom>
        </p:spPr>
        <p:txBody>
          <a:bodyPr anchor="t" rtlCol="false" tIns="0" lIns="0" bIns="0" rIns="0">
            <a:spAutoFit/>
          </a:bodyPr>
          <a:lstStyle/>
          <a:p>
            <a:pPr algn="ctr" marL="0" indent="0" lvl="0">
              <a:lnSpc>
                <a:spcPts val="5599"/>
              </a:lnSpc>
              <a:spcBef>
                <a:spcPct val="0"/>
              </a:spcBef>
            </a:pPr>
            <a:r>
              <a:rPr lang="en-US" b="true" sz="3999" u="sng">
                <a:solidFill>
                  <a:srgbClr val="75A680"/>
                </a:solidFill>
                <a:latin typeface="Comic Sans Bold"/>
                <a:ea typeface="Comic Sans Bold"/>
                <a:cs typeface="Comic Sans Bold"/>
                <a:sym typeface="Comic Sans Bold"/>
              </a:rPr>
              <a:t>Methodology</a:t>
            </a:r>
          </a:p>
        </p:txBody>
      </p:sp>
      <p:sp>
        <p:nvSpPr>
          <p:cNvPr name="TextBox 12" id="12"/>
          <p:cNvSpPr txBox="true"/>
          <p:nvPr/>
        </p:nvSpPr>
        <p:spPr>
          <a:xfrm rot="0">
            <a:off x="4327519" y="9518058"/>
            <a:ext cx="9632962" cy="389221"/>
          </a:xfrm>
          <a:prstGeom prst="rect">
            <a:avLst/>
          </a:prstGeom>
        </p:spPr>
        <p:txBody>
          <a:bodyPr anchor="t" rtlCol="false" tIns="0" lIns="0" bIns="0" rIns="0">
            <a:spAutoFit/>
          </a:bodyPr>
          <a:lstStyle/>
          <a:p>
            <a:pPr algn="ctr">
              <a:lnSpc>
                <a:spcPts val="3220"/>
              </a:lnSpc>
            </a:pPr>
            <a:r>
              <a:rPr lang="en-US" sz="2300" u="sng">
                <a:solidFill>
                  <a:srgbClr val="5CE1E6"/>
                </a:solidFill>
                <a:latin typeface="Comic Sans"/>
                <a:ea typeface="Comic Sans"/>
                <a:cs typeface="Comic Sans"/>
                <a:sym typeface="Comic Sans"/>
              </a:rPr>
              <a:t>Figure: Methodology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6680" y="286278"/>
            <a:ext cx="15054640" cy="9714444"/>
          </a:xfrm>
          <a:custGeom>
            <a:avLst/>
            <a:gdLst/>
            <a:ahLst/>
            <a:cxnLst/>
            <a:rect r="r" b="b" t="t" l="l"/>
            <a:pathLst>
              <a:path h="9714444" w="15054640">
                <a:moveTo>
                  <a:pt x="0" y="0"/>
                </a:moveTo>
                <a:lnTo>
                  <a:pt x="15054640" y="0"/>
                </a:lnTo>
                <a:lnTo>
                  <a:pt x="15054640" y="9714444"/>
                </a:lnTo>
                <a:lnTo>
                  <a:pt x="0" y="97144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6793240" y="9625427"/>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231558" y="9625427"/>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pic>
        <p:nvPicPr>
          <p:cNvPr name="Picture 11" id="11"/>
          <p:cNvPicPr>
            <a:picLocks noChangeAspect="true"/>
          </p:cNvPicPr>
          <p:nvPr/>
        </p:nvPicPr>
        <p:blipFill>
          <a:blip r:embed="rId8"/>
          <a:stretch>
            <a:fillRect/>
          </a:stretch>
        </p:blipFill>
        <p:spPr>
          <a:xfrm rot="0">
            <a:off x="12199811" y="7411806"/>
            <a:ext cx="4534259" cy="2815905"/>
          </a:xfrm>
          <a:prstGeom prst="rect">
            <a:avLst/>
          </a:prstGeom>
        </p:spPr>
      </p:pic>
      <p:sp>
        <p:nvSpPr>
          <p:cNvPr name="TextBox 12" id="12"/>
          <p:cNvSpPr txBox="true"/>
          <p:nvPr/>
        </p:nvSpPr>
        <p:spPr>
          <a:xfrm rot="0">
            <a:off x="4697798" y="353324"/>
            <a:ext cx="8892405" cy="887096"/>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FFF6BE"/>
                </a:solidFill>
                <a:latin typeface="Comic Sans Bold"/>
                <a:ea typeface="Comic Sans Bold"/>
                <a:cs typeface="Comic Sans Bold"/>
                <a:sym typeface="Comic Sans Bold"/>
              </a:rPr>
              <a:t>Experimental Analysis</a:t>
            </a:r>
          </a:p>
        </p:txBody>
      </p:sp>
      <p:sp>
        <p:nvSpPr>
          <p:cNvPr name="Freeform 13" id="13"/>
          <p:cNvSpPr/>
          <p:nvPr/>
        </p:nvSpPr>
        <p:spPr>
          <a:xfrm flipH="false" flipV="false" rot="0">
            <a:off x="2024764" y="2279692"/>
            <a:ext cx="434305" cy="442669"/>
          </a:xfrm>
          <a:custGeom>
            <a:avLst/>
            <a:gdLst/>
            <a:ahLst/>
            <a:cxnLst/>
            <a:rect r="r" b="b" t="t" l="l"/>
            <a:pathLst>
              <a:path h="442669" w="434305">
                <a:moveTo>
                  <a:pt x="0" y="0"/>
                </a:moveTo>
                <a:lnTo>
                  <a:pt x="434305" y="0"/>
                </a:lnTo>
                <a:lnTo>
                  <a:pt x="434305" y="442668"/>
                </a:lnTo>
                <a:lnTo>
                  <a:pt x="0" y="4426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2024764" y="4013808"/>
            <a:ext cx="434305" cy="442669"/>
          </a:xfrm>
          <a:custGeom>
            <a:avLst/>
            <a:gdLst/>
            <a:ahLst/>
            <a:cxnLst/>
            <a:rect r="r" b="b" t="t" l="l"/>
            <a:pathLst>
              <a:path h="442669" w="434305">
                <a:moveTo>
                  <a:pt x="0" y="0"/>
                </a:moveTo>
                <a:lnTo>
                  <a:pt x="434305" y="0"/>
                </a:lnTo>
                <a:lnTo>
                  <a:pt x="434305" y="442669"/>
                </a:lnTo>
                <a:lnTo>
                  <a:pt x="0" y="44266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2024764" y="6219533"/>
            <a:ext cx="434305" cy="442669"/>
          </a:xfrm>
          <a:custGeom>
            <a:avLst/>
            <a:gdLst/>
            <a:ahLst/>
            <a:cxnLst/>
            <a:rect r="r" b="b" t="t" l="l"/>
            <a:pathLst>
              <a:path h="442669" w="434305">
                <a:moveTo>
                  <a:pt x="0" y="0"/>
                </a:moveTo>
                <a:lnTo>
                  <a:pt x="434305" y="0"/>
                </a:lnTo>
                <a:lnTo>
                  <a:pt x="434305" y="442669"/>
                </a:lnTo>
                <a:lnTo>
                  <a:pt x="0" y="44266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2714763" y="2117767"/>
            <a:ext cx="13806132" cy="1141536"/>
          </a:xfrm>
          <a:prstGeom prst="rect">
            <a:avLst/>
          </a:prstGeom>
        </p:spPr>
        <p:txBody>
          <a:bodyPr anchor="t" rtlCol="false" tIns="0" lIns="0" bIns="0" rIns="0">
            <a:spAutoFit/>
          </a:bodyPr>
          <a:lstStyle/>
          <a:p>
            <a:pPr algn="l">
              <a:lnSpc>
                <a:spcPts val="4706"/>
              </a:lnSpc>
            </a:pPr>
            <a:r>
              <a:rPr lang="en-US" sz="2600" u="sng" b="true">
                <a:solidFill>
                  <a:srgbClr val="75A680"/>
                </a:solidFill>
                <a:latin typeface="Comic Sans Bold"/>
                <a:ea typeface="Comic Sans Bold"/>
                <a:cs typeface="Comic Sans Bold"/>
                <a:sym typeface="Comic Sans Bold"/>
              </a:rPr>
              <a:t>Sentiment Analysis:</a:t>
            </a:r>
            <a:r>
              <a:rPr lang="en-US" sz="2600">
                <a:solidFill>
                  <a:srgbClr val="75A680"/>
                </a:solidFill>
                <a:latin typeface="Comic Sans"/>
                <a:ea typeface="Comic Sans"/>
                <a:cs typeface="Comic Sans"/>
                <a:sym typeface="Comic Sans"/>
              </a:rPr>
              <a:t> </a:t>
            </a:r>
            <a:r>
              <a:rPr lang="en-US" sz="2600">
                <a:solidFill>
                  <a:srgbClr val="000000"/>
                </a:solidFill>
                <a:latin typeface="Comic Sans"/>
                <a:ea typeface="Comic Sans"/>
                <a:cs typeface="Comic Sans"/>
                <a:sym typeface="Comic Sans"/>
              </a:rPr>
              <a:t>Fine-tuned language models analyzed tweets to classify public opinion about Tesla. These models performed better than traditional tools.</a:t>
            </a:r>
          </a:p>
        </p:txBody>
      </p:sp>
      <p:sp>
        <p:nvSpPr>
          <p:cNvPr name="TextBox 17" id="17"/>
          <p:cNvSpPr txBox="true"/>
          <p:nvPr/>
        </p:nvSpPr>
        <p:spPr>
          <a:xfrm rot="0">
            <a:off x="2686061" y="3851883"/>
            <a:ext cx="13648183" cy="1732053"/>
          </a:xfrm>
          <a:prstGeom prst="rect">
            <a:avLst/>
          </a:prstGeom>
        </p:spPr>
        <p:txBody>
          <a:bodyPr anchor="t" rtlCol="false" tIns="0" lIns="0" bIns="0" rIns="0">
            <a:spAutoFit/>
          </a:bodyPr>
          <a:lstStyle/>
          <a:p>
            <a:pPr algn="l">
              <a:lnSpc>
                <a:spcPts val="4706"/>
              </a:lnSpc>
            </a:pPr>
            <a:r>
              <a:rPr lang="en-US" sz="2600" u="sng" b="true">
                <a:solidFill>
                  <a:srgbClr val="75A680"/>
                </a:solidFill>
                <a:latin typeface="Comic Sans Bold"/>
                <a:ea typeface="Comic Sans Bold"/>
                <a:cs typeface="Comic Sans Bold"/>
                <a:sym typeface="Comic Sans Bold"/>
              </a:rPr>
              <a:t>Prediction Model:</a:t>
            </a:r>
            <a:r>
              <a:rPr lang="en-US" sz="2600">
                <a:solidFill>
                  <a:srgbClr val="000000"/>
                </a:solidFill>
                <a:latin typeface="Comic Sans"/>
                <a:ea typeface="Comic Sans"/>
                <a:cs typeface="Comic Sans"/>
                <a:sym typeface="Comic Sans"/>
              </a:rPr>
              <a:t> An LSTM model was trained to predict stock prices using both market data and sentiment scores, making it more effective in spotting patterns </a:t>
            </a:r>
          </a:p>
          <a:p>
            <a:pPr algn="l">
              <a:lnSpc>
                <a:spcPts val="4706"/>
              </a:lnSpc>
            </a:pPr>
            <a:r>
              <a:rPr lang="en-US" sz="2600">
                <a:solidFill>
                  <a:srgbClr val="000000"/>
                </a:solidFill>
                <a:latin typeface="Comic Sans"/>
                <a:ea typeface="Comic Sans"/>
                <a:cs typeface="Comic Sans"/>
                <a:sym typeface="Comic Sans"/>
              </a:rPr>
              <a:t>over time.</a:t>
            </a:r>
          </a:p>
        </p:txBody>
      </p:sp>
      <p:sp>
        <p:nvSpPr>
          <p:cNvPr name="TextBox 18" id="18"/>
          <p:cNvSpPr txBox="true"/>
          <p:nvPr/>
        </p:nvSpPr>
        <p:spPr>
          <a:xfrm rot="0">
            <a:off x="2686061" y="6057608"/>
            <a:ext cx="14573239" cy="1732053"/>
          </a:xfrm>
          <a:prstGeom prst="rect">
            <a:avLst/>
          </a:prstGeom>
        </p:spPr>
        <p:txBody>
          <a:bodyPr anchor="t" rtlCol="false" tIns="0" lIns="0" bIns="0" rIns="0">
            <a:spAutoFit/>
          </a:bodyPr>
          <a:lstStyle/>
          <a:p>
            <a:pPr algn="l">
              <a:lnSpc>
                <a:spcPts val="4706"/>
              </a:lnSpc>
            </a:pPr>
            <a:r>
              <a:rPr lang="en-US" sz="2600" u="sng" b="true">
                <a:solidFill>
                  <a:srgbClr val="75A680"/>
                </a:solidFill>
                <a:latin typeface="Comic Sans Bold"/>
                <a:ea typeface="Comic Sans Bold"/>
                <a:cs typeface="Comic Sans Bold"/>
                <a:sym typeface="Comic Sans Bold"/>
              </a:rPr>
              <a:t>Optimization:</a:t>
            </a:r>
            <a:r>
              <a:rPr lang="en-US" sz="2600">
                <a:solidFill>
                  <a:srgbClr val="000000"/>
                </a:solidFill>
                <a:latin typeface="Comic Sans"/>
                <a:ea typeface="Comic Sans"/>
                <a:cs typeface="Comic Sans"/>
                <a:sym typeface="Comic Sans"/>
              </a:rPr>
              <a:t> A bio-inspired Sparrow Search Algorithm was used to fine-tune </a:t>
            </a:r>
          </a:p>
          <a:p>
            <a:pPr algn="l">
              <a:lnSpc>
                <a:spcPts val="4706"/>
              </a:lnSpc>
            </a:pPr>
            <a:r>
              <a:rPr lang="en-US" sz="2600">
                <a:solidFill>
                  <a:srgbClr val="000000"/>
                </a:solidFill>
                <a:latin typeface="Comic Sans"/>
                <a:ea typeface="Comic Sans"/>
                <a:cs typeface="Comic Sans"/>
                <a:sym typeface="Comic Sans"/>
              </a:rPr>
              <a:t>the prediction model, resulting in better performance and faster results compared </a:t>
            </a:r>
          </a:p>
          <a:p>
            <a:pPr algn="l">
              <a:lnSpc>
                <a:spcPts val="4706"/>
              </a:lnSpc>
            </a:pPr>
            <a:r>
              <a:rPr lang="en-US" sz="2600">
                <a:solidFill>
                  <a:srgbClr val="000000"/>
                </a:solidFill>
                <a:latin typeface="Comic Sans"/>
                <a:ea typeface="Comic Sans"/>
                <a:cs typeface="Comic Sans"/>
                <a:sym typeface="Comic Sans"/>
              </a:rPr>
              <a:t>to older methods.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78260" y="299967"/>
            <a:ext cx="14531480" cy="9376861"/>
          </a:xfrm>
          <a:custGeom>
            <a:avLst/>
            <a:gdLst/>
            <a:ahLst/>
            <a:cxnLst/>
            <a:rect r="r" b="b" t="t" l="l"/>
            <a:pathLst>
              <a:path h="9376861" w="14531480">
                <a:moveTo>
                  <a:pt x="0" y="0"/>
                </a:moveTo>
                <a:lnTo>
                  <a:pt x="14531480" y="0"/>
                </a:lnTo>
                <a:lnTo>
                  <a:pt x="14531480" y="9376861"/>
                </a:lnTo>
                <a:lnTo>
                  <a:pt x="0" y="9376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34236" y="195192"/>
            <a:ext cx="6219527" cy="1009652"/>
          </a:xfrm>
          <a:prstGeom prst="rect">
            <a:avLst/>
          </a:prstGeom>
        </p:spPr>
        <p:txBody>
          <a:bodyPr anchor="t" rtlCol="false" tIns="0" lIns="0" bIns="0" rIns="0">
            <a:spAutoFit/>
          </a:bodyPr>
          <a:lstStyle/>
          <a:p>
            <a:pPr algn="ctr" marL="0" indent="0" lvl="0">
              <a:lnSpc>
                <a:spcPts val="8399"/>
              </a:lnSpc>
              <a:spcBef>
                <a:spcPct val="0"/>
              </a:spcBef>
            </a:pPr>
            <a:r>
              <a:rPr lang="en-US" b="true" sz="5999">
                <a:solidFill>
                  <a:srgbClr val="FFF6BE"/>
                </a:solidFill>
                <a:latin typeface="Comic Sans Bold"/>
                <a:ea typeface="Comic Sans Bold"/>
                <a:cs typeface="Comic Sans Bold"/>
                <a:sym typeface="Comic Sans Bold"/>
              </a:rPr>
              <a:t>Conclusion</a:t>
            </a:r>
          </a:p>
        </p:txBody>
      </p:sp>
      <p:sp>
        <p:nvSpPr>
          <p:cNvPr name="TextBox 6" id="6"/>
          <p:cNvSpPr txBox="true"/>
          <p:nvPr/>
        </p:nvSpPr>
        <p:spPr>
          <a:xfrm rot="0">
            <a:off x="3056725" y="1963235"/>
            <a:ext cx="12174550" cy="6229897"/>
          </a:xfrm>
          <a:prstGeom prst="rect">
            <a:avLst/>
          </a:prstGeom>
        </p:spPr>
        <p:txBody>
          <a:bodyPr anchor="t" rtlCol="false" tIns="0" lIns="0" bIns="0" rIns="0">
            <a:spAutoFit/>
          </a:bodyPr>
          <a:lstStyle/>
          <a:p>
            <a:pPr algn="just">
              <a:lnSpc>
                <a:spcPts val="4952"/>
              </a:lnSpc>
            </a:pPr>
            <a:r>
              <a:rPr lang="en-US" sz="2814">
                <a:solidFill>
                  <a:srgbClr val="545454"/>
                </a:solidFill>
                <a:latin typeface="Comic Sans"/>
                <a:ea typeface="Comic Sans"/>
                <a:cs typeface="Comic Sans"/>
                <a:sym typeface="Comic Sans"/>
              </a:rPr>
              <a:t>This project demonstrates how combining advanced techniques like sentiment analysis and optimization can significantly improve stock price prediction. By using a fine-tuned Large Language Model (LLM) for sentiment analysis, the model was able to better understand the complex emotions behind tweets about Tesla, leading to more accurate predictions. Additionally, applying the Sparrow Search Algorithm (SSA) to fine-tune the LSTM model’s parameters made the prediction even more precise. These methods together reduced errors and increased prediction accuracy. </a:t>
            </a:r>
          </a:p>
          <a:p>
            <a:pPr algn="ctr">
              <a:lnSpc>
                <a:spcPts val="4952"/>
              </a:lnSpc>
            </a:pPr>
          </a:p>
        </p:txBody>
      </p:sp>
      <p:grpSp>
        <p:nvGrpSpPr>
          <p:cNvPr name="Group 7" id="7"/>
          <p:cNvGrpSpPr/>
          <p:nvPr/>
        </p:nvGrpSpPr>
        <p:grpSpPr>
          <a:xfrm rot="0">
            <a:off x="16793240" y="9676828"/>
            <a:ext cx="1177534" cy="448857"/>
            <a:chOff x="0" y="0"/>
            <a:chExt cx="334083" cy="127347"/>
          </a:xfrm>
        </p:grpSpPr>
        <p:sp>
          <p:nvSpPr>
            <p:cNvPr name="Freeform 8" id="8"/>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9" id="9"/>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0" id="10"/>
          <p:cNvGrpSpPr/>
          <p:nvPr/>
        </p:nvGrpSpPr>
        <p:grpSpPr>
          <a:xfrm rot="0">
            <a:off x="217196" y="9676828"/>
            <a:ext cx="1177534" cy="448857"/>
            <a:chOff x="0" y="0"/>
            <a:chExt cx="334083" cy="127347"/>
          </a:xfrm>
        </p:grpSpPr>
        <p:sp>
          <p:nvSpPr>
            <p:cNvPr name="Freeform 11" id="11"/>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2" id="12"/>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DAGXmMMCUfE</dc:identifier>
  <dcterms:modified xsi:type="dcterms:W3CDTF">2011-08-01T06:04:30Z</dcterms:modified>
  <cp:revision>1</cp:revision>
  <dc:title>Green and Yellow Illustrative Computer Project Presentation </dc:title>
</cp:coreProperties>
</file>