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13"/>
  </p:notesMasterIdLst>
  <p:sldIdLst>
    <p:sldId id="256" r:id="rId2"/>
    <p:sldId id="264" r:id="rId3"/>
    <p:sldId id="280" r:id="rId4"/>
    <p:sldId id="293" r:id="rId5"/>
    <p:sldId id="299" r:id="rId6"/>
    <p:sldId id="300" r:id="rId7"/>
    <p:sldId id="301" r:id="rId8"/>
    <p:sldId id="302" r:id="rId9"/>
    <p:sldId id="298" r:id="rId10"/>
    <p:sldId id="303" r:id="rId11"/>
    <p:sldId id="295" r:id="rId1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83" d="100"/>
          <a:sy n="83" d="100"/>
        </p:scale>
        <p:origin x="686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F2D6876-F133-46D3-95E2-A34AD9BDC8CB}" type="datetimeFigureOut">
              <a:rPr lang="en-US"/>
              <a:pPr>
                <a:defRPr/>
              </a:pPr>
              <a:t>8/9/2025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DA40400-4F5E-4E00-9BB5-F457594CE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64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10972800" cy="396240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AD9AE-DAF0-4070-950A-9E3660EBE497}" type="datetime1">
              <a:rPr lang="en-US" smtClean="0"/>
              <a:pPr>
                <a:defRPr/>
              </a:pPr>
              <a:t>8/9/2025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356351"/>
            <a:ext cx="153881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 userDrawn="1"/>
        </p:nvSpPr>
        <p:spPr>
          <a:xfrm>
            <a:off x="2336801" y="6356351"/>
            <a:ext cx="9842500" cy="465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Phase-I Evaluation</a:t>
            </a:r>
            <a:endParaRPr lang="en-US" b="1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3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759200" y="0"/>
            <a:ext cx="8432800" cy="6858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Phase-I Evaluation</a:t>
            </a:r>
            <a:endParaRPr lang="en-US" b="1" dirty="0"/>
          </a:p>
        </p:txBody>
      </p:sp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46051" y="76200"/>
            <a:ext cx="244474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914400" y="3200400"/>
            <a:ext cx="50800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Presented by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400800" y="3200400"/>
            <a:ext cx="52832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Supervised by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43000"/>
            <a:ext cx="10363200" cy="1752600"/>
          </a:xfr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5181600" cy="2209800"/>
          </a:xfrm>
        </p:spPr>
        <p:txBody>
          <a:bodyPr>
            <a:normAutofit/>
          </a:bodyPr>
          <a:lstStyle>
            <a:lvl1pPr marL="0" indent="0" algn="ctr">
              <a:buNone/>
              <a:defRPr sz="27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3"/>
          </p:nvPr>
        </p:nvSpPr>
        <p:spPr>
          <a:xfrm>
            <a:off x="6400800" y="3886200"/>
            <a:ext cx="5283200" cy="2209800"/>
          </a:xfrm>
        </p:spPr>
        <p:txBody>
          <a:bodyPr>
            <a:normAutofit/>
          </a:bodyPr>
          <a:lstStyle>
            <a:lvl1pPr algn="ctr">
              <a:buNone/>
              <a:defRPr sz="27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254C3-6D07-4044-A98A-C7B9FCC216AA}" type="datetime1">
              <a:rPr lang="en-US"/>
              <a:pPr>
                <a:defRPr/>
              </a:pPr>
              <a:t>8/9/2025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AF6E4-9F0F-4D32-8D8E-755B2E69BA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1" y="5943600"/>
            <a:ext cx="153881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2336801" y="5943600"/>
            <a:ext cx="98425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Final Year Defense</a:t>
            </a:r>
            <a:endParaRPr lang="en-US" b="1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10972800" cy="396240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AD9AE-DAF0-4070-950A-9E3660EBE497}" type="datetime1">
              <a:rPr lang="en-US"/>
              <a:pPr>
                <a:defRPr/>
              </a:pPr>
              <a:t>8/9/2025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333A3-7515-47B8-9EDC-EE0892D9C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8/9/2025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8/9/2025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8/9/2025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58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22927" y="1143000"/>
            <a:ext cx="10363200" cy="1752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effectLst/>
              </a:rPr>
              <a:t>Early Detection of Breast Cancer Through Ultrasound Images using Meta Learning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66800" y="3810000"/>
            <a:ext cx="4800600" cy="3048000"/>
          </a:xfrm>
        </p:spPr>
        <p:txBody>
          <a:bodyPr rtlCol="0">
            <a:normAutofit/>
          </a:bodyPr>
          <a:lstStyle/>
          <a:p>
            <a:endParaRPr 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Najmus Sakib</a:t>
            </a:r>
          </a:p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: 221-15-5127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 CSE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Daffodil International University</a:t>
            </a:r>
          </a:p>
          <a:p>
            <a:pPr>
              <a:defRPr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410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858000" y="3810000"/>
            <a:ext cx="4495800" cy="2590800"/>
          </a:xfrm>
        </p:spPr>
        <p:txBody>
          <a:bodyPr>
            <a:normAutofit/>
          </a:bodyPr>
          <a:lstStyle/>
          <a:p>
            <a:pPr eaLnBrk="1" hangingPunct="1"/>
            <a:endParaRPr lang="en-US" sz="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Dr. Md. Zahid Hasan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Professor 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Department Of  CSE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Daffodil International University</a:t>
            </a:r>
          </a:p>
          <a:p>
            <a:pPr eaLnBrk="1" hangingPunct="1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C012CC-6FB4-2DD5-B28B-A6AE40CF23D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427745" y="1828800"/>
            <a:ext cx="7336510" cy="3200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F62AC-E533-E504-A4F3-C6069265FB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46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  <a:p>
            <a:pPr marL="0" indent="0" algn="r">
              <a:buNone/>
            </a:pP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1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733839"/>
            <a:ext cx="7391400" cy="3962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 and Objective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Existing Works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 Analysis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257300"/>
            <a:ext cx="10972800" cy="43434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</a:rPr>
              <a:t>Breast cancer is a leading cause of cancer-related deaths in women worldwide.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</a:rPr>
              <a:t>Early and accurate detection improves survival rates and reduces treatment complexity.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</a:rPr>
              <a:t>Ultrasound imaging is widely used due to safety, accessibility, and suitability for dense breast tissue.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</a:rPr>
              <a:t>Meta-learning enables robust classification with small datasets, ideal for medical imaging constraints.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</a:rPr>
              <a:t>This research integrates Prototypical Networks with Segmentation-Guided Attention (SGA) for accurate and explainable breast ultrasound classification using the BUS-BRA dataset.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0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4218" y="1524000"/>
            <a:ext cx="10972800" cy="39624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300" dirty="0">
                <a:solidFill>
                  <a:schemeClr val="tx1"/>
                </a:solidFill>
              </a:rPr>
              <a:t>Ultrasound images of the breast are difficult and time consuming to interpret manually and are susceptible to errors.</a:t>
            </a:r>
          </a:p>
          <a:p>
            <a:pPr algn="just">
              <a:lnSpc>
                <a:spcPct val="150000"/>
              </a:lnSpc>
            </a:pPr>
            <a:r>
              <a:rPr lang="en-US" sz="2300" dirty="0">
                <a:solidFill>
                  <a:schemeClr val="tx1"/>
                </a:solidFill>
              </a:rPr>
              <a:t>Traditional deep learning models require large, balanced datasets, which are scarce in medical imaging.</a:t>
            </a:r>
          </a:p>
          <a:p>
            <a:pPr algn="just">
              <a:lnSpc>
                <a:spcPct val="150000"/>
              </a:lnSpc>
            </a:pPr>
            <a:r>
              <a:rPr lang="en-US" sz="2300" dirty="0">
                <a:solidFill>
                  <a:schemeClr val="tx1"/>
                </a:solidFill>
              </a:rPr>
              <a:t>There is a lack of explainable AI systems tailored for breast ultrasound classification.</a:t>
            </a:r>
          </a:p>
          <a:p>
            <a:pPr algn="just">
              <a:lnSpc>
                <a:spcPct val="150000"/>
              </a:lnSpc>
            </a:pPr>
            <a:r>
              <a:rPr lang="en-US" sz="2300" dirty="0">
                <a:solidFill>
                  <a:schemeClr val="tx1"/>
                </a:solidFill>
              </a:rPr>
              <a:t>Existing methods struggle with class imbalance and generalization across varying image quality.</a:t>
            </a:r>
            <a:endParaRPr lang="en-US" sz="23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6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D7E1D-7696-3342-8575-E29B24C51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6ACC6-4944-BAC2-F177-2B401DFE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Motivation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463C8-4F0D-351E-DE6B-3C8A65B7E0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1" y="1828800"/>
            <a:ext cx="4648200" cy="2895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Motivation</a:t>
            </a:r>
            <a:r>
              <a:rPr lang="en-US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lnSpc>
                <a:spcPct val="170000"/>
              </a:lnSpc>
            </a:pPr>
            <a:r>
              <a:rPr lang="en-US" sz="1800" dirty="0">
                <a:solidFill>
                  <a:schemeClr val="tx1"/>
                </a:solidFill>
              </a:rPr>
              <a:t>Improve early breast cancer detection through AI-assisted ultrasound diagnosis.</a:t>
            </a:r>
          </a:p>
          <a:p>
            <a:pPr algn="just">
              <a:lnSpc>
                <a:spcPct val="170000"/>
              </a:lnSpc>
            </a:pPr>
            <a:r>
              <a:rPr lang="en-US" sz="1800" dirty="0">
                <a:solidFill>
                  <a:schemeClr val="tx1"/>
                </a:solidFill>
              </a:rPr>
              <a:t>Reduce diagnostic variability among radiologists.</a:t>
            </a:r>
          </a:p>
          <a:p>
            <a:pPr algn="just">
              <a:lnSpc>
                <a:spcPct val="170000"/>
              </a:lnSpc>
            </a:pPr>
            <a:r>
              <a:rPr lang="en-US" sz="1800" dirty="0">
                <a:solidFill>
                  <a:schemeClr val="tx1"/>
                </a:solidFill>
              </a:rPr>
              <a:t>Leverage meta-learning for data-efficient model training.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CEF74-9626-B0FA-E21C-74A5BD2BB1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E7055-8647-BDA0-1246-3EA0F2469AB5}"/>
              </a:ext>
            </a:extLst>
          </p:cNvPr>
          <p:cNvSpPr txBox="1"/>
          <p:nvPr/>
        </p:nvSpPr>
        <p:spPr>
          <a:xfrm>
            <a:off x="6629400" y="1752600"/>
            <a:ext cx="4876800" cy="3749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Objectives: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Build a few-shot learning classification framework for breast ultrasound images.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Integrate SGA to enhance interpretability and focus on lesion areas.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BUS-BRA dataset with BI-RADS annotation for training and evaluation.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Achieve &gt;90% accuracy with limited training data.</a:t>
            </a:r>
            <a:endParaRPr lang="en-AS" dirty="0"/>
          </a:p>
        </p:txBody>
      </p:sp>
    </p:spTree>
    <p:extLst>
      <p:ext uri="{BB962C8B-B14F-4D97-AF65-F5344CB8AC3E}">
        <p14:creationId xmlns:p14="http://schemas.microsoft.com/office/powerpoint/2010/main" val="102654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D7963-5E83-1ED3-106C-70223D0A6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5561-8C72-6804-E4E6-A84D47F1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F29DB-5137-851D-5D9C-7B22F7C5E8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6800" y="1219200"/>
            <a:ext cx="10058400" cy="4572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Gómez‐Flores, (2024): BUS‐BRA: a breast ultrasound dataset for assessing computer‐aided diagnosis systems.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Ali, A. (2023): Breast cancer classification through meta-learning ensemble technique using convolution neural networks.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Dan, (2024): Diagnostic performance of deep learning in ultrasound diagnosis of breast cancer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Işık, (2024): Few-shot classification of ultrasound breast cancer images using meta-learning algorithms.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Padmini P, (2024): Breast Cancer Classification through Meta-Learning Ensemble Model based on Deep Neural Networks.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063EB-E6DC-C0C0-0768-E8865B8083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BC7AD-9C97-23E1-7CCC-1BD92A6E1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50B3-F19E-7C6E-5F6E-3BD95AE4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50838"/>
            <a:ext cx="94488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Comparison Between Existing Works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F2EFF-F92F-B5AA-C42F-5484AB53EBD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BD604A-93FF-282E-D47A-AB8DFF56C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422650"/>
              </p:ext>
            </p:extLst>
          </p:nvPr>
        </p:nvGraphicFramePr>
        <p:xfrm>
          <a:off x="876300" y="1295400"/>
          <a:ext cx="10439399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881">
                  <a:extLst>
                    <a:ext uri="{9D8B030D-6E8A-4147-A177-3AD203B41FA5}">
                      <a16:colId xmlns:a16="http://schemas.microsoft.com/office/drawing/2014/main" val="2515848976"/>
                    </a:ext>
                  </a:extLst>
                </a:gridCol>
                <a:gridCol w="2560319">
                  <a:extLst>
                    <a:ext uri="{9D8B030D-6E8A-4147-A177-3AD203B41FA5}">
                      <a16:colId xmlns:a16="http://schemas.microsoft.com/office/drawing/2014/main" val="3263759921"/>
                    </a:ext>
                  </a:extLst>
                </a:gridCol>
                <a:gridCol w="2127558">
                  <a:extLst>
                    <a:ext uri="{9D8B030D-6E8A-4147-A177-3AD203B41FA5}">
                      <a16:colId xmlns:a16="http://schemas.microsoft.com/office/drawing/2014/main" val="1189755720"/>
                    </a:ext>
                  </a:extLst>
                </a:gridCol>
                <a:gridCol w="3663641">
                  <a:extLst>
                    <a:ext uri="{9D8B030D-6E8A-4147-A177-3AD203B41FA5}">
                      <a16:colId xmlns:a16="http://schemas.microsoft.com/office/drawing/2014/main" val="2318890346"/>
                    </a:ext>
                  </a:extLst>
                </a:gridCol>
              </a:tblGrid>
              <a:tr h="3855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Author(s) &amp; Year</a:t>
                      </a:r>
                      <a:endParaRPr lang="en-A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Method Used</a:t>
                      </a:r>
                      <a:endParaRPr lang="en-A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Reported Metric</a:t>
                      </a:r>
                      <a:endParaRPr lang="en-A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Relevance to My Work</a:t>
                      </a:r>
                      <a:endParaRPr lang="en-AS" sz="1800" dirty="0"/>
                    </a:p>
                    <a:p>
                      <a:pPr algn="ctr"/>
                      <a:endParaRPr lang="en-A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356889"/>
                  </a:ext>
                </a:extLst>
              </a:tr>
              <a:tr h="600141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/>
                        <a:t>Al-Taie et al. (2024)</a:t>
                      </a:r>
                      <a:endParaRPr lang="en-A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/>
                        <a:t>Few-Shot Meta-Learning (DenseNet-121)</a:t>
                      </a:r>
                      <a:endParaRPr lang="en-A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/>
                        <a:t>96.9% Accuracy</a:t>
                      </a:r>
                      <a:endParaRPr lang="en-A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/>
                        <a:t>Directly applies meta-learning for BUS classification with limited data, similar to my final goal.</a:t>
                      </a:r>
                      <a:endParaRPr lang="en-A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475507"/>
                  </a:ext>
                </a:extLst>
              </a:tr>
              <a:tr h="539705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/>
                        <a:t>Shen et al., 2025</a:t>
                      </a:r>
                      <a:endParaRPr lang="en-A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/>
                        <a:t>Multi-Task Learning (Segmentation + Classification) with Attention</a:t>
                      </a:r>
                      <a:endParaRPr lang="en-A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/>
                        <a:t>97.1% Accuracy</a:t>
                      </a:r>
                      <a:endParaRPr lang="en-A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/>
                        <a:t>Uses an attention module and performs segmentation jointly with classification.</a:t>
                      </a:r>
                      <a:endParaRPr lang="en-A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722264"/>
                  </a:ext>
                </a:extLst>
              </a:tr>
              <a:tr h="600141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/>
                        <a:t>Wang et al., 2024</a:t>
                      </a:r>
                      <a:endParaRPr lang="en-A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/>
                        <a:t>Single-Task Meta-Learning + Auxiliary Network</a:t>
                      </a:r>
                      <a:endParaRPr lang="en-A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/>
                        <a:t>+1.85% Accuracy Boost</a:t>
                      </a:r>
                      <a:endParaRPr lang="en-A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/>
                        <a:t>Proposes a novel meta-learning strategy to improve generalization on diverse breast tumor images.</a:t>
                      </a:r>
                      <a:endParaRPr lang="en-A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033292"/>
                  </a:ext>
                </a:extLst>
              </a:tr>
              <a:tr h="693907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/>
                        <a:t>Sarki et al., 2023)</a:t>
                      </a:r>
                      <a:endParaRPr lang="en-A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/>
                        <a:t>CNN with a CBAM Attention Module</a:t>
                      </a:r>
                      <a:endParaRPr lang="en-A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/>
                        <a:t>98.8% Accuracy</a:t>
                      </a:r>
                      <a:endParaRPr lang="en-A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/>
                        <a:t>Demonstrates the power of a standard attention mechanism to improve feature extraction in BUS images.</a:t>
                      </a:r>
                      <a:endParaRPr lang="en-A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450862"/>
                  </a:ext>
                </a:extLst>
              </a:tr>
              <a:tr h="693907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/>
                        <a:t>Liu et al., 2023</a:t>
                      </a:r>
                      <a:endParaRPr lang="en-A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/>
                        <a:t>Meta-Learning + Ordinal Classification</a:t>
                      </a:r>
                      <a:endParaRPr lang="en-A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/>
                        <a:t>89.5% Accuracy</a:t>
                      </a:r>
                      <a:endParaRPr lang="en-A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/>
                        <a:t>Employs ordinal classification within a meta-learning framework to respect the severity ranking in medical images.</a:t>
                      </a:r>
                      <a:endParaRPr lang="en-A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461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45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3A606-7A4D-49E8-FD3D-682102C96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1064-DDC2-8140-E554-385A791B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Gap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C6B71-21FD-04D6-556B-38CE32A5EA2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500" dirty="0">
                <a:solidFill>
                  <a:schemeClr val="tx1"/>
                </a:solidFill>
              </a:rPr>
              <a:t>Lack of integrated attention in meta-learning approaches for breast ultrasound.</a:t>
            </a:r>
          </a:p>
          <a:p>
            <a:pPr algn="just">
              <a:lnSpc>
                <a:spcPct val="150000"/>
              </a:lnSpc>
            </a:pPr>
            <a:r>
              <a:rPr lang="en-US" sz="2500" dirty="0">
                <a:solidFill>
                  <a:schemeClr val="tx1"/>
                </a:solidFill>
              </a:rPr>
              <a:t>Explainability missing in most few-shot classification systems.</a:t>
            </a:r>
          </a:p>
          <a:p>
            <a:pPr algn="just">
              <a:lnSpc>
                <a:spcPct val="150000"/>
              </a:lnSpc>
            </a:pPr>
            <a:r>
              <a:rPr lang="en-US" sz="2500" dirty="0">
                <a:solidFill>
                  <a:schemeClr val="tx1"/>
                </a:solidFill>
              </a:rPr>
              <a:t>Few studies focus on public datasets like BUS-BRA for reproducibility.</a:t>
            </a:r>
          </a:p>
          <a:p>
            <a:pPr algn="just">
              <a:lnSpc>
                <a:spcPct val="150000"/>
              </a:lnSpc>
            </a:pPr>
            <a:r>
              <a:rPr lang="en-US" sz="2500" dirty="0">
                <a:solidFill>
                  <a:schemeClr val="tx1"/>
                </a:solidFill>
              </a:rPr>
              <a:t>Limited research on BI-RADS based automated classification using few-shot learning.</a:t>
            </a:r>
            <a:endParaRPr lang="en-US" sz="2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6A18D-A965-E706-08E3-07D58DEAE30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C423E-7F8D-0DF0-FEA1-1B25B89AC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29A4-43BD-CC77-7F19-34228C3D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Proposed Methodology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985C2D-D381-D690-255B-09372CBE0B8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800" y="1066800"/>
            <a:ext cx="5943600" cy="49791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53EBF-97A8-D64D-9C7B-B1394F03F20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BCC311-68F9-5F9F-9178-46DAA3AF1E74}"/>
              </a:ext>
            </a:extLst>
          </p:cNvPr>
          <p:cNvSpPr txBox="1"/>
          <p:nvPr/>
        </p:nvSpPr>
        <p:spPr>
          <a:xfrm>
            <a:off x="7934036" y="1898168"/>
            <a:ext cx="33320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proposed methodology integrates a CNN backbone with a Segmentation-Guided Attention (SGA) module to focus on lesion regions, followed by a meta-learning core and ordinal classification head to predict BI-RADS categories, optimized using combined guidance, meta, and ordinal losses.</a:t>
            </a:r>
            <a:endParaRPr lang="en-AS" dirty="0"/>
          </a:p>
        </p:txBody>
      </p:sp>
    </p:spTree>
    <p:extLst>
      <p:ext uri="{BB962C8B-B14F-4D97-AF65-F5344CB8AC3E}">
        <p14:creationId xmlns:p14="http://schemas.microsoft.com/office/powerpoint/2010/main" val="1206655495"/>
      </p:ext>
    </p:extLst>
  </p:cSld>
  <p:clrMapOvr>
    <a:masterClrMapping/>
  </p:clrMapOvr>
</p:sld>
</file>

<file path=ppt/theme/theme1.xml><?xml version="1.0" encoding="utf-8"?>
<a:theme xmlns:a="http://schemas.openxmlformats.org/drawingml/2006/main" name="New Microsoft PowerPoint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Microsoft PowerPoint Presentation</Template>
  <TotalTime>1133</TotalTime>
  <Words>640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New Microsoft PowerPoint Presentation</vt:lpstr>
      <vt:lpstr>Early Detection of Breast Cancer Through Ultrasound Images using Meta Learning</vt:lpstr>
      <vt:lpstr>Outline</vt:lpstr>
      <vt:lpstr>Introduction</vt:lpstr>
      <vt:lpstr>Problem Statement</vt:lpstr>
      <vt:lpstr>Motivation and Objective</vt:lpstr>
      <vt:lpstr>Related Works</vt:lpstr>
      <vt:lpstr>Comparison Between Existing Works </vt:lpstr>
      <vt:lpstr>Gap Analysis</vt:lpstr>
      <vt:lpstr>Proposed Methodology</vt:lpstr>
      <vt:lpstr>PowerPoint Presentation</vt:lpstr>
      <vt:lpstr>PowerPoint Presentation</vt:lpstr>
    </vt:vector>
  </TitlesOfParts>
  <Company>Acer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Valued Acer Customer</dc:creator>
  <cp:lastModifiedBy>Najmus Sakib</cp:lastModifiedBy>
  <cp:revision>256</cp:revision>
  <dcterms:created xsi:type="dcterms:W3CDTF">2011-07-17T02:56:35Z</dcterms:created>
  <dcterms:modified xsi:type="dcterms:W3CDTF">2025-08-09T17:33:06Z</dcterms:modified>
</cp:coreProperties>
</file>