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83E66">
                <a:alpha val="6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-4230370" y="4775745"/>
            <a:ext cx="649224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708630" y="4785270"/>
            <a:ext cx="649224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275564" y="0"/>
            <a:ext cx="3868436" cy="7357254"/>
            <a:chOff x="0" y="0"/>
            <a:chExt cx="660400" cy="1255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1255993"/>
            </a:xfrm>
            <a:custGeom>
              <a:avLst/>
              <a:gdLst/>
              <a:ahLst/>
              <a:cxnLst/>
              <a:rect r="r" b="b" t="t" l="l"/>
              <a:pathLst>
                <a:path h="1255993" w="660400">
                  <a:moveTo>
                    <a:pt x="220252" y="1236924"/>
                  </a:moveTo>
                  <a:cubicBezTo>
                    <a:pt x="254109" y="1248438"/>
                    <a:pt x="292600" y="1255993"/>
                    <a:pt x="330378" y="1255993"/>
                  </a:cubicBezTo>
                  <a:cubicBezTo>
                    <a:pt x="368157" y="1255993"/>
                    <a:pt x="404509" y="1249516"/>
                    <a:pt x="438009" y="1238003"/>
                  </a:cubicBezTo>
                  <a:cubicBezTo>
                    <a:pt x="438723" y="1237643"/>
                    <a:pt x="439435" y="1237643"/>
                    <a:pt x="440148" y="1237284"/>
                  </a:cubicBezTo>
                  <a:cubicBezTo>
                    <a:pt x="565955" y="1191228"/>
                    <a:pt x="658618" y="1069615"/>
                    <a:pt x="660400" y="91764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16966"/>
                  </a:lnTo>
                  <a:cubicBezTo>
                    <a:pt x="1782" y="1070333"/>
                    <a:pt x="93019" y="1191949"/>
                    <a:pt x="220252" y="1236924"/>
                  </a:cubicBezTo>
                  <a:close/>
                </a:path>
              </a:pathLst>
            </a:custGeom>
            <a:solidFill>
              <a:srgbClr val="537190">
                <a:alpha val="1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0400" cy="1176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7209782" y="2929746"/>
            <a:ext cx="3868436" cy="7357254"/>
            <a:chOff x="0" y="0"/>
            <a:chExt cx="660400" cy="12559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1255993"/>
            </a:xfrm>
            <a:custGeom>
              <a:avLst/>
              <a:gdLst/>
              <a:ahLst/>
              <a:cxnLst/>
              <a:rect r="r" b="b" t="t" l="l"/>
              <a:pathLst>
                <a:path h="1255993" w="660400">
                  <a:moveTo>
                    <a:pt x="220252" y="1236924"/>
                  </a:moveTo>
                  <a:cubicBezTo>
                    <a:pt x="254109" y="1248438"/>
                    <a:pt x="292600" y="1255993"/>
                    <a:pt x="330378" y="1255993"/>
                  </a:cubicBezTo>
                  <a:cubicBezTo>
                    <a:pt x="368157" y="1255993"/>
                    <a:pt x="404509" y="1249516"/>
                    <a:pt x="438009" y="1238003"/>
                  </a:cubicBezTo>
                  <a:cubicBezTo>
                    <a:pt x="438723" y="1237643"/>
                    <a:pt x="439435" y="1237643"/>
                    <a:pt x="440148" y="1237284"/>
                  </a:cubicBezTo>
                  <a:cubicBezTo>
                    <a:pt x="565955" y="1191228"/>
                    <a:pt x="658618" y="1069615"/>
                    <a:pt x="660400" y="91764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16966"/>
                  </a:lnTo>
                  <a:cubicBezTo>
                    <a:pt x="1782" y="1070333"/>
                    <a:pt x="93019" y="1191949"/>
                    <a:pt x="220252" y="1236924"/>
                  </a:cubicBez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60400" cy="1176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57494" y="1958730"/>
            <a:ext cx="14573012" cy="125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9"/>
              </a:lnSpc>
            </a:pPr>
            <a:r>
              <a:rPr lang="en-US" sz="7313">
                <a:solidFill>
                  <a:srgbClr val="FFFFFF"/>
                </a:solidFill>
                <a:latin typeface="Barlow Bold"/>
              </a:rPr>
              <a:t>Bank Account Management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78218" y="5266805"/>
            <a:ext cx="5023794" cy="321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9"/>
              </a:lnSpc>
            </a:pPr>
            <a:r>
              <a:rPr lang="en-US" sz="4620" spc="18">
                <a:solidFill>
                  <a:srgbClr val="FFFFFF"/>
                </a:solidFill>
                <a:latin typeface="Barlow"/>
              </a:rPr>
              <a:t>Presented By:</a:t>
            </a:r>
          </a:p>
          <a:p>
            <a:pPr algn="ctr">
              <a:lnSpc>
                <a:spcPts val="6469"/>
              </a:lnSpc>
            </a:pPr>
            <a:r>
              <a:rPr lang="en-US" sz="4620" spc="18">
                <a:solidFill>
                  <a:srgbClr val="FFFFFF"/>
                </a:solidFill>
                <a:latin typeface="Barlow"/>
              </a:rPr>
              <a:t>MD. NAJMUS SAKIB</a:t>
            </a:r>
          </a:p>
          <a:p>
            <a:pPr algn="ctr">
              <a:lnSpc>
                <a:spcPts val="6469"/>
              </a:lnSpc>
            </a:pPr>
            <a:r>
              <a:rPr lang="en-US" sz="4620" spc="18">
                <a:solidFill>
                  <a:srgbClr val="FFFFFF"/>
                </a:solidFill>
                <a:latin typeface="Barlow"/>
              </a:rPr>
              <a:t>ID: 221-15-5127</a:t>
            </a:r>
          </a:p>
          <a:p>
            <a:pPr algn="ctr">
              <a:lnSpc>
                <a:spcPts val="6469"/>
              </a:lnSpc>
              <a:spcBef>
                <a:spcPct val="0"/>
              </a:spcBef>
            </a:pPr>
            <a:r>
              <a:rPr lang="en-US" sz="4620" spc="18">
                <a:solidFill>
                  <a:srgbClr val="FFFFFF"/>
                </a:solidFill>
                <a:latin typeface="Barlow"/>
              </a:rPr>
              <a:t>Section: 61_A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98407" y="5300043"/>
            <a:ext cx="5234878" cy="4652498"/>
          </a:xfrm>
          <a:custGeom>
            <a:avLst/>
            <a:gdLst/>
            <a:ahLst/>
            <a:cxnLst/>
            <a:rect r="r" b="b" t="t" l="l"/>
            <a:pathLst>
              <a:path h="4652498" w="5234878">
                <a:moveTo>
                  <a:pt x="0" y="0"/>
                </a:moveTo>
                <a:lnTo>
                  <a:pt x="5234878" y="0"/>
                </a:lnTo>
                <a:lnTo>
                  <a:pt x="5234878" y="4652498"/>
                </a:lnTo>
                <a:lnTo>
                  <a:pt x="0" y="4652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26937" y="876300"/>
            <a:ext cx="5363885" cy="13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8"/>
              </a:lnSpc>
            </a:pPr>
            <a:r>
              <a:rPr lang="en-US" sz="7727">
                <a:solidFill>
                  <a:srgbClr val="004AAD"/>
                </a:solidFill>
                <a:latin typeface="Barlow Semi-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6778" y="3346270"/>
            <a:ext cx="12293637" cy="478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3"/>
              </a:lnSpc>
            </a:pPr>
            <a:r>
              <a:rPr lang="en-US" sz="3895" spc="15">
                <a:solidFill>
                  <a:srgbClr val="000000"/>
                </a:solidFill>
                <a:latin typeface="Barlow"/>
              </a:rPr>
              <a:t>This system represents my exploration into Object-Oriented Programming principles. Through this project, I aim to showcase how this system facilitates convenient management of bank accounts, offering users a seamless experience for transactions, balance inquiries, and account maintenance.</a:t>
            </a:r>
          </a:p>
          <a:p>
            <a:pPr algn="ctr">
              <a:lnSpc>
                <a:spcPts val="545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6797" y="3346450"/>
            <a:ext cx="7054850" cy="1304925"/>
            <a:chOff x="0" y="0"/>
            <a:chExt cx="1858067" cy="3436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8067" cy="343684"/>
            </a:xfrm>
            <a:custGeom>
              <a:avLst/>
              <a:gdLst/>
              <a:ahLst/>
              <a:cxnLst/>
              <a:rect r="r" b="b" t="t" l="l"/>
              <a:pathLst>
                <a:path h="343684" w="1858067">
                  <a:moveTo>
                    <a:pt x="55967" y="0"/>
                  </a:moveTo>
                  <a:lnTo>
                    <a:pt x="1802100" y="0"/>
                  </a:lnTo>
                  <a:cubicBezTo>
                    <a:pt x="1816944" y="0"/>
                    <a:pt x="1831179" y="5896"/>
                    <a:pt x="1841675" y="16392"/>
                  </a:cubicBezTo>
                  <a:cubicBezTo>
                    <a:pt x="1852171" y="26888"/>
                    <a:pt x="1858067" y="41124"/>
                    <a:pt x="1858067" y="55967"/>
                  </a:cubicBezTo>
                  <a:lnTo>
                    <a:pt x="1858067" y="287717"/>
                  </a:lnTo>
                  <a:cubicBezTo>
                    <a:pt x="1858067" y="302560"/>
                    <a:pt x="1852171" y="316796"/>
                    <a:pt x="1841675" y="327292"/>
                  </a:cubicBezTo>
                  <a:cubicBezTo>
                    <a:pt x="1831179" y="337787"/>
                    <a:pt x="1816944" y="343684"/>
                    <a:pt x="1802100" y="343684"/>
                  </a:cubicBezTo>
                  <a:lnTo>
                    <a:pt x="55967" y="343684"/>
                  </a:lnTo>
                  <a:cubicBezTo>
                    <a:pt x="41124" y="343684"/>
                    <a:pt x="26888" y="337787"/>
                    <a:pt x="16392" y="327292"/>
                  </a:cubicBezTo>
                  <a:cubicBezTo>
                    <a:pt x="5896" y="316796"/>
                    <a:pt x="0" y="302560"/>
                    <a:pt x="0" y="287717"/>
                  </a:cubicBezTo>
                  <a:lnTo>
                    <a:pt x="0" y="55967"/>
                  </a:lnTo>
                  <a:cubicBezTo>
                    <a:pt x="0" y="41124"/>
                    <a:pt x="5896" y="26888"/>
                    <a:pt x="16392" y="16392"/>
                  </a:cubicBezTo>
                  <a:cubicBezTo>
                    <a:pt x="26888" y="5896"/>
                    <a:pt x="41124" y="0"/>
                    <a:pt x="5596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58067" cy="39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76353" y="3346450"/>
            <a:ext cx="7054850" cy="1304925"/>
            <a:chOff x="0" y="0"/>
            <a:chExt cx="1858067" cy="3436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8067" cy="343684"/>
            </a:xfrm>
            <a:custGeom>
              <a:avLst/>
              <a:gdLst/>
              <a:ahLst/>
              <a:cxnLst/>
              <a:rect r="r" b="b" t="t" l="l"/>
              <a:pathLst>
                <a:path h="343684" w="1858067">
                  <a:moveTo>
                    <a:pt x="55967" y="0"/>
                  </a:moveTo>
                  <a:lnTo>
                    <a:pt x="1802100" y="0"/>
                  </a:lnTo>
                  <a:cubicBezTo>
                    <a:pt x="1816944" y="0"/>
                    <a:pt x="1831179" y="5896"/>
                    <a:pt x="1841675" y="16392"/>
                  </a:cubicBezTo>
                  <a:cubicBezTo>
                    <a:pt x="1852171" y="26888"/>
                    <a:pt x="1858067" y="41124"/>
                    <a:pt x="1858067" y="55967"/>
                  </a:cubicBezTo>
                  <a:lnTo>
                    <a:pt x="1858067" y="287717"/>
                  </a:lnTo>
                  <a:cubicBezTo>
                    <a:pt x="1858067" y="302560"/>
                    <a:pt x="1852171" y="316796"/>
                    <a:pt x="1841675" y="327292"/>
                  </a:cubicBezTo>
                  <a:cubicBezTo>
                    <a:pt x="1831179" y="337787"/>
                    <a:pt x="1816944" y="343684"/>
                    <a:pt x="1802100" y="343684"/>
                  </a:cubicBezTo>
                  <a:lnTo>
                    <a:pt x="55967" y="343684"/>
                  </a:lnTo>
                  <a:cubicBezTo>
                    <a:pt x="41124" y="343684"/>
                    <a:pt x="26888" y="337787"/>
                    <a:pt x="16392" y="327292"/>
                  </a:cubicBezTo>
                  <a:cubicBezTo>
                    <a:pt x="5896" y="316796"/>
                    <a:pt x="0" y="302560"/>
                    <a:pt x="0" y="287717"/>
                  </a:cubicBezTo>
                  <a:lnTo>
                    <a:pt x="0" y="55967"/>
                  </a:lnTo>
                  <a:cubicBezTo>
                    <a:pt x="0" y="41124"/>
                    <a:pt x="5896" y="26888"/>
                    <a:pt x="16392" y="16392"/>
                  </a:cubicBezTo>
                  <a:cubicBezTo>
                    <a:pt x="26888" y="5896"/>
                    <a:pt x="41124" y="0"/>
                    <a:pt x="5596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58067" cy="39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6797" y="6394450"/>
            <a:ext cx="7054850" cy="1304925"/>
            <a:chOff x="0" y="0"/>
            <a:chExt cx="1858067" cy="3436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58067" cy="343684"/>
            </a:xfrm>
            <a:custGeom>
              <a:avLst/>
              <a:gdLst/>
              <a:ahLst/>
              <a:cxnLst/>
              <a:rect r="r" b="b" t="t" l="l"/>
              <a:pathLst>
                <a:path h="343684" w="1858067">
                  <a:moveTo>
                    <a:pt x="55967" y="0"/>
                  </a:moveTo>
                  <a:lnTo>
                    <a:pt x="1802100" y="0"/>
                  </a:lnTo>
                  <a:cubicBezTo>
                    <a:pt x="1816944" y="0"/>
                    <a:pt x="1831179" y="5896"/>
                    <a:pt x="1841675" y="16392"/>
                  </a:cubicBezTo>
                  <a:cubicBezTo>
                    <a:pt x="1852171" y="26888"/>
                    <a:pt x="1858067" y="41124"/>
                    <a:pt x="1858067" y="55967"/>
                  </a:cubicBezTo>
                  <a:lnTo>
                    <a:pt x="1858067" y="287717"/>
                  </a:lnTo>
                  <a:cubicBezTo>
                    <a:pt x="1858067" y="302560"/>
                    <a:pt x="1852171" y="316796"/>
                    <a:pt x="1841675" y="327292"/>
                  </a:cubicBezTo>
                  <a:cubicBezTo>
                    <a:pt x="1831179" y="337787"/>
                    <a:pt x="1816944" y="343684"/>
                    <a:pt x="1802100" y="343684"/>
                  </a:cubicBezTo>
                  <a:lnTo>
                    <a:pt x="55967" y="343684"/>
                  </a:lnTo>
                  <a:cubicBezTo>
                    <a:pt x="41124" y="343684"/>
                    <a:pt x="26888" y="337787"/>
                    <a:pt x="16392" y="327292"/>
                  </a:cubicBezTo>
                  <a:cubicBezTo>
                    <a:pt x="5896" y="316796"/>
                    <a:pt x="0" y="302560"/>
                    <a:pt x="0" y="287717"/>
                  </a:cubicBezTo>
                  <a:lnTo>
                    <a:pt x="0" y="55967"/>
                  </a:lnTo>
                  <a:cubicBezTo>
                    <a:pt x="0" y="41124"/>
                    <a:pt x="5896" y="26888"/>
                    <a:pt x="16392" y="16392"/>
                  </a:cubicBezTo>
                  <a:cubicBezTo>
                    <a:pt x="26888" y="5896"/>
                    <a:pt x="41124" y="0"/>
                    <a:pt x="5596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58067" cy="39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76353" y="6394450"/>
            <a:ext cx="7054850" cy="1304925"/>
            <a:chOff x="0" y="0"/>
            <a:chExt cx="1858067" cy="3436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58067" cy="343684"/>
            </a:xfrm>
            <a:custGeom>
              <a:avLst/>
              <a:gdLst/>
              <a:ahLst/>
              <a:cxnLst/>
              <a:rect r="r" b="b" t="t" l="l"/>
              <a:pathLst>
                <a:path h="343684" w="1858067">
                  <a:moveTo>
                    <a:pt x="55967" y="0"/>
                  </a:moveTo>
                  <a:lnTo>
                    <a:pt x="1802100" y="0"/>
                  </a:lnTo>
                  <a:cubicBezTo>
                    <a:pt x="1816944" y="0"/>
                    <a:pt x="1831179" y="5896"/>
                    <a:pt x="1841675" y="16392"/>
                  </a:cubicBezTo>
                  <a:cubicBezTo>
                    <a:pt x="1852171" y="26888"/>
                    <a:pt x="1858067" y="41124"/>
                    <a:pt x="1858067" y="55967"/>
                  </a:cubicBezTo>
                  <a:lnTo>
                    <a:pt x="1858067" y="287717"/>
                  </a:lnTo>
                  <a:cubicBezTo>
                    <a:pt x="1858067" y="302560"/>
                    <a:pt x="1852171" y="316796"/>
                    <a:pt x="1841675" y="327292"/>
                  </a:cubicBezTo>
                  <a:cubicBezTo>
                    <a:pt x="1831179" y="337787"/>
                    <a:pt x="1816944" y="343684"/>
                    <a:pt x="1802100" y="343684"/>
                  </a:cubicBezTo>
                  <a:lnTo>
                    <a:pt x="55967" y="343684"/>
                  </a:lnTo>
                  <a:cubicBezTo>
                    <a:pt x="41124" y="343684"/>
                    <a:pt x="26888" y="337787"/>
                    <a:pt x="16392" y="327292"/>
                  </a:cubicBezTo>
                  <a:cubicBezTo>
                    <a:pt x="5896" y="316796"/>
                    <a:pt x="0" y="302560"/>
                    <a:pt x="0" y="287717"/>
                  </a:cubicBezTo>
                  <a:lnTo>
                    <a:pt x="0" y="55967"/>
                  </a:lnTo>
                  <a:cubicBezTo>
                    <a:pt x="0" y="41124"/>
                    <a:pt x="5896" y="26888"/>
                    <a:pt x="16392" y="16392"/>
                  </a:cubicBezTo>
                  <a:cubicBezTo>
                    <a:pt x="26888" y="5896"/>
                    <a:pt x="41124" y="0"/>
                    <a:pt x="5596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858067" cy="39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038454" y="876300"/>
            <a:ext cx="3880128" cy="13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8"/>
              </a:lnSpc>
            </a:pPr>
            <a:r>
              <a:rPr lang="en-US" sz="7727">
                <a:solidFill>
                  <a:srgbClr val="000000"/>
                </a:solidFill>
                <a:latin typeface="Barlow Semi-Bold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7171" y="3669928"/>
            <a:ext cx="3307437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4"/>
              </a:lnSpc>
            </a:pPr>
            <a:r>
              <a:rPr lang="en-US" sz="3345">
                <a:solidFill>
                  <a:srgbClr val="FF3131"/>
                </a:solidFill>
                <a:latin typeface="Barlow Bold"/>
              </a:rPr>
              <a:t>Account Creation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50060" y="3669928"/>
            <a:ext cx="2896910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4"/>
              </a:lnSpc>
            </a:pPr>
            <a:r>
              <a:rPr lang="en-US" sz="3345">
                <a:solidFill>
                  <a:srgbClr val="FF3131"/>
                </a:solidFill>
                <a:latin typeface="Barlow Bold"/>
              </a:rPr>
              <a:t>Balance Inquiry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30503" y="6717928"/>
            <a:ext cx="3048238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4"/>
              </a:lnSpc>
            </a:pPr>
            <a:r>
              <a:rPr lang="en-US" sz="3345">
                <a:solidFill>
                  <a:srgbClr val="FF3131"/>
                </a:solidFill>
                <a:latin typeface="Barlow Bold"/>
              </a:rPr>
              <a:t>Account Update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50060" y="6717928"/>
            <a:ext cx="3262789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4"/>
              </a:lnSpc>
            </a:pPr>
            <a:r>
              <a:rPr lang="en-US" sz="3345">
                <a:solidFill>
                  <a:srgbClr val="FF3131"/>
                </a:solidFill>
                <a:latin typeface="Barlow Bold"/>
              </a:rPr>
              <a:t>Account Deletion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451093" y="4870450"/>
            <a:ext cx="7054850" cy="1304925"/>
            <a:chOff x="0" y="0"/>
            <a:chExt cx="1858067" cy="3436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58067" cy="343684"/>
            </a:xfrm>
            <a:custGeom>
              <a:avLst/>
              <a:gdLst/>
              <a:ahLst/>
              <a:cxnLst/>
              <a:rect r="r" b="b" t="t" l="l"/>
              <a:pathLst>
                <a:path h="343684" w="1858067">
                  <a:moveTo>
                    <a:pt x="55967" y="0"/>
                  </a:moveTo>
                  <a:lnTo>
                    <a:pt x="1802100" y="0"/>
                  </a:lnTo>
                  <a:cubicBezTo>
                    <a:pt x="1816944" y="0"/>
                    <a:pt x="1831179" y="5896"/>
                    <a:pt x="1841675" y="16392"/>
                  </a:cubicBezTo>
                  <a:cubicBezTo>
                    <a:pt x="1852171" y="26888"/>
                    <a:pt x="1858067" y="41124"/>
                    <a:pt x="1858067" y="55967"/>
                  </a:cubicBezTo>
                  <a:lnTo>
                    <a:pt x="1858067" y="287717"/>
                  </a:lnTo>
                  <a:cubicBezTo>
                    <a:pt x="1858067" y="302560"/>
                    <a:pt x="1852171" y="316796"/>
                    <a:pt x="1841675" y="327292"/>
                  </a:cubicBezTo>
                  <a:cubicBezTo>
                    <a:pt x="1831179" y="337787"/>
                    <a:pt x="1816944" y="343684"/>
                    <a:pt x="1802100" y="343684"/>
                  </a:cubicBezTo>
                  <a:lnTo>
                    <a:pt x="55967" y="343684"/>
                  </a:lnTo>
                  <a:cubicBezTo>
                    <a:pt x="41124" y="343684"/>
                    <a:pt x="26888" y="337787"/>
                    <a:pt x="16392" y="327292"/>
                  </a:cubicBezTo>
                  <a:cubicBezTo>
                    <a:pt x="5896" y="316796"/>
                    <a:pt x="0" y="302560"/>
                    <a:pt x="0" y="287717"/>
                  </a:cubicBezTo>
                  <a:lnTo>
                    <a:pt x="0" y="55967"/>
                  </a:lnTo>
                  <a:cubicBezTo>
                    <a:pt x="0" y="41124"/>
                    <a:pt x="5896" y="26888"/>
                    <a:pt x="16392" y="16392"/>
                  </a:cubicBezTo>
                  <a:cubicBezTo>
                    <a:pt x="26888" y="5896"/>
                    <a:pt x="41124" y="0"/>
                    <a:pt x="5596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858067" cy="391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324799" y="5184403"/>
            <a:ext cx="3726775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4"/>
              </a:lnSpc>
            </a:pPr>
            <a:r>
              <a:rPr lang="en-US" sz="3345">
                <a:solidFill>
                  <a:srgbClr val="FF3131"/>
                </a:solidFill>
                <a:latin typeface="Barlow Bold"/>
              </a:rPr>
              <a:t>Transaction History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731375"/>
            <a:ext cx="16230600" cy="0"/>
          </a:xfrm>
          <a:prstGeom prst="line">
            <a:avLst/>
          </a:prstGeom>
          <a:ln cap="flat" w="1905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370693" y="2044617"/>
            <a:ext cx="8644716" cy="7060145"/>
          </a:xfrm>
          <a:custGeom>
            <a:avLst/>
            <a:gdLst/>
            <a:ahLst/>
            <a:cxnLst/>
            <a:rect r="r" b="b" t="t" l="l"/>
            <a:pathLst>
              <a:path h="7060145" w="8644716">
                <a:moveTo>
                  <a:pt x="0" y="0"/>
                </a:moveTo>
                <a:lnTo>
                  <a:pt x="8644716" y="0"/>
                </a:lnTo>
                <a:lnTo>
                  <a:pt x="8644716" y="7060145"/>
                </a:lnTo>
                <a:lnTo>
                  <a:pt x="0" y="7060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30532" y="279110"/>
            <a:ext cx="3962519" cy="13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8"/>
              </a:lnSpc>
            </a:pPr>
            <a:r>
              <a:rPr lang="en-US" sz="7727">
                <a:solidFill>
                  <a:srgbClr val="000000"/>
                </a:solidFill>
                <a:latin typeface="Barlow Semi-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6430" y="279110"/>
            <a:ext cx="3521035" cy="13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8"/>
              </a:lnSpc>
            </a:pPr>
            <a:r>
              <a:rPr lang="en-US" sz="7727">
                <a:solidFill>
                  <a:srgbClr val="000000"/>
                </a:solidFill>
                <a:latin typeface="Barlow Light"/>
              </a:rPr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6037" y="1200157"/>
            <a:ext cx="9240416" cy="8805573"/>
          </a:xfrm>
          <a:custGeom>
            <a:avLst/>
            <a:gdLst/>
            <a:ahLst/>
            <a:cxnLst/>
            <a:rect r="r" b="b" t="t" l="l"/>
            <a:pathLst>
              <a:path h="8805573" w="9240416">
                <a:moveTo>
                  <a:pt x="0" y="0"/>
                </a:moveTo>
                <a:lnTo>
                  <a:pt x="9240416" y="0"/>
                </a:lnTo>
                <a:lnTo>
                  <a:pt x="9240416" y="8805573"/>
                </a:lnTo>
                <a:lnTo>
                  <a:pt x="0" y="880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69916" y="175318"/>
            <a:ext cx="2056328" cy="85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8"/>
              </a:lnSpc>
            </a:pPr>
            <a:r>
              <a:rPr lang="en-US" sz="5027">
                <a:solidFill>
                  <a:srgbClr val="000000"/>
                </a:solidFill>
                <a:latin typeface="Barlow Light"/>
              </a:rPr>
              <a:t>Activity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26605" y="175318"/>
            <a:ext cx="2343626" cy="853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8"/>
              </a:lnSpc>
            </a:pPr>
            <a:r>
              <a:rPr lang="en-US" sz="5027">
                <a:solidFill>
                  <a:srgbClr val="000000"/>
                </a:solidFill>
                <a:latin typeface="Barlow Semi-Bold"/>
              </a:rPr>
              <a:t>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5426" y="1028700"/>
            <a:ext cx="9215326" cy="8752631"/>
          </a:xfrm>
          <a:custGeom>
            <a:avLst/>
            <a:gdLst/>
            <a:ahLst/>
            <a:cxnLst/>
            <a:rect r="r" b="b" t="t" l="l"/>
            <a:pathLst>
              <a:path h="8752631" w="9215326">
                <a:moveTo>
                  <a:pt x="0" y="0"/>
                </a:moveTo>
                <a:lnTo>
                  <a:pt x="9215326" y="0"/>
                </a:lnTo>
                <a:lnTo>
                  <a:pt x="9215326" y="8752631"/>
                </a:lnTo>
                <a:lnTo>
                  <a:pt x="0" y="8752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31928" y="-15818"/>
            <a:ext cx="1837253" cy="104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6127">
                <a:solidFill>
                  <a:srgbClr val="000000"/>
                </a:solidFill>
                <a:latin typeface="Barlow Semi-Bold"/>
              </a:rPr>
              <a:t>Class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22732" y="692"/>
            <a:ext cx="2746415" cy="102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8"/>
              </a:lnSpc>
            </a:pPr>
            <a:r>
              <a:rPr lang="en-US" sz="6027">
                <a:solidFill>
                  <a:srgbClr val="000000"/>
                </a:solidFill>
                <a:latin typeface="Barlow Light"/>
              </a:rPr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77291" y="2553169"/>
            <a:ext cx="12838122" cy="5921515"/>
            <a:chOff x="0" y="0"/>
            <a:chExt cx="3381234" cy="1559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1234" cy="1559576"/>
            </a:xfrm>
            <a:custGeom>
              <a:avLst/>
              <a:gdLst/>
              <a:ahLst/>
              <a:cxnLst/>
              <a:rect r="r" b="b" t="t" l="l"/>
              <a:pathLst>
                <a:path h="1559576" w="3381234">
                  <a:moveTo>
                    <a:pt x="30755" y="0"/>
                  </a:moveTo>
                  <a:lnTo>
                    <a:pt x="3350479" y="0"/>
                  </a:lnTo>
                  <a:cubicBezTo>
                    <a:pt x="3358636" y="0"/>
                    <a:pt x="3366458" y="3240"/>
                    <a:pt x="3372226" y="9008"/>
                  </a:cubicBezTo>
                  <a:cubicBezTo>
                    <a:pt x="3377994" y="14776"/>
                    <a:pt x="3381234" y="22598"/>
                    <a:pt x="3381234" y="30755"/>
                  </a:cubicBezTo>
                  <a:lnTo>
                    <a:pt x="3381234" y="1528821"/>
                  </a:lnTo>
                  <a:cubicBezTo>
                    <a:pt x="3381234" y="1536978"/>
                    <a:pt x="3377994" y="1544800"/>
                    <a:pt x="3372226" y="1550568"/>
                  </a:cubicBezTo>
                  <a:cubicBezTo>
                    <a:pt x="3366458" y="1556336"/>
                    <a:pt x="3358636" y="1559576"/>
                    <a:pt x="3350479" y="1559576"/>
                  </a:cubicBezTo>
                  <a:lnTo>
                    <a:pt x="30755" y="1559576"/>
                  </a:lnTo>
                  <a:cubicBezTo>
                    <a:pt x="22598" y="1559576"/>
                    <a:pt x="14776" y="1556336"/>
                    <a:pt x="9008" y="1550568"/>
                  </a:cubicBezTo>
                  <a:cubicBezTo>
                    <a:pt x="3240" y="1544800"/>
                    <a:pt x="0" y="1536978"/>
                    <a:pt x="0" y="1528821"/>
                  </a:cubicBezTo>
                  <a:lnTo>
                    <a:pt x="0" y="30755"/>
                  </a:lnTo>
                  <a:cubicBezTo>
                    <a:pt x="0" y="22598"/>
                    <a:pt x="3240" y="14776"/>
                    <a:pt x="9008" y="9008"/>
                  </a:cubicBezTo>
                  <a:cubicBezTo>
                    <a:pt x="14776" y="3240"/>
                    <a:pt x="22598" y="0"/>
                    <a:pt x="3075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81234" cy="1607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18658" y="304561"/>
            <a:ext cx="4782979" cy="132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8"/>
              </a:lnSpc>
            </a:pPr>
            <a:r>
              <a:rPr lang="en-US" sz="7727">
                <a:solidFill>
                  <a:srgbClr val="000000"/>
                </a:solidFill>
                <a:latin typeface="Barlow Semi-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4939" y="3080606"/>
            <a:ext cx="12838122" cy="479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spc="13">
                <a:solidFill>
                  <a:srgbClr val="000000"/>
                </a:solidFill>
                <a:latin typeface="Barlow"/>
              </a:rPr>
              <a:t>In conclusion, this Bank Account Management System provides a user-friendly solution for efficient and secure financial management. By applying Object-Oriented Programming concepts, we've created a system that simplifies transactions and enhances account control. I believe this project demonstrates the practical application of OOP principles in addressing real-world challenges. Thank you for your attention, and we're excited to answer any questions you may have.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83E66">
                <a:alpha val="6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1083698" y="-571348"/>
            <a:ext cx="7042299" cy="11429695"/>
            <a:chOff x="0" y="0"/>
            <a:chExt cx="660400" cy="10718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1071833"/>
            </a:xfrm>
            <a:custGeom>
              <a:avLst/>
              <a:gdLst/>
              <a:ahLst/>
              <a:cxnLst/>
              <a:rect r="r" b="b" t="t" l="l"/>
              <a:pathLst>
                <a:path h="1071833" w="660400">
                  <a:moveTo>
                    <a:pt x="220252" y="1052764"/>
                  </a:moveTo>
                  <a:cubicBezTo>
                    <a:pt x="254109" y="1064278"/>
                    <a:pt x="292600" y="1071833"/>
                    <a:pt x="330378" y="1071833"/>
                  </a:cubicBezTo>
                  <a:cubicBezTo>
                    <a:pt x="368157" y="1071833"/>
                    <a:pt x="404509" y="1065356"/>
                    <a:pt x="438009" y="1053842"/>
                  </a:cubicBezTo>
                  <a:cubicBezTo>
                    <a:pt x="438723" y="1053483"/>
                    <a:pt x="439435" y="1053483"/>
                    <a:pt x="440148" y="1053124"/>
                  </a:cubicBezTo>
                  <a:cubicBezTo>
                    <a:pt x="565955" y="1007068"/>
                    <a:pt x="658618" y="885454"/>
                    <a:pt x="660400" y="73757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7030"/>
                  </a:lnTo>
                  <a:cubicBezTo>
                    <a:pt x="1782" y="886173"/>
                    <a:pt x="93019" y="1007788"/>
                    <a:pt x="220252" y="1052764"/>
                  </a:cubicBezTo>
                  <a:close/>
                </a:path>
              </a:pathLst>
            </a:custGeom>
            <a:solidFill>
              <a:srgbClr val="057EC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60400" cy="992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323128" y="3545377"/>
            <a:ext cx="8304780" cy="238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9"/>
              </a:lnSpc>
              <a:spcBef>
                <a:spcPct val="0"/>
              </a:spcBef>
            </a:pPr>
            <a:r>
              <a:rPr lang="en-US" sz="13928" spc="55">
                <a:solidFill>
                  <a:srgbClr val="EFEFEF"/>
                </a:solidFill>
                <a:latin typeface="Barlow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DAF-AE7gXVk</dc:identifier>
  <dcterms:modified xsi:type="dcterms:W3CDTF">2011-08-01T06:04:30Z</dcterms:modified>
  <cp:revision>1</cp:revision>
  <dc:title>Blue and White Modern Business Presentation</dc:title>
</cp:coreProperties>
</file>