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0"/>
  </p:notesMasterIdLst>
  <p:sldIdLst>
    <p:sldId id="256" r:id="rId3"/>
    <p:sldId id="257" r:id="rId4"/>
    <p:sldId id="258" r:id="rId5"/>
    <p:sldId id="262" r:id="rId6"/>
    <p:sldId id="259" r:id="rId7"/>
    <p:sldId id="260" r:id="rId8"/>
    <p:sldId id="261" r:id="rId9"/>
  </p:sldIdLst>
  <p:sldSz cx="12192000" cy="6858000"/>
  <p:notesSz cx="6858000" cy="9144000"/>
  <p:embeddedFontLst>
    <p:embeddedFont>
      <p:font typeface="Algerian" panose="04020705040A02060702" pitchFamily="82" charset="0"/>
      <p:regular r:id="rId11"/>
    </p:embeddedFont>
    <p:embeddedFont>
      <p:font typeface="Calibri" panose="020F0502020204030204"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rCgr7Yf8sikQXr7tGIhKGhC4W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font" Target="fonts/font6.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5183188" y="987425"/>
            <a:ext cx="6172200" cy="4873625"/>
          </a:xfrm>
          <a:prstGeom prst="rect">
            <a:avLst/>
          </a:prstGeom>
          <a:noFill/>
          <a:ln>
            <a:noFill/>
          </a:ln>
        </p:spPr>
      </p:sp>
      <p:sp>
        <p:nvSpPr>
          <p:cNvPr id="64" name="Google Shape;64;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p:nvPr/>
        </p:nvSpPr>
        <p:spPr>
          <a:xfrm>
            <a:off x="3048"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p:nvPr/>
        </p:nvSpPr>
        <p:spPr>
          <a:xfrm>
            <a:off x="-41633" y="-46127"/>
            <a:ext cx="12188952" cy="6858000"/>
          </a:xfrm>
          <a:prstGeom prst="rect">
            <a:avLst/>
          </a:prstGeom>
          <a:solidFill>
            <a:schemeClr val="dk1">
              <a:alpha val="5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96" name="Google Shape;96;p1"/>
          <p:cNvGrpSpPr/>
          <p:nvPr/>
        </p:nvGrpSpPr>
        <p:grpSpPr>
          <a:xfrm>
            <a:off x="0" y="2069915"/>
            <a:ext cx="12396066" cy="4440643"/>
            <a:chOff x="1" y="2075420"/>
            <a:chExt cx="12396066" cy="4440643"/>
          </a:xfrm>
        </p:grpSpPr>
        <p:sp>
          <p:nvSpPr>
            <p:cNvPr id="97" name="Google Shape;97;p1"/>
            <p:cNvSpPr/>
            <p:nvPr/>
          </p:nvSpPr>
          <p:spPr>
            <a:xfrm rot="4500000">
              <a:off x="7942191" y="2507571"/>
              <a:ext cx="3563871" cy="3563871"/>
            </a:xfrm>
            <a:prstGeom prst="ellipse">
              <a:avLst/>
            </a:prstGeom>
            <a:noFill/>
            <a:ln w="31750" cap="flat" cmpd="sng">
              <a:solidFill>
                <a:srgbClr val="8296B0">
                  <a:alpha val="9803"/>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1"/>
            <p:cNvSpPr/>
            <p:nvPr/>
          </p:nvSpPr>
          <p:spPr>
            <a:xfrm rot="-5400000">
              <a:off x="10435065" y="4048931"/>
              <a:ext cx="1381607" cy="1381607"/>
            </a:xfrm>
            <a:prstGeom prst="ellipse">
              <a:avLst/>
            </a:prstGeom>
            <a:noFill/>
            <a:ln w="31750" cap="flat" cmpd="sng">
              <a:solidFill>
                <a:srgbClr val="8296B0">
                  <a:alpha val="20000"/>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
            <p:cNvSpPr/>
            <p:nvPr/>
          </p:nvSpPr>
          <p:spPr>
            <a:xfrm rot="-5400000">
              <a:off x="1" y="2075420"/>
              <a:ext cx="3144364" cy="3144364"/>
            </a:xfrm>
            <a:prstGeom prst="ellipse">
              <a:avLst/>
            </a:prstGeom>
            <a:gradFill>
              <a:gsLst>
                <a:gs pos="0">
                  <a:srgbClr val="323F4F">
                    <a:alpha val="20000"/>
                  </a:srgbClr>
                </a:gs>
                <a:gs pos="100000">
                  <a:srgbClr val="222A35">
                    <a:alpha val="9803"/>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1"/>
            <p:cNvSpPr/>
            <p:nvPr/>
          </p:nvSpPr>
          <p:spPr>
            <a:xfrm rot="-9000000">
              <a:off x="10150845" y="4270841"/>
              <a:ext cx="1897885" cy="1897885"/>
            </a:xfrm>
            <a:prstGeom prst="ellipse">
              <a:avLst/>
            </a:prstGeom>
            <a:gradFill>
              <a:gsLst>
                <a:gs pos="0">
                  <a:srgbClr val="323F4F">
                    <a:alpha val="9803"/>
                  </a:srgbClr>
                </a:gs>
                <a:gs pos="100000">
                  <a:srgbClr val="323F4F">
                    <a:alpha val="2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1"/>
            <p:cNvSpPr/>
            <p:nvPr/>
          </p:nvSpPr>
          <p:spPr>
            <a:xfrm rot="4500000">
              <a:off x="2046780" y="3040492"/>
              <a:ext cx="2579322" cy="2579322"/>
            </a:xfrm>
            <a:prstGeom prst="ellipse">
              <a:avLst/>
            </a:prstGeom>
            <a:noFill/>
            <a:ln w="31750" cap="flat" cmpd="sng">
              <a:solidFill>
                <a:srgbClr val="8296B0">
                  <a:alpha val="20000"/>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
            <p:cNvSpPr/>
            <p:nvPr/>
          </p:nvSpPr>
          <p:spPr>
            <a:xfrm rot="4500000">
              <a:off x="2224640" y="3193975"/>
              <a:ext cx="2243193" cy="2243193"/>
            </a:xfrm>
            <a:prstGeom prst="ellipse">
              <a:avLst/>
            </a:prstGeom>
            <a:noFill/>
            <a:ln w="31750" cap="flat" cmpd="sng">
              <a:solidFill>
                <a:srgbClr val="8296B0">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03" name="Google Shape;103;p1"/>
          <p:cNvSpPr/>
          <p:nvPr/>
        </p:nvSpPr>
        <p:spPr>
          <a:xfrm rot="-5400000">
            <a:off x="10438146" y="1042605"/>
            <a:ext cx="2796461" cy="711252"/>
          </a:xfrm>
          <a:prstGeom prst="rect">
            <a:avLst/>
          </a:prstGeom>
          <a:gradFill>
            <a:gsLst>
              <a:gs pos="0">
                <a:srgbClr val="ACB8CA">
                  <a:alpha val="0"/>
                </a:srgbClr>
              </a:gs>
              <a:gs pos="100000">
                <a:srgbClr val="323F4F">
                  <a:alpha val="9803"/>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4" name="Google Shape;104;p1"/>
          <p:cNvGrpSpPr/>
          <p:nvPr/>
        </p:nvGrpSpPr>
        <p:grpSpPr>
          <a:xfrm>
            <a:off x="11259539" y="317578"/>
            <a:ext cx="548640" cy="549007"/>
            <a:chOff x="7029447" y="3514725"/>
            <a:chExt cx="1285875" cy="549007"/>
          </a:xfrm>
        </p:grpSpPr>
        <p:cxnSp>
          <p:nvCxnSpPr>
            <p:cNvPr id="105" name="Google Shape;105;p1"/>
            <p:cNvCxnSpPr/>
            <p:nvPr/>
          </p:nvCxnSpPr>
          <p:spPr>
            <a:xfrm>
              <a:off x="7029447" y="3514725"/>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06" name="Google Shape;106;p1"/>
            <p:cNvCxnSpPr/>
            <p:nvPr/>
          </p:nvCxnSpPr>
          <p:spPr>
            <a:xfrm>
              <a:off x="7029447" y="3697727"/>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07" name="Google Shape;107;p1"/>
            <p:cNvCxnSpPr/>
            <p:nvPr/>
          </p:nvCxnSpPr>
          <p:spPr>
            <a:xfrm>
              <a:off x="7029447" y="3880729"/>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08" name="Google Shape;108;p1"/>
            <p:cNvCxnSpPr/>
            <p:nvPr/>
          </p:nvCxnSpPr>
          <p:spPr>
            <a:xfrm>
              <a:off x="7029447" y="4063732"/>
              <a:ext cx="1285875" cy="0"/>
            </a:xfrm>
            <a:prstGeom prst="straightConnector1">
              <a:avLst/>
            </a:prstGeom>
            <a:noFill/>
            <a:ln w="31750" cap="rnd" cmpd="sng">
              <a:solidFill>
                <a:srgbClr val="8296B0">
                  <a:alpha val="40000"/>
                </a:srgbClr>
              </a:solidFill>
              <a:prstDash val="dot"/>
              <a:round/>
              <a:headEnd type="none" w="sm" len="sm"/>
              <a:tailEnd type="none" w="sm" len="sm"/>
            </a:ln>
          </p:spPr>
        </p:cxnSp>
      </p:grpSp>
      <p:sp>
        <p:nvSpPr>
          <p:cNvPr id="109" name="Google Shape;109;p1"/>
          <p:cNvSpPr/>
          <p:nvPr/>
        </p:nvSpPr>
        <p:spPr>
          <a:xfrm rot="10800000">
            <a:off x="-1" y="6140785"/>
            <a:ext cx="6095997" cy="711252"/>
          </a:xfrm>
          <a:prstGeom prst="rect">
            <a:avLst/>
          </a:prstGeom>
          <a:gradFill>
            <a:gsLst>
              <a:gs pos="0">
                <a:srgbClr val="222A35">
                  <a:alpha val="9803"/>
                </a:srgbClr>
              </a:gs>
              <a:gs pos="10000">
                <a:srgbClr val="222A35">
                  <a:alpha val="9803"/>
                </a:srgbClr>
              </a:gs>
              <a:gs pos="100000">
                <a:srgbClr val="8296B0">
                  <a:alpha val="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10" name="Google Shape;110;p1"/>
          <p:cNvGrpSpPr/>
          <p:nvPr/>
        </p:nvGrpSpPr>
        <p:grpSpPr>
          <a:xfrm rot="5400000">
            <a:off x="616345" y="5940560"/>
            <a:ext cx="1285875" cy="549007"/>
            <a:chOff x="7029447" y="3514725"/>
            <a:chExt cx="1285875" cy="549007"/>
          </a:xfrm>
        </p:grpSpPr>
        <p:cxnSp>
          <p:nvCxnSpPr>
            <p:cNvPr id="111" name="Google Shape;111;p1"/>
            <p:cNvCxnSpPr/>
            <p:nvPr/>
          </p:nvCxnSpPr>
          <p:spPr>
            <a:xfrm>
              <a:off x="7029447" y="3514725"/>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2" name="Google Shape;112;p1"/>
            <p:cNvCxnSpPr/>
            <p:nvPr/>
          </p:nvCxnSpPr>
          <p:spPr>
            <a:xfrm>
              <a:off x="7029447" y="3697727"/>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3" name="Google Shape;113;p1"/>
            <p:cNvCxnSpPr/>
            <p:nvPr/>
          </p:nvCxnSpPr>
          <p:spPr>
            <a:xfrm>
              <a:off x="7029447" y="3880729"/>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4" name="Google Shape;114;p1"/>
            <p:cNvCxnSpPr/>
            <p:nvPr/>
          </p:nvCxnSpPr>
          <p:spPr>
            <a:xfrm>
              <a:off x="7029447" y="4063732"/>
              <a:ext cx="1285875" cy="0"/>
            </a:xfrm>
            <a:prstGeom prst="straightConnector1">
              <a:avLst/>
            </a:prstGeom>
            <a:noFill/>
            <a:ln w="31750" cap="rnd" cmpd="sng">
              <a:solidFill>
                <a:srgbClr val="8296B0">
                  <a:alpha val="40000"/>
                </a:srgbClr>
              </a:solidFill>
              <a:prstDash val="dot"/>
              <a:round/>
              <a:headEnd type="none" w="sm" len="sm"/>
              <a:tailEnd type="none" w="sm" len="sm"/>
            </a:ln>
          </p:spPr>
        </p:cxnSp>
      </p:grpSp>
      <p:sp>
        <p:nvSpPr>
          <p:cNvPr id="115" name="Google Shape;115;p1"/>
          <p:cNvSpPr txBox="1"/>
          <p:nvPr/>
        </p:nvSpPr>
        <p:spPr>
          <a:xfrm>
            <a:off x="2165413" y="788739"/>
            <a:ext cx="7858125"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dirty="0">
                <a:solidFill>
                  <a:srgbClr val="BFBFBF"/>
                </a:solidFill>
                <a:latin typeface="Roboto"/>
                <a:ea typeface="Roboto"/>
                <a:cs typeface="Roboto"/>
                <a:sym typeface="Roboto"/>
              </a:rPr>
              <a:t>Data Structure Lab</a:t>
            </a:r>
            <a:endParaRPr dirty="0"/>
          </a:p>
          <a:p>
            <a:pPr marL="0" marR="0" lvl="0" indent="0" algn="ctr" rtl="0">
              <a:spcBef>
                <a:spcPts val="0"/>
              </a:spcBef>
              <a:spcAft>
                <a:spcPts val="0"/>
              </a:spcAft>
              <a:buNone/>
            </a:pPr>
            <a:r>
              <a:rPr lang="en-US" sz="4400" b="1" i="0" u="none" strike="noStrike" cap="none" dirty="0">
                <a:solidFill>
                  <a:srgbClr val="A5A5A5"/>
                </a:solidFill>
                <a:latin typeface="Roboto"/>
                <a:ea typeface="Roboto"/>
                <a:cs typeface="Roboto"/>
                <a:sym typeface="Roboto"/>
              </a:rPr>
              <a:t>CSE</a:t>
            </a:r>
            <a:r>
              <a:rPr lang="en-US" sz="4400" b="1" dirty="0">
                <a:solidFill>
                  <a:srgbClr val="A5A5A5"/>
                </a:solidFill>
                <a:latin typeface="Roboto"/>
                <a:ea typeface="Roboto"/>
                <a:cs typeface="Roboto"/>
                <a:sym typeface="Roboto"/>
              </a:rPr>
              <a:t>135</a:t>
            </a:r>
            <a:endParaRPr sz="4400" b="1" i="0" u="none" strike="noStrike" cap="none" dirty="0">
              <a:solidFill>
                <a:srgbClr val="A5A5A5"/>
              </a:solidFill>
              <a:latin typeface="Calibri"/>
              <a:ea typeface="Calibri"/>
              <a:cs typeface="Calibri"/>
              <a:sym typeface="Calibri"/>
            </a:endParaRPr>
          </a:p>
        </p:txBody>
      </p:sp>
      <p:sp>
        <p:nvSpPr>
          <p:cNvPr id="116" name="Google Shape;116;p1"/>
          <p:cNvSpPr txBox="1"/>
          <p:nvPr/>
        </p:nvSpPr>
        <p:spPr>
          <a:xfrm>
            <a:off x="3394081" y="3499363"/>
            <a:ext cx="5723169" cy="20005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Calibri"/>
                <a:ea typeface="Calibri"/>
                <a:cs typeface="Calibri"/>
                <a:sym typeface="Calibri"/>
              </a:rPr>
              <a:t>G</a:t>
            </a:r>
            <a:r>
              <a:rPr lang="en-US" sz="2400" b="1" i="0" u="none" strike="noStrike" cap="none">
                <a:solidFill>
                  <a:schemeClr val="lt1"/>
                </a:solidFill>
                <a:latin typeface="Calibri"/>
                <a:ea typeface="Calibri"/>
                <a:cs typeface="Calibri"/>
                <a:sym typeface="Calibri"/>
              </a:rPr>
              <a:t>roup members:</a:t>
            </a:r>
            <a:endParaRPr lang="en-US" dirty="0"/>
          </a:p>
          <a:p>
            <a:r>
              <a:rPr lang="en-US" sz="2000" b="1" dirty="0">
                <a:solidFill>
                  <a:schemeClr val="lt1"/>
                </a:solidFill>
                <a:latin typeface="Calibri" panose="020F0502020204030204" pitchFamily="34" charset="0"/>
                <a:cs typeface="Calibri" panose="020F0502020204030204" pitchFamily="34" charset="0"/>
                <a:sym typeface="Calibri"/>
              </a:rPr>
              <a:t>01. Md. Najmus Sakib            (</a:t>
            </a:r>
            <a:r>
              <a:rPr lang="en-US" sz="2000" b="1" i="0" u="none" strike="noStrike" cap="none" dirty="0">
                <a:solidFill>
                  <a:schemeClr val="lt1"/>
                </a:solidFill>
                <a:latin typeface="Calibri" panose="020F0502020204030204" pitchFamily="34" charset="0"/>
                <a:ea typeface="Calibri"/>
                <a:cs typeface="Calibri" panose="020F0502020204030204" pitchFamily="34" charset="0"/>
                <a:sym typeface="Calibri"/>
              </a:rPr>
              <a:t>ID: 221-15-5127</a:t>
            </a:r>
            <a:r>
              <a:rPr lang="en-US" sz="2000" b="1" dirty="0">
                <a:solidFill>
                  <a:schemeClr val="lt1"/>
                </a:solidFill>
                <a:latin typeface="Calibri" panose="020F0502020204030204" pitchFamily="34" charset="0"/>
                <a:cs typeface="Calibri" panose="020F0502020204030204" pitchFamily="34" charset="0"/>
                <a:sym typeface="Calibri"/>
              </a:rPr>
              <a:t>) </a:t>
            </a:r>
            <a:endParaRPr lang="en-US" sz="2000" dirty="0">
              <a:latin typeface="Calibri" panose="020F0502020204030204" pitchFamily="34" charset="0"/>
              <a:cs typeface="Calibri" panose="020F0502020204030204" pitchFamily="34" charset="0"/>
            </a:endParaRPr>
          </a:p>
          <a:p>
            <a:r>
              <a:rPr lang="en-US" sz="2000" b="1" dirty="0">
                <a:solidFill>
                  <a:schemeClr val="lt1"/>
                </a:solidFill>
                <a:latin typeface="Calibri" panose="020F0502020204030204" pitchFamily="34" charset="0"/>
                <a:cs typeface="Calibri" panose="020F0502020204030204" pitchFamily="34" charset="0"/>
                <a:sym typeface="Calibri"/>
              </a:rPr>
              <a:t>02. </a:t>
            </a:r>
            <a:r>
              <a:rPr lang="en-US" sz="2000" b="1" dirty="0" err="1">
                <a:solidFill>
                  <a:schemeClr val="lt1"/>
                </a:solidFill>
                <a:latin typeface="Calibri" panose="020F0502020204030204" pitchFamily="34" charset="0"/>
                <a:cs typeface="Calibri" panose="020F0502020204030204" pitchFamily="34" charset="0"/>
                <a:sym typeface="Calibri"/>
              </a:rPr>
              <a:t>Nasima</a:t>
            </a:r>
            <a:r>
              <a:rPr lang="en-US" sz="2000" b="1" dirty="0">
                <a:solidFill>
                  <a:schemeClr val="lt1"/>
                </a:solidFill>
                <a:latin typeface="Calibri" panose="020F0502020204030204" pitchFamily="34" charset="0"/>
                <a:cs typeface="Calibri" panose="020F0502020204030204" pitchFamily="34" charset="0"/>
                <a:sym typeface="Calibri"/>
              </a:rPr>
              <a:t> Akter                    (</a:t>
            </a:r>
            <a:r>
              <a:rPr lang="en-US" sz="2000" b="1" i="0" u="none" strike="noStrike" cap="none" dirty="0">
                <a:solidFill>
                  <a:schemeClr val="lt1"/>
                </a:solidFill>
                <a:latin typeface="Calibri" panose="020F0502020204030204" pitchFamily="34" charset="0"/>
                <a:ea typeface="Calibri"/>
                <a:cs typeface="Calibri" panose="020F0502020204030204" pitchFamily="34" charset="0"/>
                <a:sym typeface="Calibri"/>
              </a:rPr>
              <a:t>ID: 221-15-4755</a:t>
            </a:r>
            <a:r>
              <a:rPr lang="en-US" sz="2000" b="1" dirty="0">
                <a:solidFill>
                  <a:schemeClr val="lt1"/>
                </a:solidFill>
                <a:latin typeface="Calibri" panose="020F0502020204030204" pitchFamily="34" charset="0"/>
                <a:cs typeface="Calibri" panose="020F0502020204030204" pitchFamily="34" charset="0"/>
                <a:sym typeface="Calibri"/>
              </a:rPr>
              <a:t>)   </a:t>
            </a:r>
            <a:endParaRPr lang="en-US" sz="2000" dirty="0">
              <a:latin typeface="Calibri" panose="020F0502020204030204" pitchFamily="34" charset="0"/>
              <a:cs typeface="Calibri" panose="020F0502020204030204" pitchFamily="34" charset="0"/>
            </a:endParaRPr>
          </a:p>
          <a:p>
            <a:r>
              <a:rPr lang="en-US" sz="2000" b="1" dirty="0">
                <a:solidFill>
                  <a:schemeClr val="lt1"/>
                </a:solidFill>
                <a:latin typeface="Calibri" panose="020F0502020204030204" pitchFamily="34" charset="0"/>
                <a:cs typeface="Calibri" panose="020F0502020204030204" pitchFamily="34" charset="0"/>
                <a:sym typeface="Calibri"/>
              </a:rPr>
              <a:t>03. </a:t>
            </a:r>
            <a:r>
              <a:rPr lang="en-US" sz="2000" b="1" dirty="0" err="1">
                <a:solidFill>
                  <a:schemeClr val="lt1"/>
                </a:solidFill>
                <a:latin typeface="Calibri" panose="020F0502020204030204" pitchFamily="34" charset="0"/>
                <a:cs typeface="Calibri" panose="020F0502020204030204" pitchFamily="34" charset="0"/>
                <a:sym typeface="Calibri"/>
              </a:rPr>
              <a:t>Jannatul</a:t>
            </a:r>
            <a:r>
              <a:rPr lang="en-US" sz="2000" b="1" dirty="0">
                <a:solidFill>
                  <a:schemeClr val="lt1"/>
                </a:solidFill>
                <a:latin typeface="Calibri" panose="020F0502020204030204" pitchFamily="34" charset="0"/>
                <a:cs typeface="Calibri" panose="020F0502020204030204" pitchFamily="34" charset="0"/>
                <a:sym typeface="Calibri"/>
              </a:rPr>
              <a:t> Ferdous Riva     (</a:t>
            </a:r>
            <a:r>
              <a:rPr lang="en-US" sz="2000" b="1" i="0" u="none" strike="noStrike" cap="none" dirty="0">
                <a:solidFill>
                  <a:schemeClr val="lt1"/>
                </a:solidFill>
                <a:latin typeface="Calibri" panose="020F0502020204030204" pitchFamily="34" charset="0"/>
                <a:ea typeface="Calibri"/>
                <a:cs typeface="Calibri" panose="020F0502020204030204" pitchFamily="34" charset="0"/>
                <a:sym typeface="Calibri"/>
              </a:rPr>
              <a:t>ID: 221-15-4928</a:t>
            </a:r>
            <a:r>
              <a:rPr lang="en-US" sz="2000" b="1" dirty="0">
                <a:solidFill>
                  <a:schemeClr val="lt1"/>
                </a:solidFill>
                <a:latin typeface="Calibri" panose="020F0502020204030204" pitchFamily="34" charset="0"/>
                <a:cs typeface="Calibri" panose="020F0502020204030204" pitchFamily="34" charset="0"/>
                <a:sym typeface="Calibri"/>
              </a:rPr>
              <a:t>)    </a:t>
            </a:r>
          </a:p>
          <a:p>
            <a:r>
              <a:rPr lang="en-US" sz="2000" b="1" dirty="0">
                <a:solidFill>
                  <a:schemeClr val="lt1"/>
                </a:solidFill>
                <a:latin typeface="Calibri" panose="020F0502020204030204" pitchFamily="34" charset="0"/>
                <a:cs typeface="Calibri" panose="020F0502020204030204" pitchFamily="34" charset="0"/>
                <a:sym typeface="Calibri"/>
              </a:rPr>
              <a:t>04. </a:t>
            </a:r>
            <a:r>
              <a:rPr lang="en-US" sz="2000" b="1" dirty="0" err="1">
                <a:solidFill>
                  <a:schemeClr val="lt1"/>
                </a:solidFill>
                <a:latin typeface="Calibri" panose="020F0502020204030204" pitchFamily="34" charset="0"/>
                <a:cs typeface="Calibri" panose="020F0502020204030204" pitchFamily="34" charset="0"/>
                <a:sym typeface="Calibri"/>
              </a:rPr>
              <a:t>Sohana</a:t>
            </a:r>
            <a:r>
              <a:rPr lang="en-US" sz="2000" b="1" dirty="0">
                <a:solidFill>
                  <a:schemeClr val="lt1"/>
                </a:solidFill>
                <a:latin typeface="Calibri" panose="020F0502020204030204" pitchFamily="34" charset="0"/>
                <a:cs typeface="Calibri" panose="020F0502020204030204" pitchFamily="34" charset="0"/>
                <a:sym typeface="Calibri"/>
              </a:rPr>
              <a:t> Sultana Shanta   (</a:t>
            </a:r>
            <a:r>
              <a:rPr lang="en-US" sz="2000" b="1" i="0" u="none" strike="noStrike" cap="none" dirty="0">
                <a:solidFill>
                  <a:schemeClr val="lt1"/>
                </a:solidFill>
                <a:latin typeface="Calibri" panose="020F0502020204030204" pitchFamily="34" charset="0"/>
                <a:ea typeface="Calibri"/>
                <a:cs typeface="Calibri" panose="020F0502020204030204" pitchFamily="34" charset="0"/>
                <a:sym typeface="Calibri"/>
              </a:rPr>
              <a:t>ID: 221-15-4953</a:t>
            </a:r>
            <a:r>
              <a:rPr lang="en-US" sz="2000" b="1" dirty="0">
                <a:solidFill>
                  <a:schemeClr val="lt1"/>
                </a:solidFill>
                <a:latin typeface="Calibri" panose="020F0502020204030204" pitchFamily="34" charset="0"/>
                <a:cs typeface="Calibri" panose="020F0502020204030204" pitchFamily="34" charset="0"/>
                <a:sym typeface="Calibri"/>
              </a:rPr>
              <a:t>) </a:t>
            </a:r>
            <a:endParaRPr lang="en-US" sz="2000" dirty="0">
              <a:latin typeface="Calibri" panose="020F0502020204030204" pitchFamily="34" charset="0"/>
              <a:cs typeface="Calibri" panose="020F0502020204030204" pitchFamily="34" charset="0"/>
            </a:endParaRPr>
          </a:p>
          <a:p>
            <a:r>
              <a:rPr lang="en-US" sz="2000" b="1" dirty="0">
                <a:solidFill>
                  <a:schemeClr val="lt1"/>
                </a:solidFill>
                <a:latin typeface="Calibri" panose="020F0502020204030204" pitchFamily="34" charset="0"/>
                <a:cs typeface="Calibri" panose="020F0502020204030204" pitchFamily="34" charset="0"/>
                <a:sym typeface="Calibri"/>
              </a:rPr>
              <a:t>05. Salman Ahmed </a:t>
            </a:r>
            <a:r>
              <a:rPr lang="en-US" sz="2000" b="1" dirty="0" err="1">
                <a:solidFill>
                  <a:schemeClr val="lt1"/>
                </a:solidFill>
                <a:latin typeface="Calibri" panose="020F0502020204030204" pitchFamily="34" charset="0"/>
                <a:cs typeface="Calibri" panose="020F0502020204030204" pitchFamily="34" charset="0"/>
                <a:sym typeface="Calibri"/>
              </a:rPr>
              <a:t>Sajib</a:t>
            </a:r>
            <a:r>
              <a:rPr lang="en-US" sz="2000" b="1" dirty="0">
                <a:solidFill>
                  <a:schemeClr val="lt1"/>
                </a:solidFill>
                <a:latin typeface="Calibri" panose="020F0502020204030204" pitchFamily="34" charset="0"/>
                <a:cs typeface="Calibri" panose="020F0502020204030204" pitchFamily="34" charset="0"/>
                <a:sym typeface="Calibri"/>
              </a:rPr>
              <a:t>        (</a:t>
            </a:r>
            <a:r>
              <a:rPr lang="en-US" sz="2000" b="1" i="0" u="none" strike="noStrike" cap="none" dirty="0">
                <a:solidFill>
                  <a:schemeClr val="lt1"/>
                </a:solidFill>
                <a:latin typeface="Calibri" panose="020F0502020204030204" pitchFamily="34" charset="0"/>
                <a:ea typeface="Calibri"/>
                <a:cs typeface="Calibri" panose="020F0502020204030204" pitchFamily="34" charset="0"/>
                <a:sym typeface="Calibri"/>
              </a:rPr>
              <a:t>ID: 221-15-4802</a:t>
            </a:r>
            <a:r>
              <a:rPr lang="en-US" sz="2000" b="1" dirty="0">
                <a:solidFill>
                  <a:schemeClr val="lt1"/>
                </a:solidFill>
                <a:latin typeface="Calibri" panose="020F0502020204030204" pitchFamily="34" charset="0"/>
                <a:cs typeface="Calibri" panose="020F0502020204030204" pitchFamily="34" charset="0"/>
                <a:sym typeface="Calibri"/>
              </a:rPr>
              <a:t>) </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20"/>
        <p:cNvGrpSpPr/>
        <p:nvPr/>
      </p:nvGrpSpPr>
      <p:grpSpPr>
        <a:xfrm>
          <a:off x="0" y="0"/>
          <a:ext cx="0" cy="0"/>
          <a:chOff x="0" y="0"/>
          <a:chExt cx="0" cy="0"/>
        </a:xfrm>
      </p:grpSpPr>
      <p:grpSp>
        <p:nvGrpSpPr>
          <p:cNvPr id="121" name="Google Shape;121;p2"/>
          <p:cNvGrpSpPr/>
          <p:nvPr/>
        </p:nvGrpSpPr>
        <p:grpSpPr>
          <a:xfrm>
            <a:off x="1155481" y="498348"/>
            <a:ext cx="9902663" cy="5861304"/>
            <a:chOff x="1155481" y="498348"/>
            <a:chExt cx="9902663" cy="5861304"/>
          </a:xfrm>
        </p:grpSpPr>
        <p:sp>
          <p:nvSpPr>
            <p:cNvPr id="122" name="Google Shape;122;p2"/>
            <p:cNvSpPr/>
            <p:nvPr/>
          </p:nvSpPr>
          <p:spPr>
            <a:xfrm>
              <a:off x="1155481" y="498348"/>
              <a:ext cx="5861304" cy="5861304"/>
            </a:xfrm>
            <a:prstGeom prst="ellipse">
              <a:avLst/>
            </a:prstGeom>
            <a:solidFill>
              <a:schemeClr val="accent1">
                <a:alpha val="54901"/>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196840" y="498348"/>
              <a:ext cx="5861304" cy="5861304"/>
            </a:xfrm>
            <a:prstGeom prst="ellipse">
              <a:avLst/>
            </a:prstGeom>
            <a:solidFill>
              <a:schemeClr val="accent1">
                <a:alpha val="54901"/>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165348" y="498348"/>
              <a:ext cx="5861304" cy="5861304"/>
            </a:xfrm>
            <a:prstGeom prst="ellipse">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2"/>
          <p:cNvSpPr/>
          <p:nvPr/>
        </p:nvSpPr>
        <p:spPr>
          <a:xfrm>
            <a:off x="0" y="2514600"/>
            <a:ext cx="12192000" cy="1828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txBox="1"/>
          <p:nvPr/>
        </p:nvSpPr>
        <p:spPr>
          <a:xfrm>
            <a:off x="1761731" y="3105855"/>
            <a:ext cx="8959142"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dirty="0">
                <a:solidFill>
                  <a:schemeClr val="accent2"/>
                </a:solidFill>
                <a:latin typeface="Calibri"/>
                <a:ea typeface="Calibri"/>
                <a:cs typeface="Calibri"/>
                <a:sym typeface="Calibri"/>
              </a:rPr>
              <a:t>Title: Transport Fare Management System</a:t>
            </a:r>
            <a:endParaRPr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3"/>
          <p:cNvSpPr/>
          <p:nvPr/>
        </p:nvSpPr>
        <p:spPr>
          <a:xfrm>
            <a:off x="0" y="0"/>
            <a:ext cx="1219200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3"/>
          <p:cNvSpPr/>
          <p:nvPr/>
        </p:nvSpPr>
        <p:spPr>
          <a:xfrm>
            <a:off x="0" y="418"/>
            <a:ext cx="12192000" cy="6858000"/>
          </a:xfrm>
          <a:prstGeom prst="rect">
            <a:avLst/>
          </a:prstGeom>
          <a:solidFill>
            <a:schemeClr val="accen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34" name="Google Shape;134;p3"/>
          <p:cNvCxnSpPr/>
          <p:nvPr/>
        </p:nvCxnSpPr>
        <p:spPr>
          <a:xfrm rot="10800000">
            <a:off x="840441" y="6522756"/>
            <a:ext cx="10717187" cy="0"/>
          </a:xfrm>
          <a:prstGeom prst="straightConnector1">
            <a:avLst/>
          </a:prstGeom>
          <a:noFill/>
          <a:ln w="12700" cap="sq" cmpd="sng">
            <a:solidFill>
              <a:schemeClr val="dk2"/>
            </a:solidFill>
            <a:prstDash val="solid"/>
            <a:miter lim="800000"/>
            <a:headEnd type="none" w="sm" len="sm"/>
            <a:tailEnd type="none" w="sm" len="sm"/>
          </a:ln>
        </p:spPr>
      </p:cxnSp>
      <p:grpSp>
        <p:nvGrpSpPr>
          <p:cNvPr id="135" name="Google Shape;135;p3"/>
          <p:cNvGrpSpPr/>
          <p:nvPr/>
        </p:nvGrpSpPr>
        <p:grpSpPr>
          <a:xfrm>
            <a:off x="12829917" y="6400800"/>
            <a:ext cx="338328" cy="240175"/>
            <a:chOff x="4089400" y="933450"/>
            <a:chExt cx="338328" cy="341938"/>
          </a:xfrm>
        </p:grpSpPr>
        <p:cxnSp>
          <p:nvCxnSpPr>
            <p:cNvPr id="136" name="Google Shape;136;p3"/>
            <p:cNvCxnSpPr/>
            <p:nvPr/>
          </p:nvCxnSpPr>
          <p:spPr>
            <a:xfrm>
              <a:off x="4258564" y="933450"/>
              <a:ext cx="0" cy="341938"/>
            </a:xfrm>
            <a:prstGeom prst="straightConnector1">
              <a:avLst/>
            </a:prstGeom>
            <a:noFill/>
            <a:ln w="12700" cap="flat" cmpd="sng">
              <a:solidFill>
                <a:schemeClr val="dk2"/>
              </a:solidFill>
              <a:prstDash val="solid"/>
              <a:miter lim="800000"/>
              <a:headEnd type="none" w="sm" len="sm"/>
              <a:tailEnd type="none" w="sm" len="sm"/>
            </a:ln>
          </p:spPr>
        </p:cxnSp>
        <p:cxnSp>
          <p:nvCxnSpPr>
            <p:cNvPr id="137" name="Google Shape;137;p3"/>
            <p:cNvCxnSpPr/>
            <p:nvPr/>
          </p:nvCxnSpPr>
          <p:spPr>
            <a:xfrm>
              <a:off x="4089400" y="1104419"/>
              <a:ext cx="338328" cy="0"/>
            </a:xfrm>
            <a:prstGeom prst="straightConnector1">
              <a:avLst/>
            </a:prstGeom>
            <a:noFill/>
            <a:ln w="12700" cap="flat" cmpd="sng">
              <a:solidFill>
                <a:schemeClr val="dk2"/>
              </a:solidFill>
              <a:prstDash val="solid"/>
              <a:miter lim="800000"/>
              <a:headEnd type="none" w="sm" len="sm"/>
              <a:tailEnd type="none" w="sm" len="sm"/>
            </a:ln>
          </p:spPr>
        </p:cxnSp>
      </p:grpSp>
      <p:sp>
        <p:nvSpPr>
          <p:cNvPr id="2" name="TextBox 1">
            <a:extLst>
              <a:ext uri="{FF2B5EF4-FFF2-40B4-BE49-F238E27FC236}">
                <a16:creationId xmlns:a16="http://schemas.microsoft.com/office/drawing/2014/main" id="{FD77EA74-4911-56E5-99CD-4372B89136BA}"/>
              </a:ext>
            </a:extLst>
          </p:cNvPr>
          <p:cNvSpPr txBox="1"/>
          <p:nvPr/>
        </p:nvSpPr>
        <p:spPr>
          <a:xfrm>
            <a:off x="634371" y="1091683"/>
            <a:ext cx="2398077" cy="584775"/>
          </a:xfrm>
          <a:prstGeom prst="rect">
            <a:avLst/>
          </a:prstGeom>
          <a:noFill/>
        </p:spPr>
        <p:txBody>
          <a:bodyPr wrap="square" rtlCol="0">
            <a:spAutoFit/>
          </a:bodyPr>
          <a:lstStyle/>
          <a:p>
            <a:r>
              <a:rPr lang="en-US" sz="3200" b="1" dirty="0">
                <a:solidFill>
                  <a:srgbClr val="00B050"/>
                </a:solidFill>
                <a:effectLst>
                  <a:outerShdw blurRad="38100" dist="38100" dir="2700000" algn="tl">
                    <a:srgbClr val="000000">
                      <a:alpha val="43137"/>
                    </a:srgbClr>
                  </a:outerShdw>
                </a:effectLst>
              </a:rPr>
              <a:t>Motivation:</a:t>
            </a:r>
          </a:p>
        </p:txBody>
      </p:sp>
      <p:sp>
        <p:nvSpPr>
          <p:cNvPr id="4" name="TextBox 3">
            <a:extLst>
              <a:ext uri="{FF2B5EF4-FFF2-40B4-BE49-F238E27FC236}">
                <a16:creationId xmlns:a16="http://schemas.microsoft.com/office/drawing/2014/main" id="{AA99C467-56AA-7D36-C02A-B819DCF7790F}"/>
              </a:ext>
            </a:extLst>
          </p:cNvPr>
          <p:cNvSpPr txBox="1"/>
          <p:nvPr/>
        </p:nvSpPr>
        <p:spPr>
          <a:xfrm>
            <a:off x="1086201" y="2283734"/>
            <a:ext cx="10225665" cy="2123658"/>
          </a:xfrm>
          <a:prstGeom prst="rect">
            <a:avLst/>
          </a:prstGeom>
          <a:noFill/>
        </p:spPr>
        <p:txBody>
          <a:bodyPr wrap="square" rtlCol="0">
            <a:spAutoFit/>
          </a:bodyPr>
          <a:lstStyle/>
          <a:p>
            <a:pPr algn="just"/>
            <a:r>
              <a:rPr lang="en-US" sz="2200" dirty="0"/>
              <a:t>In our country at present there is a lot of trouble with bus fare. Most of the time they charge more than the per km rate fixed by the government. Then you have to face many problems with exchange money. We can solve all these problems through our project. Through this we will know the exact fare of our fixed destination. We can also make digital payments. It will be make our journey much more comfortable in local and also long route transport.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6BDA-6D84-8882-1789-D3F499B47D3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D9B0AC5-137C-A8B1-BEF2-A0AB5432E8E3}"/>
              </a:ext>
            </a:extLst>
          </p:cNvPr>
          <p:cNvSpPr>
            <a:spLocks noGrp="1"/>
          </p:cNvSpPr>
          <p:nvPr>
            <p:ph type="subTitle" idx="1"/>
          </p:nvPr>
        </p:nvSpPr>
        <p:spPr/>
        <p:txBody>
          <a:bodyPr/>
          <a:lstStyle/>
          <a:p>
            <a:endParaRPr lang="en-US" dirty="0"/>
          </a:p>
        </p:txBody>
      </p:sp>
      <p:sp>
        <p:nvSpPr>
          <p:cNvPr id="4" name="Google Shape;131;p3">
            <a:extLst>
              <a:ext uri="{FF2B5EF4-FFF2-40B4-BE49-F238E27FC236}">
                <a16:creationId xmlns:a16="http://schemas.microsoft.com/office/drawing/2014/main" id="{3E5180AF-1CE8-3F2D-0677-827DEEA412F4}"/>
              </a:ext>
            </a:extLst>
          </p:cNvPr>
          <p:cNvSpPr/>
          <p:nvPr/>
        </p:nvSpPr>
        <p:spPr>
          <a:xfrm>
            <a:off x="0" y="0"/>
            <a:ext cx="1219200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 name="Google Shape;132;p3">
            <a:extLst>
              <a:ext uri="{FF2B5EF4-FFF2-40B4-BE49-F238E27FC236}">
                <a16:creationId xmlns:a16="http://schemas.microsoft.com/office/drawing/2014/main" id="{C9632D25-0DA3-1C72-073C-D91F4AD56F51}"/>
              </a:ext>
            </a:extLst>
          </p:cNvPr>
          <p:cNvSpPr/>
          <p:nvPr/>
        </p:nvSpPr>
        <p:spPr>
          <a:xfrm>
            <a:off x="0" y="418"/>
            <a:ext cx="12192000" cy="6858000"/>
          </a:xfrm>
          <a:prstGeom prst="rect">
            <a:avLst/>
          </a:prstGeom>
          <a:solidFill>
            <a:schemeClr val="accen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7" name="Google Shape;134;p3">
            <a:extLst>
              <a:ext uri="{FF2B5EF4-FFF2-40B4-BE49-F238E27FC236}">
                <a16:creationId xmlns:a16="http://schemas.microsoft.com/office/drawing/2014/main" id="{3E6FC5FF-AD5C-5330-4570-6264B6DCB943}"/>
              </a:ext>
            </a:extLst>
          </p:cNvPr>
          <p:cNvCxnSpPr/>
          <p:nvPr/>
        </p:nvCxnSpPr>
        <p:spPr>
          <a:xfrm rot="10800000">
            <a:off x="840441" y="6522756"/>
            <a:ext cx="10717187" cy="0"/>
          </a:xfrm>
          <a:prstGeom prst="straightConnector1">
            <a:avLst/>
          </a:prstGeom>
          <a:noFill/>
          <a:ln w="12700" cap="sq" cmpd="sng">
            <a:solidFill>
              <a:schemeClr val="dk2"/>
            </a:solidFill>
            <a:prstDash val="solid"/>
            <a:miter lim="800000"/>
            <a:headEnd type="none" w="sm" len="sm"/>
            <a:tailEnd type="none" w="sm" len="sm"/>
          </a:ln>
        </p:spPr>
      </p:cxnSp>
      <p:grpSp>
        <p:nvGrpSpPr>
          <p:cNvPr id="8" name="Google Shape;135;p3">
            <a:extLst>
              <a:ext uri="{FF2B5EF4-FFF2-40B4-BE49-F238E27FC236}">
                <a16:creationId xmlns:a16="http://schemas.microsoft.com/office/drawing/2014/main" id="{AC156914-7EE0-A53E-CD24-E59C265478FC}"/>
              </a:ext>
            </a:extLst>
          </p:cNvPr>
          <p:cNvGrpSpPr/>
          <p:nvPr/>
        </p:nvGrpSpPr>
        <p:grpSpPr>
          <a:xfrm>
            <a:off x="12829917" y="6400800"/>
            <a:ext cx="338328" cy="240175"/>
            <a:chOff x="4089400" y="933450"/>
            <a:chExt cx="338328" cy="341938"/>
          </a:xfrm>
        </p:grpSpPr>
        <p:cxnSp>
          <p:nvCxnSpPr>
            <p:cNvPr id="9" name="Google Shape;136;p3">
              <a:extLst>
                <a:ext uri="{FF2B5EF4-FFF2-40B4-BE49-F238E27FC236}">
                  <a16:creationId xmlns:a16="http://schemas.microsoft.com/office/drawing/2014/main" id="{05EE55B3-FB7F-33BC-4D2A-AD9C423DDE22}"/>
                </a:ext>
              </a:extLst>
            </p:cNvPr>
            <p:cNvCxnSpPr/>
            <p:nvPr/>
          </p:nvCxnSpPr>
          <p:spPr>
            <a:xfrm>
              <a:off x="4258564" y="933450"/>
              <a:ext cx="0" cy="341938"/>
            </a:xfrm>
            <a:prstGeom prst="straightConnector1">
              <a:avLst/>
            </a:prstGeom>
            <a:noFill/>
            <a:ln w="12700" cap="flat" cmpd="sng">
              <a:solidFill>
                <a:schemeClr val="dk2"/>
              </a:solidFill>
              <a:prstDash val="solid"/>
              <a:miter lim="800000"/>
              <a:headEnd type="none" w="sm" len="sm"/>
              <a:tailEnd type="none" w="sm" len="sm"/>
            </a:ln>
          </p:spPr>
        </p:cxnSp>
        <p:cxnSp>
          <p:nvCxnSpPr>
            <p:cNvPr id="10" name="Google Shape;137;p3">
              <a:extLst>
                <a:ext uri="{FF2B5EF4-FFF2-40B4-BE49-F238E27FC236}">
                  <a16:creationId xmlns:a16="http://schemas.microsoft.com/office/drawing/2014/main" id="{C4E88EE9-45FE-EE33-10D9-0D39628963F3}"/>
                </a:ext>
              </a:extLst>
            </p:cNvPr>
            <p:cNvCxnSpPr/>
            <p:nvPr/>
          </p:nvCxnSpPr>
          <p:spPr>
            <a:xfrm>
              <a:off x="4089400" y="1104419"/>
              <a:ext cx="338328" cy="0"/>
            </a:xfrm>
            <a:prstGeom prst="straightConnector1">
              <a:avLst/>
            </a:prstGeom>
            <a:noFill/>
            <a:ln w="12700" cap="flat" cmpd="sng">
              <a:solidFill>
                <a:schemeClr val="dk2"/>
              </a:solidFill>
              <a:prstDash val="solid"/>
              <a:miter lim="800000"/>
              <a:headEnd type="none" w="sm" len="sm"/>
              <a:tailEnd type="none" w="sm" len="sm"/>
            </a:ln>
          </p:spPr>
        </p:cxnSp>
      </p:grpSp>
      <p:sp>
        <p:nvSpPr>
          <p:cNvPr id="14" name="TextBox 13">
            <a:extLst>
              <a:ext uri="{FF2B5EF4-FFF2-40B4-BE49-F238E27FC236}">
                <a16:creationId xmlns:a16="http://schemas.microsoft.com/office/drawing/2014/main" id="{3572379D-22C4-0B9F-85B1-AE56E97F171B}"/>
              </a:ext>
            </a:extLst>
          </p:cNvPr>
          <p:cNvSpPr txBox="1"/>
          <p:nvPr/>
        </p:nvSpPr>
        <p:spPr>
          <a:xfrm>
            <a:off x="1082351" y="886758"/>
            <a:ext cx="3750907" cy="584775"/>
          </a:xfrm>
          <a:prstGeom prst="rect">
            <a:avLst/>
          </a:prstGeom>
          <a:noFill/>
        </p:spPr>
        <p:txBody>
          <a:bodyPr wrap="square" rtlCol="0">
            <a:spAutoFit/>
          </a:bodyPr>
          <a:lstStyle/>
          <a:p>
            <a:r>
              <a:rPr lang="en-US" sz="3200" b="1" dirty="0">
                <a:solidFill>
                  <a:srgbClr val="00B050"/>
                </a:solidFill>
                <a:effectLst>
                  <a:outerShdw blurRad="38100" dist="38100" dir="2700000" algn="tl">
                    <a:srgbClr val="000000">
                      <a:alpha val="43137"/>
                    </a:srgbClr>
                  </a:outerShdw>
                </a:effectLst>
              </a:rPr>
              <a:t>Objectives:</a:t>
            </a:r>
          </a:p>
        </p:txBody>
      </p:sp>
      <p:sp>
        <p:nvSpPr>
          <p:cNvPr id="15" name="TextBox 14">
            <a:extLst>
              <a:ext uri="{FF2B5EF4-FFF2-40B4-BE49-F238E27FC236}">
                <a16:creationId xmlns:a16="http://schemas.microsoft.com/office/drawing/2014/main" id="{4D383210-211C-3FDB-539C-29B979AA0F2F}"/>
              </a:ext>
            </a:extLst>
          </p:cNvPr>
          <p:cNvSpPr txBox="1"/>
          <p:nvPr/>
        </p:nvSpPr>
        <p:spPr>
          <a:xfrm>
            <a:off x="2122716" y="1970613"/>
            <a:ext cx="8383554"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t>To will be add location-based pricing</a:t>
            </a:r>
          </a:p>
          <a:p>
            <a:endParaRPr lang="en-US" sz="2200" dirty="0"/>
          </a:p>
          <a:p>
            <a:pPr marL="285750" indent="-285750">
              <a:buFont typeface="Arial" panose="020B0604020202020204" pitchFamily="34" charset="0"/>
              <a:buChar char="•"/>
            </a:pPr>
            <a:r>
              <a:rPr lang="en-US" sz="2200" dirty="0"/>
              <a:t>To will be add digital payment system</a:t>
            </a:r>
          </a:p>
          <a:p>
            <a:endParaRPr lang="en-US" sz="2200" dirty="0"/>
          </a:p>
          <a:p>
            <a:pPr marL="285750" indent="-285750">
              <a:buFont typeface="Arial" panose="020B0604020202020204" pitchFamily="34" charset="0"/>
              <a:buChar char="•"/>
            </a:pPr>
            <a:r>
              <a:rPr lang="en-US" sz="2200" dirty="0"/>
              <a:t>To will be add various types of passes (Student, Staff)</a:t>
            </a:r>
          </a:p>
        </p:txBody>
      </p:sp>
    </p:spTree>
    <p:extLst>
      <p:ext uri="{BB962C8B-B14F-4D97-AF65-F5344CB8AC3E}">
        <p14:creationId xmlns:p14="http://schemas.microsoft.com/office/powerpoint/2010/main" val="257659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4"/>
          <p:cNvSpPr/>
          <p:nvPr/>
        </p:nvSpPr>
        <p:spPr>
          <a:xfrm>
            <a:off x="0" y="0"/>
            <a:ext cx="1219200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4"/>
          <p:cNvSpPr/>
          <p:nvPr/>
        </p:nvSpPr>
        <p:spPr>
          <a:xfrm>
            <a:off x="-1" y="0"/>
            <a:ext cx="12191999" cy="6858000"/>
          </a:xfrm>
          <a:prstGeom prst="rect">
            <a:avLst/>
          </a:prstGeom>
          <a:solidFill>
            <a:schemeClr val="accen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48" name="Google Shape;148;p4"/>
          <p:cNvCxnSpPr/>
          <p:nvPr/>
        </p:nvCxnSpPr>
        <p:spPr>
          <a:xfrm rot="10800000">
            <a:off x="840441" y="6522756"/>
            <a:ext cx="10717187" cy="0"/>
          </a:xfrm>
          <a:prstGeom prst="straightConnector1">
            <a:avLst/>
          </a:prstGeom>
          <a:noFill/>
          <a:ln w="12700" cap="sq" cmpd="sng">
            <a:solidFill>
              <a:schemeClr val="dk2"/>
            </a:solidFill>
            <a:prstDash val="solid"/>
            <a:miter lim="800000"/>
            <a:headEnd type="none" w="sm" len="sm"/>
            <a:tailEnd type="none" w="sm" len="sm"/>
          </a:ln>
        </p:spPr>
      </p:cxnSp>
      <p:grpSp>
        <p:nvGrpSpPr>
          <p:cNvPr id="149" name="Google Shape;149;p4"/>
          <p:cNvGrpSpPr/>
          <p:nvPr/>
        </p:nvGrpSpPr>
        <p:grpSpPr>
          <a:xfrm>
            <a:off x="12829917" y="6400800"/>
            <a:ext cx="338328" cy="240175"/>
            <a:chOff x="4089400" y="933450"/>
            <a:chExt cx="338328" cy="341938"/>
          </a:xfrm>
        </p:grpSpPr>
        <p:cxnSp>
          <p:nvCxnSpPr>
            <p:cNvPr id="150" name="Google Shape;150;p4"/>
            <p:cNvCxnSpPr/>
            <p:nvPr/>
          </p:nvCxnSpPr>
          <p:spPr>
            <a:xfrm>
              <a:off x="4258564" y="933450"/>
              <a:ext cx="0" cy="341938"/>
            </a:xfrm>
            <a:prstGeom prst="straightConnector1">
              <a:avLst/>
            </a:prstGeom>
            <a:noFill/>
            <a:ln w="12700" cap="flat" cmpd="sng">
              <a:solidFill>
                <a:schemeClr val="dk2"/>
              </a:solidFill>
              <a:prstDash val="solid"/>
              <a:miter lim="800000"/>
              <a:headEnd type="none" w="sm" len="sm"/>
              <a:tailEnd type="none" w="sm" len="sm"/>
            </a:ln>
          </p:spPr>
        </p:cxnSp>
        <p:cxnSp>
          <p:nvCxnSpPr>
            <p:cNvPr id="151" name="Google Shape;151;p4"/>
            <p:cNvCxnSpPr/>
            <p:nvPr/>
          </p:nvCxnSpPr>
          <p:spPr>
            <a:xfrm>
              <a:off x="4089400" y="1104419"/>
              <a:ext cx="338328" cy="0"/>
            </a:xfrm>
            <a:prstGeom prst="straightConnector1">
              <a:avLst/>
            </a:prstGeom>
            <a:noFill/>
            <a:ln w="12700" cap="flat" cmpd="sng">
              <a:solidFill>
                <a:schemeClr val="dk2"/>
              </a:solidFill>
              <a:prstDash val="solid"/>
              <a:miter lim="800000"/>
              <a:headEnd type="none" w="sm" len="sm"/>
              <a:tailEnd type="none" w="sm" len="sm"/>
            </a:ln>
          </p:spPr>
        </p:cxnSp>
      </p:grpSp>
      <p:sp>
        <p:nvSpPr>
          <p:cNvPr id="2" name="Google Shape;131;p3">
            <a:extLst>
              <a:ext uri="{FF2B5EF4-FFF2-40B4-BE49-F238E27FC236}">
                <a16:creationId xmlns:a16="http://schemas.microsoft.com/office/drawing/2014/main" id="{0E24869F-95C2-87F1-EA43-F4B22CDAC4B6}"/>
              </a:ext>
            </a:extLst>
          </p:cNvPr>
          <p:cNvSpPr/>
          <p:nvPr/>
        </p:nvSpPr>
        <p:spPr>
          <a:xfrm>
            <a:off x="0" y="0"/>
            <a:ext cx="1219200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Google Shape;132;p3">
            <a:extLst>
              <a:ext uri="{FF2B5EF4-FFF2-40B4-BE49-F238E27FC236}">
                <a16:creationId xmlns:a16="http://schemas.microsoft.com/office/drawing/2014/main" id="{3E4BDE67-FAEC-26A2-D290-5A969EFF804D}"/>
              </a:ext>
            </a:extLst>
          </p:cNvPr>
          <p:cNvSpPr/>
          <p:nvPr/>
        </p:nvSpPr>
        <p:spPr>
          <a:xfrm>
            <a:off x="0" y="0"/>
            <a:ext cx="12192000" cy="6858000"/>
          </a:xfrm>
          <a:prstGeom prst="rect">
            <a:avLst/>
          </a:prstGeom>
          <a:solidFill>
            <a:schemeClr val="accen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4" name="Google Shape;134;p3">
            <a:extLst>
              <a:ext uri="{FF2B5EF4-FFF2-40B4-BE49-F238E27FC236}">
                <a16:creationId xmlns:a16="http://schemas.microsoft.com/office/drawing/2014/main" id="{8981FF10-C871-EA5B-0A9A-24582053F4CF}"/>
              </a:ext>
            </a:extLst>
          </p:cNvPr>
          <p:cNvCxnSpPr/>
          <p:nvPr/>
        </p:nvCxnSpPr>
        <p:spPr>
          <a:xfrm rot="10800000">
            <a:off x="840441" y="6522756"/>
            <a:ext cx="10717187" cy="0"/>
          </a:xfrm>
          <a:prstGeom prst="straightConnector1">
            <a:avLst/>
          </a:prstGeom>
          <a:noFill/>
          <a:ln w="12700" cap="sq" cmpd="sng">
            <a:solidFill>
              <a:schemeClr val="dk2"/>
            </a:solidFill>
            <a:prstDash val="solid"/>
            <a:miter lim="800000"/>
            <a:headEnd type="none" w="sm" len="sm"/>
            <a:tailEnd type="none" w="sm" len="sm"/>
          </a:ln>
        </p:spPr>
      </p:cxnSp>
      <p:grpSp>
        <p:nvGrpSpPr>
          <p:cNvPr id="5" name="Google Shape;135;p3">
            <a:extLst>
              <a:ext uri="{FF2B5EF4-FFF2-40B4-BE49-F238E27FC236}">
                <a16:creationId xmlns:a16="http://schemas.microsoft.com/office/drawing/2014/main" id="{EE0448EF-737D-E4A2-89E5-740BE416897D}"/>
              </a:ext>
            </a:extLst>
          </p:cNvPr>
          <p:cNvGrpSpPr/>
          <p:nvPr/>
        </p:nvGrpSpPr>
        <p:grpSpPr>
          <a:xfrm>
            <a:off x="12829917" y="6400800"/>
            <a:ext cx="338328" cy="240175"/>
            <a:chOff x="4089400" y="933450"/>
            <a:chExt cx="338328" cy="341938"/>
          </a:xfrm>
        </p:grpSpPr>
        <p:cxnSp>
          <p:nvCxnSpPr>
            <p:cNvPr id="6" name="Google Shape;136;p3">
              <a:extLst>
                <a:ext uri="{FF2B5EF4-FFF2-40B4-BE49-F238E27FC236}">
                  <a16:creationId xmlns:a16="http://schemas.microsoft.com/office/drawing/2014/main" id="{2F560130-654D-EEE4-FD8D-094E595ACE4F}"/>
                </a:ext>
              </a:extLst>
            </p:cNvPr>
            <p:cNvCxnSpPr/>
            <p:nvPr/>
          </p:nvCxnSpPr>
          <p:spPr>
            <a:xfrm>
              <a:off x="4258564" y="933450"/>
              <a:ext cx="0" cy="341938"/>
            </a:xfrm>
            <a:prstGeom prst="straightConnector1">
              <a:avLst/>
            </a:prstGeom>
            <a:noFill/>
            <a:ln w="12700" cap="flat" cmpd="sng">
              <a:solidFill>
                <a:schemeClr val="dk2"/>
              </a:solidFill>
              <a:prstDash val="solid"/>
              <a:miter lim="800000"/>
              <a:headEnd type="none" w="sm" len="sm"/>
              <a:tailEnd type="none" w="sm" len="sm"/>
            </a:ln>
          </p:spPr>
        </p:cxnSp>
        <p:cxnSp>
          <p:nvCxnSpPr>
            <p:cNvPr id="7" name="Google Shape;137;p3">
              <a:extLst>
                <a:ext uri="{FF2B5EF4-FFF2-40B4-BE49-F238E27FC236}">
                  <a16:creationId xmlns:a16="http://schemas.microsoft.com/office/drawing/2014/main" id="{57C43248-99FB-63D4-4465-1A12D498C6BB}"/>
                </a:ext>
              </a:extLst>
            </p:cNvPr>
            <p:cNvCxnSpPr/>
            <p:nvPr/>
          </p:nvCxnSpPr>
          <p:spPr>
            <a:xfrm>
              <a:off x="4089400" y="1104419"/>
              <a:ext cx="338328" cy="0"/>
            </a:xfrm>
            <a:prstGeom prst="straightConnector1">
              <a:avLst/>
            </a:prstGeom>
            <a:noFill/>
            <a:ln w="12700" cap="flat" cmpd="sng">
              <a:solidFill>
                <a:schemeClr val="dk2"/>
              </a:solidFill>
              <a:prstDash val="solid"/>
              <a:miter lim="800000"/>
              <a:headEnd type="none" w="sm" len="sm"/>
              <a:tailEnd type="none" w="sm" len="sm"/>
            </a:ln>
          </p:spPr>
        </p:cxnSp>
      </p:grpSp>
      <p:sp>
        <p:nvSpPr>
          <p:cNvPr id="8" name="TextBox 7">
            <a:extLst>
              <a:ext uri="{FF2B5EF4-FFF2-40B4-BE49-F238E27FC236}">
                <a16:creationId xmlns:a16="http://schemas.microsoft.com/office/drawing/2014/main" id="{9E67185D-9BD8-64D7-F133-7D853D7AA78D}"/>
              </a:ext>
            </a:extLst>
          </p:cNvPr>
          <p:cNvSpPr txBox="1"/>
          <p:nvPr/>
        </p:nvSpPr>
        <p:spPr>
          <a:xfrm>
            <a:off x="840441" y="772666"/>
            <a:ext cx="2967244" cy="584775"/>
          </a:xfrm>
          <a:prstGeom prst="rect">
            <a:avLst/>
          </a:prstGeom>
          <a:noFill/>
        </p:spPr>
        <p:txBody>
          <a:bodyPr wrap="square" rtlCol="0">
            <a:spAutoFit/>
          </a:bodyPr>
          <a:lstStyle/>
          <a:p>
            <a:r>
              <a:rPr lang="en-US" sz="3200" b="1" dirty="0">
                <a:solidFill>
                  <a:srgbClr val="00B050"/>
                </a:solidFill>
                <a:effectLst>
                  <a:outerShdw blurRad="38100" dist="38100" dir="2700000" algn="tl">
                    <a:srgbClr val="000000">
                      <a:alpha val="43137"/>
                    </a:srgbClr>
                  </a:outerShdw>
                </a:effectLst>
              </a:rPr>
              <a:t>Methodology:</a:t>
            </a:r>
          </a:p>
        </p:txBody>
      </p:sp>
      <p:sp>
        <p:nvSpPr>
          <p:cNvPr id="9" name="TextBox 8">
            <a:extLst>
              <a:ext uri="{FF2B5EF4-FFF2-40B4-BE49-F238E27FC236}">
                <a16:creationId xmlns:a16="http://schemas.microsoft.com/office/drawing/2014/main" id="{AF135C73-7B2B-3DBB-5EB1-5B2305C5B570}"/>
              </a:ext>
            </a:extLst>
          </p:cNvPr>
          <p:cNvSpPr txBox="1"/>
          <p:nvPr/>
        </p:nvSpPr>
        <p:spPr>
          <a:xfrm>
            <a:off x="2528702" y="2309771"/>
            <a:ext cx="5028514" cy="2893100"/>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2400" dirty="0">
                <a:latin typeface="+mj-lt"/>
              </a:rPr>
              <a:t>Array</a:t>
            </a:r>
          </a:p>
          <a:p>
            <a:pPr marL="285750" indent="-285750">
              <a:buFont typeface="Arial" panose="020B0604020202020204" pitchFamily="34" charset="0"/>
              <a:buChar char="•"/>
            </a:pPr>
            <a:r>
              <a:rPr lang="en-US" sz="2400" b="0" i="0" dirty="0">
                <a:solidFill>
                  <a:srgbClr val="000000"/>
                </a:solidFill>
                <a:effectLst/>
                <a:latin typeface="+mj-lt"/>
              </a:rPr>
              <a:t>Linked Lists</a:t>
            </a:r>
          </a:p>
          <a:p>
            <a:pPr marL="285750" indent="-285750">
              <a:buFont typeface="Arial" panose="020B0604020202020204" pitchFamily="34" charset="0"/>
              <a:buChar char="•"/>
            </a:pPr>
            <a:r>
              <a:rPr lang="en-US" sz="2400" b="0" i="0" dirty="0">
                <a:solidFill>
                  <a:srgbClr val="000000"/>
                </a:solidFill>
                <a:effectLst/>
                <a:latin typeface="+mj-lt"/>
              </a:rPr>
              <a:t>Stacks</a:t>
            </a:r>
          </a:p>
          <a:p>
            <a:pPr marL="285750" indent="-285750">
              <a:buFont typeface="Arial" panose="020B0604020202020204" pitchFamily="34" charset="0"/>
              <a:buChar char="•"/>
            </a:pPr>
            <a:r>
              <a:rPr lang="en-US" sz="2400" b="0" i="0" dirty="0">
                <a:solidFill>
                  <a:srgbClr val="000000"/>
                </a:solidFill>
                <a:effectLst/>
                <a:latin typeface="+mj-lt"/>
              </a:rPr>
              <a:t>Queues</a:t>
            </a:r>
          </a:p>
          <a:p>
            <a:pPr marL="285750" indent="-285750">
              <a:buFont typeface="Arial" panose="020B0604020202020204" pitchFamily="34" charset="0"/>
              <a:buChar char="•"/>
            </a:pPr>
            <a:r>
              <a:rPr lang="en-US" sz="2400" b="0" i="0" dirty="0">
                <a:solidFill>
                  <a:srgbClr val="000000"/>
                </a:solidFill>
                <a:effectLst/>
                <a:latin typeface="+mj-lt"/>
              </a:rPr>
              <a:t>Trees</a:t>
            </a:r>
          </a:p>
          <a:p>
            <a:pPr marL="285750" indent="-285750">
              <a:buFont typeface="Arial" panose="020B0604020202020204" pitchFamily="34" charset="0"/>
              <a:buChar char="•"/>
            </a:pPr>
            <a:r>
              <a:rPr lang="en-US" sz="2400" b="0" i="0" dirty="0">
                <a:solidFill>
                  <a:srgbClr val="000000"/>
                </a:solidFill>
                <a:effectLst/>
                <a:latin typeface="+mj-lt"/>
              </a:rPr>
              <a:t>Hash tables</a:t>
            </a:r>
          </a:p>
          <a:p>
            <a:pPr marL="285750" indent="-285750">
              <a:buFont typeface="Arial" panose="020B0604020202020204" pitchFamily="34" charset="0"/>
              <a:buChar char="•"/>
            </a:pPr>
            <a:r>
              <a:rPr lang="en-US" sz="2400" b="0" i="0" dirty="0">
                <a:solidFill>
                  <a:srgbClr val="000000"/>
                </a:solidFill>
                <a:effectLst/>
                <a:latin typeface="+mj-lt"/>
              </a:rPr>
              <a:t>Graphs</a:t>
            </a:r>
          </a:p>
        </p:txBody>
      </p:sp>
      <p:sp>
        <p:nvSpPr>
          <p:cNvPr id="10" name="TextBox 9">
            <a:extLst>
              <a:ext uri="{FF2B5EF4-FFF2-40B4-BE49-F238E27FC236}">
                <a16:creationId xmlns:a16="http://schemas.microsoft.com/office/drawing/2014/main" id="{92127EB5-18E5-596A-4E43-869305A5EB0D}"/>
              </a:ext>
            </a:extLst>
          </p:cNvPr>
          <p:cNvSpPr txBox="1"/>
          <p:nvPr/>
        </p:nvSpPr>
        <p:spPr>
          <a:xfrm>
            <a:off x="2528702" y="1847688"/>
            <a:ext cx="4544009" cy="461665"/>
          </a:xfrm>
          <a:prstGeom prst="rect">
            <a:avLst/>
          </a:prstGeom>
          <a:noFill/>
        </p:spPr>
        <p:txBody>
          <a:bodyPr wrap="square" rtlCol="0">
            <a:spAutoFit/>
          </a:bodyPr>
          <a:lstStyle/>
          <a:p>
            <a:r>
              <a:rPr lang="en-US" sz="2400" dirty="0"/>
              <a:t>Programming Language is 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159" name="Google Shape;159;p5"/>
          <p:cNvSpPr/>
          <p:nvPr/>
        </p:nvSpPr>
        <p:spPr>
          <a:xfrm>
            <a:off x="0" y="0"/>
            <a:ext cx="1219200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5"/>
          <p:cNvSpPr/>
          <p:nvPr/>
        </p:nvSpPr>
        <p:spPr>
          <a:xfrm>
            <a:off x="-1" y="0"/>
            <a:ext cx="12191999" cy="6858000"/>
          </a:xfrm>
          <a:prstGeom prst="rect">
            <a:avLst/>
          </a:prstGeom>
          <a:solidFill>
            <a:schemeClr val="accen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62" name="Google Shape;162;p5"/>
          <p:cNvCxnSpPr/>
          <p:nvPr/>
        </p:nvCxnSpPr>
        <p:spPr>
          <a:xfrm rot="10800000">
            <a:off x="840441" y="6522756"/>
            <a:ext cx="10717187" cy="0"/>
          </a:xfrm>
          <a:prstGeom prst="straightConnector1">
            <a:avLst/>
          </a:prstGeom>
          <a:noFill/>
          <a:ln w="12700" cap="sq" cmpd="sng">
            <a:solidFill>
              <a:schemeClr val="dk2"/>
            </a:solidFill>
            <a:prstDash val="solid"/>
            <a:miter lim="800000"/>
            <a:headEnd type="none" w="sm" len="sm"/>
            <a:tailEnd type="none" w="sm" len="sm"/>
          </a:ln>
        </p:spPr>
      </p:cxnSp>
      <p:grpSp>
        <p:nvGrpSpPr>
          <p:cNvPr id="163" name="Google Shape;163;p5"/>
          <p:cNvGrpSpPr/>
          <p:nvPr/>
        </p:nvGrpSpPr>
        <p:grpSpPr>
          <a:xfrm>
            <a:off x="12829917" y="6400800"/>
            <a:ext cx="338328" cy="240175"/>
            <a:chOff x="4089400" y="933450"/>
            <a:chExt cx="338328" cy="341938"/>
          </a:xfrm>
        </p:grpSpPr>
        <p:cxnSp>
          <p:nvCxnSpPr>
            <p:cNvPr id="164" name="Google Shape;164;p5"/>
            <p:cNvCxnSpPr/>
            <p:nvPr/>
          </p:nvCxnSpPr>
          <p:spPr>
            <a:xfrm>
              <a:off x="4258564" y="933450"/>
              <a:ext cx="0" cy="341938"/>
            </a:xfrm>
            <a:prstGeom prst="straightConnector1">
              <a:avLst/>
            </a:prstGeom>
            <a:noFill/>
            <a:ln w="12700" cap="flat" cmpd="sng">
              <a:solidFill>
                <a:schemeClr val="dk2"/>
              </a:solidFill>
              <a:prstDash val="solid"/>
              <a:miter lim="800000"/>
              <a:headEnd type="none" w="sm" len="sm"/>
              <a:tailEnd type="none" w="sm" len="sm"/>
            </a:ln>
          </p:spPr>
        </p:cxnSp>
        <p:cxnSp>
          <p:nvCxnSpPr>
            <p:cNvPr id="165" name="Google Shape;165;p5"/>
            <p:cNvCxnSpPr/>
            <p:nvPr/>
          </p:nvCxnSpPr>
          <p:spPr>
            <a:xfrm>
              <a:off x="4089400" y="1104419"/>
              <a:ext cx="338328" cy="0"/>
            </a:xfrm>
            <a:prstGeom prst="straightConnector1">
              <a:avLst/>
            </a:prstGeom>
            <a:noFill/>
            <a:ln w="12700" cap="flat" cmpd="sng">
              <a:solidFill>
                <a:schemeClr val="dk2"/>
              </a:solidFill>
              <a:prstDash val="solid"/>
              <a:miter lim="800000"/>
              <a:headEnd type="none" w="sm" len="sm"/>
              <a:tailEnd type="none" w="sm" len="sm"/>
            </a:ln>
          </p:spPr>
        </p:cxnSp>
      </p:grpSp>
      <p:sp>
        <p:nvSpPr>
          <p:cNvPr id="2" name="TextBox 1">
            <a:extLst>
              <a:ext uri="{FF2B5EF4-FFF2-40B4-BE49-F238E27FC236}">
                <a16:creationId xmlns:a16="http://schemas.microsoft.com/office/drawing/2014/main" id="{FC08F05E-EBBA-527B-7221-467C0055A8D3}"/>
              </a:ext>
            </a:extLst>
          </p:cNvPr>
          <p:cNvSpPr txBox="1"/>
          <p:nvPr/>
        </p:nvSpPr>
        <p:spPr>
          <a:xfrm>
            <a:off x="1390947" y="467444"/>
            <a:ext cx="3824865" cy="584775"/>
          </a:xfrm>
          <a:prstGeom prst="rect">
            <a:avLst/>
          </a:prstGeom>
          <a:noFill/>
        </p:spPr>
        <p:txBody>
          <a:bodyPr wrap="square" rtlCol="0">
            <a:spAutoFit/>
          </a:bodyPr>
          <a:lstStyle/>
          <a:p>
            <a:r>
              <a:rPr lang="en-US" sz="3200" b="1" dirty="0">
                <a:solidFill>
                  <a:srgbClr val="00B050"/>
                </a:solidFill>
                <a:effectLst>
                  <a:outerShdw blurRad="38100" dist="38100" dir="2700000" algn="tl">
                    <a:srgbClr val="000000">
                      <a:alpha val="43137"/>
                    </a:srgbClr>
                  </a:outerShdw>
                </a:effectLst>
              </a:rPr>
              <a:t>Outcomes</a:t>
            </a:r>
            <a:r>
              <a:rPr lang="en-US" sz="2800" b="1" dirty="0">
                <a:solidFill>
                  <a:srgbClr val="00B050"/>
                </a:solidFill>
                <a:effectLst>
                  <a:outerShdw blurRad="38100" dist="38100" dir="2700000" algn="tl">
                    <a:srgbClr val="000000">
                      <a:alpha val="43137"/>
                    </a:srgbClr>
                  </a:outerShdw>
                </a:effectLst>
              </a:rPr>
              <a:t>:</a:t>
            </a:r>
          </a:p>
        </p:txBody>
      </p:sp>
      <p:sp>
        <p:nvSpPr>
          <p:cNvPr id="3" name="TextBox 2">
            <a:extLst>
              <a:ext uri="{FF2B5EF4-FFF2-40B4-BE49-F238E27FC236}">
                <a16:creationId xmlns:a16="http://schemas.microsoft.com/office/drawing/2014/main" id="{DD73BAA0-DA27-3C26-8C76-4C55C587A60B}"/>
              </a:ext>
            </a:extLst>
          </p:cNvPr>
          <p:cNvSpPr txBox="1"/>
          <p:nvPr/>
        </p:nvSpPr>
        <p:spPr>
          <a:xfrm>
            <a:off x="2102895" y="1387365"/>
            <a:ext cx="8192278"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Every passenger will be informed about the specific fare of the specific place.</a:t>
            </a:r>
          </a:p>
          <a:p>
            <a:pPr algn="just"/>
            <a:endParaRPr lang="en-US" sz="2000" dirty="0"/>
          </a:p>
          <a:p>
            <a:pPr marL="285750" indent="-285750" algn="just">
              <a:buFont typeface="Arial" panose="020B0604020202020204" pitchFamily="34" charset="0"/>
              <a:buChar char="•"/>
            </a:pPr>
            <a:r>
              <a:rPr lang="en-US" sz="2000" dirty="0"/>
              <a:t>Online and cash payments will continue for the convenience of all passengers.</a:t>
            </a:r>
          </a:p>
          <a:p>
            <a:pPr algn="just"/>
            <a:endParaRPr lang="en-US" sz="2000" dirty="0"/>
          </a:p>
          <a:p>
            <a:pPr marL="285750" indent="-285750" algn="just">
              <a:buFont typeface="Arial" panose="020B0604020202020204" pitchFamily="34" charset="0"/>
              <a:buChar char="•"/>
            </a:pPr>
            <a:r>
              <a:rPr lang="en-US" sz="2000" dirty="0"/>
              <a:t>No extra time will be lost for retail money when paying or taking fare.</a:t>
            </a:r>
          </a:p>
          <a:p>
            <a:pPr algn="just"/>
            <a:endParaRPr lang="en-US" sz="2000" dirty="0"/>
          </a:p>
          <a:p>
            <a:pPr marL="285750" indent="-285750" algn="just">
              <a:buFont typeface="Arial" panose="020B0604020202020204" pitchFamily="34" charset="0"/>
              <a:buChar char="•"/>
            </a:pPr>
            <a:r>
              <a:rPr lang="en-US" sz="2000" dirty="0"/>
              <a:t>Sometimes a lot of trouble is created with passengers and helpers of vehicles with extra fare, all these troubles can be avoided through this system. </a:t>
            </a:r>
          </a:p>
          <a:p>
            <a:pPr algn="just"/>
            <a:endParaRPr lang="en-US" sz="2000" dirty="0"/>
          </a:p>
          <a:p>
            <a:pPr marL="285750" indent="-285750" algn="just">
              <a:buFont typeface="Arial" panose="020B0604020202020204" pitchFamily="34" charset="0"/>
              <a:buChar char="•"/>
            </a:pPr>
            <a:r>
              <a:rPr lang="en-US" sz="2000" dirty="0"/>
              <a:t>The exact information about the specific fare, time and distance from the place of departure to the destination will be known.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p6"/>
          <p:cNvSpPr/>
          <p:nvPr/>
        </p:nvSpPr>
        <p:spPr>
          <a:xfrm>
            <a:off x="0" y="0"/>
            <a:ext cx="12192000" cy="685800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6"/>
          <p:cNvSpPr/>
          <p:nvPr/>
        </p:nvSpPr>
        <p:spPr>
          <a:xfrm>
            <a:off x="126206" y="115193"/>
            <a:ext cx="11939588" cy="6627614"/>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74" name="Google Shape;174;p6"/>
          <p:cNvCxnSpPr/>
          <p:nvPr/>
        </p:nvCxnSpPr>
        <p:spPr>
          <a:xfrm rot="10800000">
            <a:off x="2399233" y="1883640"/>
            <a:ext cx="6935760" cy="0"/>
          </a:xfrm>
          <a:prstGeom prst="straightConnector1">
            <a:avLst/>
          </a:prstGeom>
          <a:noFill/>
          <a:ln w="12700" cap="flat" cmpd="sng">
            <a:solidFill>
              <a:schemeClr val="accent2"/>
            </a:solidFill>
            <a:prstDash val="solid"/>
            <a:miter lim="800000"/>
            <a:headEnd type="none" w="sm" len="sm"/>
            <a:tailEnd type="none" w="sm" len="sm"/>
          </a:ln>
        </p:spPr>
      </p:cxnSp>
      <p:cxnSp>
        <p:nvCxnSpPr>
          <p:cNvPr id="175" name="Google Shape;175;p6"/>
          <p:cNvCxnSpPr/>
          <p:nvPr/>
        </p:nvCxnSpPr>
        <p:spPr>
          <a:xfrm rot="10800000">
            <a:off x="2399233" y="5066757"/>
            <a:ext cx="6935760" cy="0"/>
          </a:xfrm>
          <a:prstGeom prst="straightConnector1">
            <a:avLst/>
          </a:prstGeom>
          <a:noFill/>
          <a:ln w="12700" cap="flat" cmpd="sng">
            <a:solidFill>
              <a:schemeClr val="accent2"/>
            </a:solidFill>
            <a:prstDash val="solid"/>
            <a:miter lim="800000"/>
            <a:headEnd type="none" w="sm" len="sm"/>
            <a:tailEnd type="none" w="sm" len="sm"/>
          </a:ln>
        </p:spPr>
      </p:cxnSp>
      <p:sp>
        <p:nvSpPr>
          <p:cNvPr id="176" name="Google Shape;176;p6"/>
          <p:cNvSpPr txBox="1"/>
          <p:nvPr/>
        </p:nvSpPr>
        <p:spPr>
          <a:xfrm>
            <a:off x="2399233" y="3045073"/>
            <a:ext cx="693576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a:solidFill>
                  <a:srgbClr val="D8D8D8"/>
                </a:solidFill>
                <a:latin typeface="Algerian"/>
                <a:ea typeface="Algerian"/>
                <a:cs typeface="Algerian"/>
                <a:sym typeface="Algerian"/>
              </a:rPr>
              <a:t>Thank You</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294</Words>
  <Application>Microsoft Office PowerPoint</Application>
  <PresentationFormat>Widescreen</PresentationFormat>
  <Paragraphs>38</Paragraphs>
  <Slides>7</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Roboto</vt:lpstr>
      <vt:lpstr>Arial</vt:lpstr>
      <vt:lpstr>Calibri</vt:lpstr>
      <vt:lpstr>Algerian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Najmus Sakib</dc:creator>
  <cp:lastModifiedBy>MD. NAJMUS SAKIB</cp:lastModifiedBy>
  <cp:revision>3</cp:revision>
  <dcterms:created xsi:type="dcterms:W3CDTF">2023-04-10T16:57:41Z</dcterms:created>
  <dcterms:modified xsi:type="dcterms:W3CDTF">2023-09-10T18:03:49Z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2023-04-10T22:39:28Z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2a276ccc-aad7-4a40-b229-a2dd8f8ebdd6</vt:lpwstr>
  </property>
  <property fmtid="{D5CDD505-2E9C-101B-9397-08002B2CF9AE}" pid="7" name="MSIP_Label_defa4170-0d19-0005-0004-bc88714345d2_ActionId">
    <vt:lpwstr>d9d56f72-62ff-4f1a-89cc-4355864da8ba</vt:lpwstr>
  </property>
  <property fmtid="{D5CDD505-2E9C-101B-9397-08002B2CF9AE}" pid="8" name="MSIP_Label_defa4170-0d19-0005-0004-bc88714345d2_ContentBits">
    <vt:lpwstr>0</vt:lpwstr>
  </property>
  <property fmtid="{D5CDD505-2E9C-101B-9397-08002B2CF9AE}" pid="9" name="ContentTypeId">
    <vt:lpwstr>0x0101002375D9D9335E664DBDA63F096454B5A2</vt:lpwstr>
  </property>
</Properties>
</file>