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Lst>
  <p:sldSz cx="18288000" cy="10287000"/>
  <p:notesSz cx="6858000" cy="9144000"/>
  <p:embeddedFontLst>
    <p:embeddedFont>
      <p:font typeface="Source Sans Pro" charset="1" panose="020B0503030403020204"/>
      <p:regular r:id="rId6"/>
    </p:embeddedFont>
    <p:embeddedFont>
      <p:font typeface="Source Sans Pro Bold" charset="1" panose="020B0703030403020204"/>
      <p:regular r:id="rId7"/>
    </p:embeddedFont>
    <p:embeddedFont>
      <p:font typeface="Source Sans Pro Italics" charset="1" panose="020B0503030403090204"/>
      <p:regular r:id="rId8"/>
    </p:embeddedFont>
    <p:embeddedFont>
      <p:font typeface="Source Sans Pro Bold Italics" charset="1" panose="020B070303040309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1867950" y="-1258236"/>
            <a:ext cx="21643975" cy="7206825"/>
            <a:chOff x="0" y="0"/>
            <a:chExt cx="5700471" cy="1898094"/>
          </a:xfrm>
        </p:grpSpPr>
        <p:sp>
          <p:nvSpPr>
            <p:cNvPr name="Freeform 3" id="3"/>
            <p:cNvSpPr/>
            <p:nvPr/>
          </p:nvSpPr>
          <p:spPr>
            <a:xfrm flipH="false" flipV="false" rot="0">
              <a:off x="0" y="0"/>
              <a:ext cx="5700471" cy="1898094"/>
            </a:xfrm>
            <a:custGeom>
              <a:avLst/>
              <a:gdLst/>
              <a:ahLst/>
              <a:cxnLst/>
              <a:rect r="r" b="b" t="t" l="l"/>
              <a:pathLst>
                <a:path h="1898094" w="5700471">
                  <a:moveTo>
                    <a:pt x="0" y="0"/>
                  </a:moveTo>
                  <a:lnTo>
                    <a:pt x="5700471" y="0"/>
                  </a:lnTo>
                  <a:lnTo>
                    <a:pt x="5700471" y="1898094"/>
                  </a:lnTo>
                  <a:lnTo>
                    <a:pt x="0" y="1898094"/>
                  </a:lnTo>
                  <a:close/>
                </a:path>
              </a:pathLst>
            </a:custGeom>
            <a:solidFill>
              <a:srgbClr val="141E61"/>
            </a:solidFill>
          </p:spPr>
        </p:sp>
        <p:sp>
          <p:nvSpPr>
            <p:cNvPr name="TextBox 4" id="4"/>
            <p:cNvSpPr txBox="true"/>
            <p:nvPr/>
          </p:nvSpPr>
          <p:spPr>
            <a:xfrm>
              <a:off x="0" y="-38100"/>
              <a:ext cx="5700471" cy="193619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704771" y="3086100"/>
            <a:ext cx="3914203" cy="4114800"/>
          </a:xfrm>
          <a:custGeom>
            <a:avLst/>
            <a:gdLst/>
            <a:ahLst/>
            <a:cxnLst/>
            <a:rect r="r" b="b" t="t" l="l"/>
            <a:pathLst>
              <a:path h="4114800" w="3914203">
                <a:moveTo>
                  <a:pt x="0" y="0"/>
                </a:moveTo>
                <a:lnTo>
                  <a:pt x="3914203" y="0"/>
                </a:lnTo>
                <a:lnTo>
                  <a:pt x="391420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15122" y="1028700"/>
            <a:ext cx="16057756" cy="8229600"/>
          </a:xfrm>
          <a:custGeom>
            <a:avLst/>
            <a:gdLst/>
            <a:ahLst/>
            <a:cxnLst/>
            <a:rect r="r" b="b" t="t" l="l"/>
            <a:pathLst>
              <a:path h="8229600" w="16057756">
                <a:moveTo>
                  <a:pt x="0" y="0"/>
                </a:moveTo>
                <a:lnTo>
                  <a:pt x="16057756" y="0"/>
                </a:lnTo>
                <a:lnTo>
                  <a:pt x="16057756" y="8229600"/>
                </a:lnTo>
                <a:lnTo>
                  <a:pt x="0" y="8229600"/>
                </a:lnTo>
                <a:lnTo>
                  <a:pt x="0" y="0"/>
                </a:lnTo>
                <a:close/>
              </a:path>
            </a:pathLst>
          </a:custGeom>
          <a:blipFill>
            <a:blip r:embed="rId4"/>
            <a:stretch>
              <a:fillRect l="0" t="0" r="0" b="0"/>
            </a:stretch>
          </a:blipFill>
        </p:spPr>
      </p:sp>
      <p:grpSp>
        <p:nvGrpSpPr>
          <p:cNvPr name="Group 7" id="7"/>
          <p:cNvGrpSpPr/>
          <p:nvPr/>
        </p:nvGrpSpPr>
        <p:grpSpPr>
          <a:xfrm rot="0">
            <a:off x="1115122" y="5948589"/>
            <a:ext cx="16057756" cy="3309711"/>
            <a:chOff x="0" y="0"/>
            <a:chExt cx="4229203" cy="871694"/>
          </a:xfrm>
        </p:grpSpPr>
        <p:sp>
          <p:nvSpPr>
            <p:cNvPr name="Freeform 8" id="8"/>
            <p:cNvSpPr/>
            <p:nvPr/>
          </p:nvSpPr>
          <p:spPr>
            <a:xfrm flipH="false" flipV="false" rot="0">
              <a:off x="0" y="0"/>
              <a:ext cx="4229203" cy="871693"/>
            </a:xfrm>
            <a:custGeom>
              <a:avLst/>
              <a:gdLst/>
              <a:ahLst/>
              <a:cxnLst/>
              <a:rect r="r" b="b" t="t" l="l"/>
              <a:pathLst>
                <a:path h="871693" w="4229203">
                  <a:moveTo>
                    <a:pt x="0" y="0"/>
                  </a:moveTo>
                  <a:lnTo>
                    <a:pt x="4229203" y="0"/>
                  </a:lnTo>
                  <a:lnTo>
                    <a:pt x="4229203" y="871693"/>
                  </a:lnTo>
                  <a:lnTo>
                    <a:pt x="0" y="871693"/>
                  </a:lnTo>
                  <a:close/>
                </a:path>
              </a:pathLst>
            </a:custGeom>
            <a:solidFill>
              <a:srgbClr val="0F044C">
                <a:alpha val="80000"/>
              </a:srgbClr>
            </a:solidFill>
          </p:spPr>
        </p:sp>
        <p:sp>
          <p:nvSpPr>
            <p:cNvPr name="TextBox 9" id="9"/>
            <p:cNvSpPr txBox="true"/>
            <p:nvPr/>
          </p:nvSpPr>
          <p:spPr>
            <a:xfrm>
              <a:off x="0" y="-38100"/>
              <a:ext cx="4229203" cy="909794"/>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5400000">
            <a:off x="-45725" y="1357128"/>
            <a:ext cx="2797123" cy="1080389"/>
          </a:xfrm>
          <a:custGeom>
            <a:avLst/>
            <a:gdLst/>
            <a:ahLst/>
            <a:cxnLst/>
            <a:rect r="r" b="b" t="t" l="l"/>
            <a:pathLst>
              <a:path h="1080389" w="2797123">
                <a:moveTo>
                  <a:pt x="0" y="0"/>
                </a:moveTo>
                <a:lnTo>
                  <a:pt x="2797123" y="0"/>
                </a:lnTo>
                <a:lnTo>
                  <a:pt x="2797123" y="1080389"/>
                </a:lnTo>
                <a:lnTo>
                  <a:pt x="0" y="108038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682780" y="498761"/>
            <a:ext cx="2040763" cy="2587339"/>
          </a:xfrm>
          <a:custGeom>
            <a:avLst/>
            <a:gdLst/>
            <a:ahLst/>
            <a:cxnLst/>
            <a:rect r="r" b="b" t="t" l="l"/>
            <a:pathLst>
              <a:path h="2587339" w="2040763">
                <a:moveTo>
                  <a:pt x="0" y="0"/>
                </a:moveTo>
                <a:lnTo>
                  <a:pt x="2040764" y="0"/>
                </a:lnTo>
                <a:lnTo>
                  <a:pt x="2040764" y="2587339"/>
                </a:lnTo>
                <a:lnTo>
                  <a:pt x="0" y="25873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3721574" y="6382998"/>
            <a:ext cx="10464928" cy="2317069"/>
          </a:xfrm>
          <a:prstGeom prst="rect">
            <a:avLst/>
          </a:prstGeom>
        </p:spPr>
        <p:txBody>
          <a:bodyPr anchor="t" rtlCol="false" tIns="0" lIns="0" bIns="0" rIns="0">
            <a:spAutoFit/>
          </a:bodyPr>
          <a:lstStyle/>
          <a:p>
            <a:pPr algn="ctr">
              <a:lnSpc>
                <a:spcPts val="9312"/>
              </a:lnSpc>
            </a:pPr>
            <a:r>
              <a:rPr lang="en-US" sz="6651">
                <a:solidFill>
                  <a:srgbClr val="EEEEEE"/>
                </a:solidFill>
                <a:latin typeface="Source Sans Pro Bold"/>
              </a:rPr>
              <a:t>FINANCIAL AND MANAGERIAL ACCOUNTING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4164975" y="-350700"/>
            <a:ext cx="11765925" cy="12590000"/>
            <a:chOff x="0" y="0"/>
            <a:chExt cx="3098844" cy="3315885"/>
          </a:xfrm>
        </p:grpSpPr>
        <p:sp>
          <p:nvSpPr>
            <p:cNvPr name="Freeform 3" id="3"/>
            <p:cNvSpPr/>
            <p:nvPr/>
          </p:nvSpPr>
          <p:spPr>
            <a:xfrm flipH="false" flipV="false" rot="0">
              <a:off x="0" y="0"/>
              <a:ext cx="3098844" cy="3315885"/>
            </a:xfrm>
            <a:custGeom>
              <a:avLst/>
              <a:gdLst/>
              <a:ahLst/>
              <a:cxnLst/>
              <a:rect r="r" b="b" t="t" l="l"/>
              <a:pathLst>
                <a:path h="3315885" w="3098844">
                  <a:moveTo>
                    <a:pt x="0" y="0"/>
                  </a:moveTo>
                  <a:lnTo>
                    <a:pt x="3098844" y="0"/>
                  </a:lnTo>
                  <a:lnTo>
                    <a:pt x="3098844" y="3315885"/>
                  </a:lnTo>
                  <a:lnTo>
                    <a:pt x="0" y="3315885"/>
                  </a:lnTo>
                  <a:close/>
                </a:path>
              </a:pathLst>
            </a:custGeom>
            <a:solidFill>
              <a:srgbClr val="D6D6DB"/>
            </a:solidFill>
          </p:spPr>
        </p:sp>
        <p:sp>
          <p:nvSpPr>
            <p:cNvPr name="TextBox 4" id="4"/>
            <p:cNvSpPr txBox="true"/>
            <p:nvPr/>
          </p:nvSpPr>
          <p:spPr>
            <a:xfrm>
              <a:off x="0" y="-38100"/>
              <a:ext cx="3098844" cy="33539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299962" y="1028700"/>
            <a:ext cx="601975" cy="8229600"/>
            <a:chOff x="0" y="0"/>
            <a:chExt cx="158545" cy="2167467"/>
          </a:xfrm>
        </p:grpSpPr>
        <p:sp>
          <p:nvSpPr>
            <p:cNvPr name="Freeform 6" id="6"/>
            <p:cNvSpPr/>
            <p:nvPr/>
          </p:nvSpPr>
          <p:spPr>
            <a:xfrm flipH="false" flipV="false" rot="0">
              <a:off x="0" y="0"/>
              <a:ext cx="158545" cy="2167467"/>
            </a:xfrm>
            <a:custGeom>
              <a:avLst/>
              <a:gdLst/>
              <a:ahLst/>
              <a:cxnLst/>
              <a:rect r="r" b="b" t="t" l="l"/>
              <a:pathLst>
                <a:path h="2167467" w="158545">
                  <a:moveTo>
                    <a:pt x="0" y="0"/>
                  </a:moveTo>
                  <a:lnTo>
                    <a:pt x="158545" y="0"/>
                  </a:lnTo>
                  <a:lnTo>
                    <a:pt x="158545" y="2167467"/>
                  </a:lnTo>
                  <a:lnTo>
                    <a:pt x="0" y="2167467"/>
                  </a:lnTo>
                  <a:close/>
                </a:path>
              </a:pathLst>
            </a:custGeom>
            <a:solidFill>
              <a:srgbClr val="141E61"/>
            </a:solidFill>
          </p:spPr>
        </p:sp>
        <p:sp>
          <p:nvSpPr>
            <p:cNvPr name="TextBox 7" id="7"/>
            <p:cNvSpPr txBox="true"/>
            <p:nvPr/>
          </p:nvSpPr>
          <p:spPr>
            <a:xfrm>
              <a:off x="0" y="-38100"/>
              <a:ext cx="158545"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83568" y="613061"/>
            <a:ext cx="1503962" cy="1906767"/>
          </a:xfrm>
          <a:custGeom>
            <a:avLst/>
            <a:gdLst/>
            <a:ahLst/>
            <a:cxnLst/>
            <a:rect r="r" b="b" t="t" l="l"/>
            <a:pathLst>
              <a:path h="1906767" w="1503962">
                <a:moveTo>
                  <a:pt x="0" y="0"/>
                </a:moveTo>
                <a:lnTo>
                  <a:pt x="1503963" y="0"/>
                </a:lnTo>
                <a:lnTo>
                  <a:pt x="1503963" y="1906767"/>
                </a:lnTo>
                <a:lnTo>
                  <a:pt x="0" y="1906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635118" y="8283036"/>
            <a:ext cx="1082870" cy="1154222"/>
          </a:xfrm>
          <a:custGeom>
            <a:avLst/>
            <a:gdLst/>
            <a:ahLst/>
            <a:cxnLst/>
            <a:rect r="r" b="b" t="t" l="l"/>
            <a:pathLst>
              <a:path h="1154222" w="1082870">
                <a:moveTo>
                  <a:pt x="0" y="0"/>
                </a:moveTo>
                <a:lnTo>
                  <a:pt x="1082870" y="0"/>
                </a:lnTo>
                <a:lnTo>
                  <a:pt x="1082870" y="1154221"/>
                </a:lnTo>
                <a:lnTo>
                  <a:pt x="0" y="11542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783188" y="3727008"/>
            <a:ext cx="514350" cy="514350"/>
          </a:xfrm>
          <a:custGeom>
            <a:avLst/>
            <a:gdLst/>
            <a:ahLst/>
            <a:cxnLst/>
            <a:rect r="r" b="b" t="t" l="l"/>
            <a:pathLst>
              <a:path h="514350" w="514350">
                <a:moveTo>
                  <a:pt x="0" y="0"/>
                </a:moveTo>
                <a:lnTo>
                  <a:pt x="514350" y="0"/>
                </a:lnTo>
                <a:lnTo>
                  <a:pt x="514350" y="514350"/>
                </a:lnTo>
                <a:lnTo>
                  <a:pt x="0" y="514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783188" y="5173196"/>
            <a:ext cx="514350" cy="514350"/>
          </a:xfrm>
          <a:custGeom>
            <a:avLst/>
            <a:gdLst/>
            <a:ahLst/>
            <a:cxnLst/>
            <a:rect r="r" b="b" t="t" l="l"/>
            <a:pathLst>
              <a:path h="514350" w="514350">
                <a:moveTo>
                  <a:pt x="0" y="0"/>
                </a:moveTo>
                <a:lnTo>
                  <a:pt x="514350" y="0"/>
                </a:lnTo>
                <a:lnTo>
                  <a:pt x="514350" y="514350"/>
                </a:lnTo>
                <a:lnTo>
                  <a:pt x="0" y="514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8783188" y="6619384"/>
            <a:ext cx="514350" cy="514350"/>
          </a:xfrm>
          <a:custGeom>
            <a:avLst/>
            <a:gdLst/>
            <a:ahLst/>
            <a:cxnLst/>
            <a:rect r="r" b="b" t="t" l="l"/>
            <a:pathLst>
              <a:path h="514350" w="514350">
                <a:moveTo>
                  <a:pt x="0" y="0"/>
                </a:moveTo>
                <a:lnTo>
                  <a:pt x="514350" y="0"/>
                </a:lnTo>
                <a:lnTo>
                  <a:pt x="514350" y="514350"/>
                </a:lnTo>
                <a:lnTo>
                  <a:pt x="0" y="514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273437" y="3020570"/>
            <a:ext cx="4140700" cy="971550"/>
          </a:xfrm>
          <a:prstGeom prst="rect">
            <a:avLst/>
          </a:prstGeom>
        </p:spPr>
        <p:txBody>
          <a:bodyPr anchor="t" rtlCol="false" tIns="0" lIns="0" bIns="0" rIns="0">
            <a:spAutoFit/>
          </a:bodyPr>
          <a:lstStyle/>
          <a:p>
            <a:pPr>
              <a:lnSpc>
                <a:spcPts val="7679"/>
              </a:lnSpc>
            </a:pPr>
            <a:r>
              <a:rPr lang="en-US" sz="6399">
                <a:solidFill>
                  <a:srgbClr val="0F044C"/>
                </a:solidFill>
                <a:latin typeface="Source Sans Pro Bold"/>
              </a:rPr>
              <a:t>Topic:</a:t>
            </a:r>
          </a:p>
        </p:txBody>
      </p:sp>
      <p:sp>
        <p:nvSpPr>
          <p:cNvPr name="TextBox 14" id="14"/>
          <p:cNvSpPr txBox="true"/>
          <p:nvPr/>
        </p:nvSpPr>
        <p:spPr>
          <a:xfrm rot="0">
            <a:off x="8783188" y="2166177"/>
            <a:ext cx="4143613" cy="646431"/>
          </a:xfrm>
          <a:prstGeom prst="rect">
            <a:avLst/>
          </a:prstGeom>
        </p:spPr>
        <p:txBody>
          <a:bodyPr anchor="t" rtlCol="false" tIns="0" lIns="0" bIns="0" rIns="0">
            <a:spAutoFit/>
          </a:bodyPr>
          <a:lstStyle/>
          <a:p>
            <a:pPr>
              <a:lnSpc>
                <a:spcPts val="5319"/>
              </a:lnSpc>
            </a:pPr>
            <a:r>
              <a:rPr lang="en-US" sz="3799" u="sng">
                <a:solidFill>
                  <a:srgbClr val="0F044C"/>
                </a:solidFill>
                <a:latin typeface="Open Sans Bold"/>
              </a:rPr>
              <a:t>Group Members:</a:t>
            </a:r>
          </a:p>
        </p:txBody>
      </p:sp>
      <p:sp>
        <p:nvSpPr>
          <p:cNvPr name="TextBox 15" id="15"/>
          <p:cNvSpPr txBox="true"/>
          <p:nvPr/>
        </p:nvSpPr>
        <p:spPr>
          <a:xfrm rot="0">
            <a:off x="9569813" y="3669858"/>
            <a:ext cx="4536660" cy="587375"/>
          </a:xfrm>
          <a:prstGeom prst="rect">
            <a:avLst/>
          </a:prstGeom>
        </p:spPr>
        <p:txBody>
          <a:bodyPr anchor="t" rtlCol="false" tIns="0" lIns="0" bIns="0" rIns="0">
            <a:spAutoFit/>
          </a:bodyPr>
          <a:lstStyle/>
          <a:p>
            <a:pPr>
              <a:lnSpc>
                <a:spcPts val="4899"/>
              </a:lnSpc>
            </a:pPr>
            <a:r>
              <a:rPr lang="en-US" sz="3499">
                <a:solidFill>
                  <a:srgbClr val="170094"/>
                </a:solidFill>
                <a:latin typeface="Open Sans Bold"/>
              </a:rPr>
              <a:t>Nasima Akter</a:t>
            </a:r>
          </a:p>
        </p:txBody>
      </p:sp>
      <p:sp>
        <p:nvSpPr>
          <p:cNvPr name="TextBox 16" id="16"/>
          <p:cNvSpPr txBox="true"/>
          <p:nvPr/>
        </p:nvSpPr>
        <p:spPr>
          <a:xfrm rot="0">
            <a:off x="9569813" y="5116046"/>
            <a:ext cx="4997275" cy="587375"/>
          </a:xfrm>
          <a:prstGeom prst="rect">
            <a:avLst/>
          </a:prstGeom>
        </p:spPr>
        <p:txBody>
          <a:bodyPr anchor="t" rtlCol="false" tIns="0" lIns="0" bIns="0" rIns="0">
            <a:spAutoFit/>
          </a:bodyPr>
          <a:lstStyle/>
          <a:p>
            <a:pPr>
              <a:lnSpc>
                <a:spcPts val="4899"/>
              </a:lnSpc>
            </a:pPr>
            <a:r>
              <a:rPr lang="en-US" sz="3499">
                <a:solidFill>
                  <a:srgbClr val="170094"/>
                </a:solidFill>
                <a:latin typeface="Open Sans Bold"/>
              </a:rPr>
              <a:t>Jannatul Ferdous Riva</a:t>
            </a:r>
          </a:p>
        </p:txBody>
      </p:sp>
      <p:sp>
        <p:nvSpPr>
          <p:cNvPr name="TextBox 17" id="17"/>
          <p:cNvSpPr txBox="true"/>
          <p:nvPr/>
        </p:nvSpPr>
        <p:spPr>
          <a:xfrm rot="0">
            <a:off x="9569813" y="6558609"/>
            <a:ext cx="4536660" cy="587375"/>
          </a:xfrm>
          <a:prstGeom prst="rect">
            <a:avLst/>
          </a:prstGeom>
        </p:spPr>
        <p:txBody>
          <a:bodyPr anchor="t" rtlCol="false" tIns="0" lIns="0" bIns="0" rIns="0">
            <a:spAutoFit/>
          </a:bodyPr>
          <a:lstStyle/>
          <a:p>
            <a:pPr>
              <a:lnSpc>
                <a:spcPts val="4899"/>
              </a:lnSpc>
            </a:pPr>
            <a:r>
              <a:rPr lang="en-US" sz="3499">
                <a:solidFill>
                  <a:srgbClr val="170094"/>
                </a:solidFill>
                <a:latin typeface="Open Sans Bold"/>
              </a:rPr>
              <a:t>Md. Najmus Sakib</a:t>
            </a:r>
          </a:p>
        </p:txBody>
      </p:sp>
      <p:sp>
        <p:nvSpPr>
          <p:cNvPr name="TextBox 18" id="18"/>
          <p:cNvSpPr txBox="true"/>
          <p:nvPr/>
        </p:nvSpPr>
        <p:spPr>
          <a:xfrm rot="0">
            <a:off x="9569813" y="4204370"/>
            <a:ext cx="8287225" cy="495300"/>
          </a:xfrm>
          <a:prstGeom prst="rect">
            <a:avLst/>
          </a:prstGeom>
        </p:spPr>
        <p:txBody>
          <a:bodyPr anchor="t" rtlCol="false" tIns="0" lIns="0" bIns="0" rIns="0">
            <a:spAutoFit/>
          </a:bodyPr>
          <a:lstStyle/>
          <a:p>
            <a:pPr>
              <a:lnSpc>
                <a:spcPts val="4199"/>
              </a:lnSpc>
            </a:pPr>
            <a:r>
              <a:rPr lang="en-US" sz="2999">
                <a:solidFill>
                  <a:srgbClr val="0F044C"/>
                </a:solidFill>
                <a:latin typeface="Open Sans"/>
              </a:rPr>
              <a:t>ID: 221-15-4755</a:t>
            </a:r>
          </a:p>
        </p:txBody>
      </p:sp>
      <p:sp>
        <p:nvSpPr>
          <p:cNvPr name="TextBox 19" id="19"/>
          <p:cNvSpPr txBox="true"/>
          <p:nvPr/>
        </p:nvSpPr>
        <p:spPr>
          <a:xfrm rot="0">
            <a:off x="9569813" y="5650558"/>
            <a:ext cx="8287225" cy="495300"/>
          </a:xfrm>
          <a:prstGeom prst="rect">
            <a:avLst/>
          </a:prstGeom>
        </p:spPr>
        <p:txBody>
          <a:bodyPr anchor="t" rtlCol="false" tIns="0" lIns="0" bIns="0" rIns="0">
            <a:spAutoFit/>
          </a:bodyPr>
          <a:lstStyle/>
          <a:p>
            <a:pPr>
              <a:lnSpc>
                <a:spcPts val="4199"/>
              </a:lnSpc>
            </a:pPr>
            <a:r>
              <a:rPr lang="en-US" sz="2999">
                <a:solidFill>
                  <a:srgbClr val="0F044C"/>
                </a:solidFill>
                <a:latin typeface="Open Sans"/>
              </a:rPr>
              <a:t>ID: 221-15-4928</a:t>
            </a:r>
          </a:p>
        </p:txBody>
      </p:sp>
      <p:sp>
        <p:nvSpPr>
          <p:cNvPr name="TextBox 20" id="20"/>
          <p:cNvSpPr txBox="true"/>
          <p:nvPr/>
        </p:nvSpPr>
        <p:spPr>
          <a:xfrm rot="0">
            <a:off x="9569813" y="7093121"/>
            <a:ext cx="8287225" cy="495300"/>
          </a:xfrm>
          <a:prstGeom prst="rect">
            <a:avLst/>
          </a:prstGeom>
        </p:spPr>
        <p:txBody>
          <a:bodyPr anchor="t" rtlCol="false" tIns="0" lIns="0" bIns="0" rIns="0">
            <a:spAutoFit/>
          </a:bodyPr>
          <a:lstStyle/>
          <a:p>
            <a:pPr>
              <a:lnSpc>
                <a:spcPts val="4199"/>
              </a:lnSpc>
            </a:pPr>
            <a:r>
              <a:rPr lang="en-US" sz="2999">
                <a:solidFill>
                  <a:srgbClr val="0F044C"/>
                </a:solidFill>
                <a:latin typeface="Open Sans"/>
              </a:rPr>
              <a:t>ID: 221-15-5127</a:t>
            </a:r>
          </a:p>
        </p:txBody>
      </p:sp>
      <p:sp>
        <p:nvSpPr>
          <p:cNvPr name="TextBox 21" id="21"/>
          <p:cNvSpPr txBox="true"/>
          <p:nvPr/>
        </p:nvSpPr>
        <p:spPr>
          <a:xfrm rot="0">
            <a:off x="635118" y="4165158"/>
            <a:ext cx="6050151" cy="2089151"/>
          </a:xfrm>
          <a:prstGeom prst="rect">
            <a:avLst/>
          </a:prstGeom>
        </p:spPr>
        <p:txBody>
          <a:bodyPr anchor="t" rtlCol="false" tIns="0" lIns="0" bIns="0" rIns="0">
            <a:spAutoFit/>
          </a:bodyPr>
          <a:lstStyle/>
          <a:p>
            <a:pPr algn="ctr">
              <a:lnSpc>
                <a:spcPts val="5599"/>
              </a:lnSpc>
              <a:spcBef>
                <a:spcPct val="0"/>
              </a:spcBef>
            </a:pPr>
            <a:r>
              <a:rPr lang="en-US" sz="3999">
                <a:solidFill>
                  <a:srgbClr val="004AAD"/>
                </a:solidFill>
                <a:latin typeface="Open Sans Bold"/>
              </a:rPr>
              <a:t>The Role of Accounting in Managing IT Infrastructure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4035500" y="-3587258"/>
            <a:ext cx="15828200" cy="5073400"/>
            <a:chOff x="0" y="0"/>
            <a:chExt cx="4168744" cy="1336204"/>
          </a:xfrm>
        </p:grpSpPr>
        <p:sp>
          <p:nvSpPr>
            <p:cNvPr name="Freeform 3" id="3"/>
            <p:cNvSpPr/>
            <p:nvPr/>
          </p:nvSpPr>
          <p:spPr>
            <a:xfrm flipH="false" flipV="false" rot="0">
              <a:off x="0" y="0"/>
              <a:ext cx="4168744" cy="1336204"/>
            </a:xfrm>
            <a:custGeom>
              <a:avLst/>
              <a:gdLst/>
              <a:ahLst/>
              <a:cxnLst/>
              <a:rect r="r" b="b" t="t" l="l"/>
              <a:pathLst>
                <a:path h="1336204" w="4168744">
                  <a:moveTo>
                    <a:pt x="0" y="0"/>
                  </a:moveTo>
                  <a:lnTo>
                    <a:pt x="4168744" y="0"/>
                  </a:lnTo>
                  <a:lnTo>
                    <a:pt x="4168744" y="1336204"/>
                  </a:lnTo>
                  <a:lnTo>
                    <a:pt x="0" y="1336204"/>
                  </a:lnTo>
                  <a:close/>
                </a:path>
              </a:pathLst>
            </a:custGeom>
            <a:solidFill>
              <a:srgbClr val="0F044C"/>
            </a:solidFill>
          </p:spPr>
        </p:sp>
        <p:sp>
          <p:nvSpPr>
            <p:cNvPr name="TextBox 4" id="4"/>
            <p:cNvSpPr txBox="true"/>
            <p:nvPr/>
          </p:nvSpPr>
          <p:spPr>
            <a:xfrm>
              <a:off x="0" y="-47625"/>
              <a:ext cx="4168744" cy="138382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996897" y="9024500"/>
            <a:ext cx="15828200" cy="5073400"/>
            <a:chOff x="0" y="0"/>
            <a:chExt cx="4168744" cy="1336204"/>
          </a:xfrm>
        </p:grpSpPr>
        <p:sp>
          <p:nvSpPr>
            <p:cNvPr name="Freeform 6" id="6"/>
            <p:cNvSpPr/>
            <p:nvPr/>
          </p:nvSpPr>
          <p:spPr>
            <a:xfrm flipH="false" flipV="false" rot="0">
              <a:off x="0" y="0"/>
              <a:ext cx="4168744" cy="1336204"/>
            </a:xfrm>
            <a:custGeom>
              <a:avLst/>
              <a:gdLst/>
              <a:ahLst/>
              <a:cxnLst/>
              <a:rect r="r" b="b" t="t" l="l"/>
              <a:pathLst>
                <a:path h="1336204" w="4168744">
                  <a:moveTo>
                    <a:pt x="0" y="0"/>
                  </a:moveTo>
                  <a:lnTo>
                    <a:pt x="4168744" y="0"/>
                  </a:lnTo>
                  <a:lnTo>
                    <a:pt x="4168744" y="1336204"/>
                  </a:lnTo>
                  <a:lnTo>
                    <a:pt x="0" y="1336204"/>
                  </a:lnTo>
                  <a:close/>
                </a:path>
              </a:pathLst>
            </a:custGeom>
            <a:solidFill>
              <a:srgbClr val="0F044C"/>
            </a:solidFill>
          </p:spPr>
        </p:sp>
        <p:sp>
          <p:nvSpPr>
            <p:cNvPr name="TextBox 7" id="7"/>
            <p:cNvSpPr txBox="true"/>
            <p:nvPr/>
          </p:nvSpPr>
          <p:spPr>
            <a:xfrm>
              <a:off x="0" y="-47625"/>
              <a:ext cx="4168744" cy="1383829"/>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2280475" y="-804032"/>
            <a:ext cx="7352950" cy="11444450"/>
            <a:chOff x="0" y="0"/>
            <a:chExt cx="1936579" cy="3014176"/>
          </a:xfrm>
        </p:grpSpPr>
        <p:sp>
          <p:nvSpPr>
            <p:cNvPr name="Freeform 9" id="9"/>
            <p:cNvSpPr/>
            <p:nvPr/>
          </p:nvSpPr>
          <p:spPr>
            <a:xfrm flipH="false" flipV="false" rot="0">
              <a:off x="0" y="0"/>
              <a:ext cx="1936579" cy="3014176"/>
            </a:xfrm>
            <a:custGeom>
              <a:avLst/>
              <a:gdLst/>
              <a:ahLst/>
              <a:cxnLst/>
              <a:rect r="r" b="b" t="t" l="l"/>
              <a:pathLst>
                <a:path h="3014176" w="1936579">
                  <a:moveTo>
                    <a:pt x="0" y="0"/>
                  </a:moveTo>
                  <a:lnTo>
                    <a:pt x="1936579" y="0"/>
                  </a:lnTo>
                  <a:lnTo>
                    <a:pt x="1936579" y="3014176"/>
                  </a:lnTo>
                  <a:lnTo>
                    <a:pt x="0" y="3014176"/>
                  </a:lnTo>
                  <a:close/>
                </a:path>
              </a:pathLst>
            </a:custGeom>
            <a:solidFill>
              <a:srgbClr val="D6D6DB"/>
            </a:solidFill>
          </p:spPr>
        </p:sp>
        <p:sp>
          <p:nvSpPr>
            <p:cNvPr name="TextBox 10" id="10"/>
            <p:cNvSpPr txBox="true"/>
            <p:nvPr/>
          </p:nvSpPr>
          <p:spPr>
            <a:xfrm>
              <a:off x="0" y="-47625"/>
              <a:ext cx="1936579" cy="3061801"/>
            </a:xfrm>
            <a:prstGeom prst="rect">
              <a:avLst/>
            </a:prstGeom>
          </p:spPr>
          <p:txBody>
            <a:bodyPr anchor="ctr" rtlCol="false" tIns="50800" lIns="50800" bIns="50800" rIns="50800"/>
            <a:lstStyle/>
            <a:p>
              <a:pPr algn="ctr">
                <a:lnSpc>
                  <a:spcPts val="3499"/>
                </a:lnSpc>
              </a:pPr>
            </a:p>
          </p:txBody>
        </p:sp>
      </p:grpSp>
      <p:grpSp>
        <p:nvGrpSpPr>
          <p:cNvPr name="Group 11" id="11"/>
          <p:cNvGrpSpPr>
            <a:grpSpLocks noChangeAspect="true"/>
          </p:cNvGrpSpPr>
          <p:nvPr/>
        </p:nvGrpSpPr>
        <p:grpSpPr>
          <a:xfrm rot="0">
            <a:off x="1028700" y="2157307"/>
            <a:ext cx="4798299" cy="6361220"/>
            <a:chOff x="0" y="0"/>
            <a:chExt cx="3727450" cy="4941570"/>
          </a:xfrm>
        </p:grpSpPr>
        <p:sp>
          <p:nvSpPr>
            <p:cNvPr name="Freeform 12" id="12"/>
            <p:cNvSpPr/>
            <p:nvPr/>
          </p:nvSpPr>
          <p:spPr>
            <a:xfrm flipH="false" flipV="false" rot="0">
              <a:off x="63500" y="63500"/>
              <a:ext cx="3600450" cy="4814570"/>
            </a:xfrm>
            <a:custGeom>
              <a:avLst/>
              <a:gdLst/>
              <a:ahLst/>
              <a:cxnLst/>
              <a:rect r="r" b="b" t="t" l="l"/>
              <a:pathLst>
                <a:path h="4814570" w="3600450">
                  <a:moveTo>
                    <a:pt x="0" y="0"/>
                  </a:moveTo>
                  <a:lnTo>
                    <a:pt x="3600450" y="0"/>
                  </a:lnTo>
                  <a:lnTo>
                    <a:pt x="3600450" y="4814570"/>
                  </a:lnTo>
                  <a:lnTo>
                    <a:pt x="0" y="4814570"/>
                  </a:lnTo>
                  <a:close/>
                </a:path>
              </a:pathLst>
            </a:custGeom>
            <a:blipFill>
              <a:blip r:embed="rId2"/>
              <a:stretch>
                <a:fillRect l="0" t="-6121" r="0" b="-6121"/>
              </a:stretch>
            </a:blipFill>
          </p:spPr>
        </p:sp>
        <p:sp>
          <p:nvSpPr>
            <p:cNvPr name="Freeform 13" id="13"/>
            <p:cNvSpPr/>
            <p:nvPr/>
          </p:nvSpPr>
          <p:spPr>
            <a:xfrm flipH="false" flipV="false" rot="0">
              <a:off x="0" y="0"/>
              <a:ext cx="3727450" cy="4941570"/>
            </a:xfrm>
            <a:custGeom>
              <a:avLst/>
              <a:gdLst/>
              <a:ahLst/>
              <a:cxnLst/>
              <a:rect r="r" b="b" t="t" l="l"/>
              <a:pathLst>
                <a:path h="4941570" w="3727450">
                  <a:moveTo>
                    <a:pt x="3727450" y="4941570"/>
                  </a:moveTo>
                  <a:lnTo>
                    <a:pt x="0" y="4941570"/>
                  </a:lnTo>
                  <a:lnTo>
                    <a:pt x="0" y="0"/>
                  </a:lnTo>
                  <a:lnTo>
                    <a:pt x="3727450" y="0"/>
                  </a:lnTo>
                  <a:lnTo>
                    <a:pt x="3727450" y="4941570"/>
                  </a:lnTo>
                  <a:close/>
                  <a:moveTo>
                    <a:pt x="127000" y="4814570"/>
                  </a:moveTo>
                  <a:lnTo>
                    <a:pt x="3600450" y="4814570"/>
                  </a:lnTo>
                  <a:lnTo>
                    <a:pt x="3600450" y="127000"/>
                  </a:lnTo>
                  <a:lnTo>
                    <a:pt x="127000" y="127000"/>
                  </a:lnTo>
                  <a:lnTo>
                    <a:pt x="127000" y="4814570"/>
                  </a:lnTo>
                  <a:close/>
                </a:path>
              </a:pathLst>
            </a:custGeom>
            <a:solidFill>
              <a:srgbClr val="141E61"/>
            </a:solidFill>
          </p:spPr>
        </p:sp>
      </p:grpSp>
      <p:sp>
        <p:nvSpPr>
          <p:cNvPr name="Freeform 14" id="14"/>
          <p:cNvSpPr/>
          <p:nvPr/>
        </p:nvSpPr>
        <p:spPr>
          <a:xfrm flipH="false" flipV="false" rot="0">
            <a:off x="588114" y="7408727"/>
            <a:ext cx="1615773" cy="1615773"/>
          </a:xfrm>
          <a:custGeom>
            <a:avLst/>
            <a:gdLst/>
            <a:ahLst/>
            <a:cxnLst/>
            <a:rect r="r" b="b" t="t" l="l"/>
            <a:pathLst>
              <a:path h="1615773" w="1615773">
                <a:moveTo>
                  <a:pt x="0" y="0"/>
                </a:moveTo>
                <a:lnTo>
                  <a:pt x="1615773" y="0"/>
                </a:lnTo>
                <a:lnTo>
                  <a:pt x="1615773" y="1615773"/>
                </a:lnTo>
                <a:lnTo>
                  <a:pt x="0" y="16157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5" id="15"/>
          <p:cNvSpPr txBox="true"/>
          <p:nvPr/>
        </p:nvSpPr>
        <p:spPr>
          <a:xfrm rot="0">
            <a:off x="6480537" y="1797053"/>
            <a:ext cx="5738663" cy="1094740"/>
          </a:xfrm>
          <a:prstGeom prst="rect">
            <a:avLst/>
          </a:prstGeom>
        </p:spPr>
        <p:txBody>
          <a:bodyPr anchor="t" rtlCol="false" tIns="0" lIns="0" bIns="0" rIns="0">
            <a:spAutoFit/>
          </a:bodyPr>
          <a:lstStyle/>
          <a:p>
            <a:pPr>
              <a:lnSpc>
                <a:spcPts val="8959"/>
              </a:lnSpc>
            </a:pPr>
            <a:r>
              <a:rPr lang="en-US" sz="6399">
                <a:solidFill>
                  <a:srgbClr val="170094"/>
                </a:solidFill>
                <a:latin typeface="Source Sans Pro Bold"/>
              </a:rPr>
              <a:t>Introduction</a:t>
            </a:r>
          </a:p>
        </p:txBody>
      </p:sp>
      <p:sp>
        <p:nvSpPr>
          <p:cNvPr name="TextBox 16" id="16"/>
          <p:cNvSpPr txBox="true"/>
          <p:nvPr/>
        </p:nvSpPr>
        <p:spPr>
          <a:xfrm rot="0">
            <a:off x="6458583" y="3157962"/>
            <a:ext cx="10800717" cy="4312285"/>
          </a:xfrm>
          <a:prstGeom prst="rect">
            <a:avLst/>
          </a:prstGeom>
        </p:spPr>
        <p:txBody>
          <a:bodyPr anchor="t" rtlCol="false" tIns="0" lIns="0" bIns="0" rIns="0">
            <a:spAutoFit/>
          </a:bodyPr>
          <a:lstStyle/>
          <a:p>
            <a:pPr marL="669286" indent="-334643" lvl="1">
              <a:lnSpc>
                <a:spcPts val="4339"/>
              </a:lnSpc>
              <a:buFont typeface="Arial"/>
              <a:buChar char="•"/>
            </a:pPr>
            <a:r>
              <a:rPr lang="en-US" sz="3099">
                <a:solidFill>
                  <a:srgbClr val="000000"/>
                </a:solidFill>
                <a:latin typeface="Open Sans"/>
              </a:rPr>
              <a:t>Accounting is not just about numbers; it's a strategic tool for managing resources effectively.</a:t>
            </a:r>
          </a:p>
          <a:p>
            <a:pPr marL="669286" indent="-334643" lvl="1">
              <a:lnSpc>
                <a:spcPts val="4339"/>
              </a:lnSpc>
              <a:buFont typeface="Arial"/>
              <a:buChar char="•"/>
            </a:pPr>
            <a:r>
              <a:rPr lang="en-US" sz="3099">
                <a:solidFill>
                  <a:srgbClr val="000000"/>
                </a:solidFill>
                <a:latin typeface="Open Sans"/>
              </a:rPr>
              <a:t>In the realm of IT infrastructure, accounting principles are fundamental for sound financial management and strategic decision-making.</a:t>
            </a:r>
          </a:p>
          <a:p>
            <a:pPr marL="669286" indent="-334643" lvl="1">
              <a:lnSpc>
                <a:spcPts val="4339"/>
              </a:lnSpc>
              <a:buFont typeface="Arial"/>
              <a:buChar char="•"/>
            </a:pPr>
            <a:r>
              <a:rPr lang="en-US" sz="3099">
                <a:solidFill>
                  <a:srgbClr val="000000"/>
                </a:solidFill>
                <a:latin typeface="Open Sans"/>
              </a:rPr>
              <a:t>We'll explore how accounting practices contribute to the efficient management of IT assets, expenses, and investments.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F044C"/>
        </a:solidFill>
      </p:bgPr>
    </p:bg>
    <p:spTree>
      <p:nvGrpSpPr>
        <p:cNvPr id="1" name=""/>
        <p:cNvGrpSpPr/>
        <p:nvPr/>
      </p:nvGrpSpPr>
      <p:grpSpPr>
        <a:xfrm>
          <a:off x="0" y="0"/>
          <a:ext cx="0" cy="0"/>
          <a:chOff x="0" y="0"/>
          <a:chExt cx="0" cy="0"/>
        </a:xfrm>
      </p:grpSpPr>
      <p:grpSp>
        <p:nvGrpSpPr>
          <p:cNvPr name="Group 2" id="2"/>
          <p:cNvGrpSpPr/>
          <p:nvPr/>
        </p:nvGrpSpPr>
        <p:grpSpPr>
          <a:xfrm rot="0">
            <a:off x="0" y="2474503"/>
            <a:ext cx="18288000" cy="8391222"/>
            <a:chOff x="0" y="0"/>
            <a:chExt cx="4816593" cy="2210034"/>
          </a:xfrm>
        </p:grpSpPr>
        <p:sp>
          <p:nvSpPr>
            <p:cNvPr name="Freeform 3" id="3"/>
            <p:cNvSpPr/>
            <p:nvPr/>
          </p:nvSpPr>
          <p:spPr>
            <a:xfrm flipH="false" flipV="false" rot="0">
              <a:off x="0" y="0"/>
              <a:ext cx="4816592" cy="2210034"/>
            </a:xfrm>
            <a:custGeom>
              <a:avLst/>
              <a:gdLst/>
              <a:ahLst/>
              <a:cxnLst/>
              <a:rect r="r" b="b" t="t" l="l"/>
              <a:pathLst>
                <a:path h="2210034" w="4816592">
                  <a:moveTo>
                    <a:pt x="0" y="0"/>
                  </a:moveTo>
                  <a:lnTo>
                    <a:pt x="4816592" y="0"/>
                  </a:lnTo>
                  <a:lnTo>
                    <a:pt x="4816592" y="2210034"/>
                  </a:lnTo>
                  <a:lnTo>
                    <a:pt x="0" y="2210034"/>
                  </a:lnTo>
                  <a:close/>
                </a:path>
              </a:pathLst>
            </a:custGeom>
            <a:solidFill>
              <a:srgbClr val="D6D6DB"/>
            </a:solidFill>
          </p:spPr>
        </p:sp>
        <p:sp>
          <p:nvSpPr>
            <p:cNvPr name="TextBox 4" id="4"/>
            <p:cNvSpPr txBox="true"/>
            <p:nvPr/>
          </p:nvSpPr>
          <p:spPr>
            <a:xfrm>
              <a:off x="0" y="-47625"/>
              <a:ext cx="4816593" cy="2257659"/>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5400000">
            <a:off x="-369861" y="1357128"/>
            <a:ext cx="2797123" cy="1080389"/>
          </a:xfrm>
          <a:custGeom>
            <a:avLst/>
            <a:gdLst/>
            <a:ahLst/>
            <a:cxnLst/>
            <a:rect r="r" b="b" t="t" l="l"/>
            <a:pathLst>
              <a:path h="1080389" w="2797123">
                <a:moveTo>
                  <a:pt x="0" y="0"/>
                </a:moveTo>
                <a:lnTo>
                  <a:pt x="2797122" y="0"/>
                </a:lnTo>
                <a:lnTo>
                  <a:pt x="2797122" y="1080389"/>
                </a:lnTo>
                <a:lnTo>
                  <a:pt x="0" y="10803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5860739" y="1357128"/>
            <a:ext cx="2797123" cy="1080389"/>
          </a:xfrm>
          <a:custGeom>
            <a:avLst/>
            <a:gdLst/>
            <a:ahLst/>
            <a:cxnLst/>
            <a:rect r="r" b="b" t="t" l="l"/>
            <a:pathLst>
              <a:path h="1080389" w="2797123">
                <a:moveTo>
                  <a:pt x="0" y="0"/>
                </a:moveTo>
                <a:lnTo>
                  <a:pt x="2797122" y="0"/>
                </a:lnTo>
                <a:lnTo>
                  <a:pt x="2797122" y="1080389"/>
                </a:lnTo>
                <a:lnTo>
                  <a:pt x="0" y="10803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121939" y="971550"/>
            <a:ext cx="10082223" cy="1031748"/>
          </a:xfrm>
          <a:prstGeom prst="rect">
            <a:avLst/>
          </a:prstGeom>
        </p:spPr>
        <p:txBody>
          <a:bodyPr anchor="t" rtlCol="false" tIns="0" lIns="0" bIns="0" rIns="0">
            <a:spAutoFit/>
          </a:bodyPr>
          <a:lstStyle/>
          <a:p>
            <a:pPr algn="ctr">
              <a:lnSpc>
                <a:spcPts val="8255"/>
              </a:lnSpc>
            </a:pPr>
            <a:r>
              <a:rPr lang="en-US" sz="6399">
                <a:solidFill>
                  <a:srgbClr val="ADB0D8"/>
                </a:solidFill>
                <a:latin typeface="Source Sans Pro Bold"/>
              </a:rPr>
              <a:t>Accounting Role In IT</a:t>
            </a:r>
          </a:p>
        </p:txBody>
      </p:sp>
      <p:sp>
        <p:nvSpPr>
          <p:cNvPr name="TextBox 8" id="8"/>
          <p:cNvSpPr txBox="true"/>
          <p:nvPr/>
        </p:nvSpPr>
        <p:spPr>
          <a:xfrm rot="0">
            <a:off x="1271847" y="3934360"/>
            <a:ext cx="3543300" cy="640080"/>
          </a:xfrm>
          <a:prstGeom prst="rect">
            <a:avLst/>
          </a:prstGeom>
        </p:spPr>
        <p:txBody>
          <a:bodyPr anchor="t" rtlCol="false" tIns="0" lIns="0" bIns="0" rIns="0">
            <a:spAutoFit/>
          </a:bodyPr>
          <a:lstStyle/>
          <a:p>
            <a:pPr>
              <a:lnSpc>
                <a:spcPts val="5159"/>
              </a:lnSpc>
            </a:pPr>
            <a:r>
              <a:rPr lang="en-US" sz="3999">
                <a:solidFill>
                  <a:srgbClr val="0F044C"/>
                </a:solidFill>
                <a:latin typeface="Open Sans Bold"/>
              </a:rPr>
              <a:t>Discussion</a:t>
            </a:r>
          </a:p>
        </p:txBody>
      </p:sp>
      <p:sp>
        <p:nvSpPr>
          <p:cNvPr name="TextBox 9" id="9"/>
          <p:cNvSpPr txBox="true"/>
          <p:nvPr/>
        </p:nvSpPr>
        <p:spPr>
          <a:xfrm rot="0">
            <a:off x="1271847" y="4815840"/>
            <a:ext cx="16043086" cy="4442460"/>
          </a:xfrm>
          <a:prstGeom prst="rect">
            <a:avLst/>
          </a:prstGeom>
        </p:spPr>
        <p:txBody>
          <a:bodyPr anchor="t" rtlCol="false" tIns="0" lIns="0" bIns="0" rIns="0">
            <a:spAutoFit/>
          </a:bodyPr>
          <a:lstStyle/>
          <a:p>
            <a:pPr algn="just">
              <a:lnSpc>
                <a:spcPts val="5039"/>
              </a:lnSpc>
            </a:pPr>
            <a:r>
              <a:rPr lang="en-US" sz="3599">
                <a:solidFill>
                  <a:srgbClr val="0F044C"/>
                </a:solidFill>
                <a:latin typeface="Open Sans"/>
              </a:rPr>
              <a:t>IT infrastructure as a powerful engine, but one fueled by hidden inefficiencies. That's where accounting comes in, not as a roadblock, but as a financial navigator. By analyzing costs, optimizing resources, and aligning IT investments with business goals, accounting unlocks the true potential of your technology, driving cost savings, enhanced security, and ultimately, the agility and innovation needed to thrive in today's competitive landscape.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F044C"/>
        </a:solidFill>
      </p:bgPr>
    </p:bg>
    <p:spTree>
      <p:nvGrpSpPr>
        <p:cNvPr id="1" name=""/>
        <p:cNvGrpSpPr/>
        <p:nvPr/>
      </p:nvGrpSpPr>
      <p:grpSpPr>
        <a:xfrm>
          <a:off x="0" y="0"/>
          <a:ext cx="0" cy="0"/>
          <a:chOff x="0" y="0"/>
          <a:chExt cx="0" cy="0"/>
        </a:xfrm>
      </p:grpSpPr>
      <p:grpSp>
        <p:nvGrpSpPr>
          <p:cNvPr name="Group 2" id="2"/>
          <p:cNvGrpSpPr/>
          <p:nvPr/>
        </p:nvGrpSpPr>
        <p:grpSpPr>
          <a:xfrm rot="0">
            <a:off x="-582050" y="3132850"/>
            <a:ext cx="19744350" cy="8405050"/>
            <a:chOff x="0" y="0"/>
            <a:chExt cx="5200158" cy="2213676"/>
          </a:xfrm>
        </p:grpSpPr>
        <p:sp>
          <p:nvSpPr>
            <p:cNvPr name="Freeform 3" id="3"/>
            <p:cNvSpPr/>
            <p:nvPr/>
          </p:nvSpPr>
          <p:spPr>
            <a:xfrm flipH="false" flipV="false" rot="0">
              <a:off x="0" y="0"/>
              <a:ext cx="5200158" cy="2213676"/>
            </a:xfrm>
            <a:custGeom>
              <a:avLst/>
              <a:gdLst/>
              <a:ahLst/>
              <a:cxnLst/>
              <a:rect r="r" b="b" t="t" l="l"/>
              <a:pathLst>
                <a:path h="2213676" w="5200158">
                  <a:moveTo>
                    <a:pt x="0" y="0"/>
                  </a:moveTo>
                  <a:lnTo>
                    <a:pt x="5200158" y="0"/>
                  </a:lnTo>
                  <a:lnTo>
                    <a:pt x="5200158" y="2213676"/>
                  </a:lnTo>
                  <a:lnTo>
                    <a:pt x="0" y="2213676"/>
                  </a:lnTo>
                  <a:close/>
                </a:path>
              </a:pathLst>
            </a:custGeom>
            <a:solidFill>
              <a:srgbClr val="141E61"/>
            </a:solidFill>
          </p:spPr>
        </p:sp>
        <p:sp>
          <p:nvSpPr>
            <p:cNvPr name="TextBox 4" id="4"/>
            <p:cNvSpPr txBox="true"/>
            <p:nvPr/>
          </p:nvSpPr>
          <p:spPr>
            <a:xfrm>
              <a:off x="0" y="-47625"/>
              <a:ext cx="5200158" cy="2261301"/>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2330068" y="3523681"/>
            <a:ext cx="13567543" cy="6284740"/>
            <a:chOff x="0" y="0"/>
            <a:chExt cx="3573345" cy="1655240"/>
          </a:xfrm>
        </p:grpSpPr>
        <p:sp>
          <p:nvSpPr>
            <p:cNvPr name="Freeform 6" id="6"/>
            <p:cNvSpPr/>
            <p:nvPr/>
          </p:nvSpPr>
          <p:spPr>
            <a:xfrm flipH="false" flipV="false" rot="0">
              <a:off x="0" y="0"/>
              <a:ext cx="3573345" cy="1655240"/>
            </a:xfrm>
            <a:custGeom>
              <a:avLst/>
              <a:gdLst/>
              <a:ahLst/>
              <a:cxnLst/>
              <a:rect r="r" b="b" t="t" l="l"/>
              <a:pathLst>
                <a:path h="1655240" w="3573345">
                  <a:moveTo>
                    <a:pt x="0" y="0"/>
                  </a:moveTo>
                  <a:lnTo>
                    <a:pt x="3573345" y="0"/>
                  </a:lnTo>
                  <a:lnTo>
                    <a:pt x="3573345" y="1655240"/>
                  </a:lnTo>
                  <a:lnTo>
                    <a:pt x="0" y="1655240"/>
                  </a:lnTo>
                  <a:close/>
                </a:path>
              </a:pathLst>
            </a:custGeom>
            <a:solidFill>
              <a:srgbClr val="D6D6DB"/>
            </a:solidFill>
          </p:spPr>
        </p:sp>
        <p:sp>
          <p:nvSpPr>
            <p:cNvPr name="TextBox 7" id="7"/>
            <p:cNvSpPr txBox="true"/>
            <p:nvPr/>
          </p:nvSpPr>
          <p:spPr>
            <a:xfrm>
              <a:off x="0" y="-47625"/>
              <a:ext cx="3573345" cy="1702865"/>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4269762" y="904875"/>
            <a:ext cx="9748475" cy="1094740"/>
          </a:xfrm>
          <a:prstGeom prst="rect">
            <a:avLst/>
          </a:prstGeom>
        </p:spPr>
        <p:txBody>
          <a:bodyPr anchor="t" rtlCol="false" tIns="0" lIns="0" bIns="0" rIns="0">
            <a:spAutoFit/>
          </a:bodyPr>
          <a:lstStyle/>
          <a:p>
            <a:pPr algn="ctr">
              <a:lnSpc>
                <a:spcPts val="8959"/>
              </a:lnSpc>
            </a:pPr>
            <a:r>
              <a:rPr lang="en-US" sz="6399">
                <a:solidFill>
                  <a:srgbClr val="ADB0D8"/>
                </a:solidFill>
                <a:latin typeface="Source Sans Pro Bold"/>
              </a:rPr>
              <a:t>Accounting Role In IT</a:t>
            </a:r>
          </a:p>
        </p:txBody>
      </p:sp>
      <p:sp>
        <p:nvSpPr>
          <p:cNvPr name="Freeform 9" id="9"/>
          <p:cNvSpPr/>
          <p:nvPr/>
        </p:nvSpPr>
        <p:spPr>
          <a:xfrm flipH="false" flipV="false" rot="5400000">
            <a:off x="-313532" y="1321322"/>
            <a:ext cx="2613566" cy="1009490"/>
          </a:xfrm>
          <a:custGeom>
            <a:avLst/>
            <a:gdLst/>
            <a:ahLst/>
            <a:cxnLst/>
            <a:rect r="r" b="b" t="t" l="l"/>
            <a:pathLst>
              <a:path h="1009490" w="2613566">
                <a:moveTo>
                  <a:pt x="0" y="0"/>
                </a:moveTo>
                <a:lnTo>
                  <a:pt x="2613566" y="0"/>
                </a:lnTo>
                <a:lnTo>
                  <a:pt x="2613566" y="1009490"/>
                </a:lnTo>
                <a:lnTo>
                  <a:pt x="0" y="1009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5897611" y="519284"/>
            <a:ext cx="1916670" cy="2430010"/>
          </a:xfrm>
          <a:custGeom>
            <a:avLst/>
            <a:gdLst/>
            <a:ahLst/>
            <a:cxnLst/>
            <a:rect r="r" b="b" t="t" l="l"/>
            <a:pathLst>
              <a:path h="2430010" w="1916670">
                <a:moveTo>
                  <a:pt x="0" y="0"/>
                </a:moveTo>
                <a:lnTo>
                  <a:pt x="1916671" y="0"/>
                </a:lnTo>
                <a:lnTo>
                  <a:pt x="1916671" y="2430010"/>
                </a:lnTo>
                <a:lnTo>
                  <a:pt x="0" y="2430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6030800" y="4795976"/>
            <a:ext cx="6863715" cy="3683001"/>
          </a:xfrm>
          <a:prstGeom prst="rect">
            <a:avLst/>
          </a:prstGeom>
        </p:spPr>
        <p:txBody>
          <a:bodyPr anchor="t" rtlCol="false" tIns="0" lIns="0" bIns="0" rIns="0">
            <a:spAutoFit/>
          </a:bodyPr>
          <a:lstStyle/>
          <a:p>
            <a:pPr algn="just" marL="755644" indent="-377822" lvl="1">
              <a:lnSpc>
                <a:spcPts val="4899"/>
              </a:lnSpc>
              <a:buFont typeface="Arial"/>
              <a:buChar char="•"/>
            </a:pPr>
            <a:r>
              <a:rPr lang="en-US" sz="3499">
                <a:solidFill>
                  <a:srgbClr val="000000"/>
                </a:solidFill>
                <a:latin typeface="Open Sans Semi-Bold"/>
              </a:rPr>
              <a:t>Budgeting and Cost Control</a:t>
            </a:r>
          </a:p>
          <a:p>
            <a:pPr algn="just" marL="755644" indent="-377822" lvl="1">
              <a:lnSpc>
                <a:spcPts val="4899"/>
              </a:lnSpc>
              <a:buFont typeface="Arial"/>
              <a:buChar char="•"/>
            </a:pPr>
            <a:r>
              <a:rPr lang="en-US" sz="3499">
                <a:solidFill>
                  <a:srgbClr val="000000"/>
                </a:solidFill>
                <a:latin typeface="Open Sans Semi-Bold"/>
              </a:rPr>
              <a:t>Asset Management</a:t>
            </a:r>
          </a:p>
          <a:p>
            <a:pPr algn="just" marL="755644" indent="-377822" lvl="1">
              <a:lnSpc>
                <a:spcPts val="4899"/>
              </a:lnSpc>
              <a:buFont typeface="Arial"/>
              <a:buChar char="•"/>
            </a:pPr>
            <a:r>
              <a:rPr lang="en-US" sz="3499">
                <a:solidFill>
                  <a:srgbClr val="000000"/>
                </a:solidFill>
                <a:latin typeface="Open Sans Semi-Bold"/>
              </a:rPr>
              <a:t>Cost Allocation</a:t>
            </a:r>
          </a:p>
          <a:p>
            <a:pPr algn="just" marL="755644" indent="-377822" lvl="1">
              <a:lnSpc>
                <a:spcPts val="4899"/>
              </a:lnSpc>
              <a:buFont typeface="Arial"/>
              <a:buChar char="•"/>
            </a:pPr>
            <a:r>
              <a:rPr lang="en-US" sz="3499">
                <a:solidFill>
                  <a:srgbClr val="000000"/>
                </a:solidFill>
                <a:latin typeface="Open Sans Semi-Bold"/>
              </a:rPr>
              <a:t>Performance Measurement</a:t>
            </a:r>
          </a:p>
          <a:p>
            <a:pPr algn="just" marL="755644" indent="-377822" lvl="1">
              <a:lnSpc>
                <a:spcPts val="4899"/>
              </a:lnSpc>
              <a:buFont typeface="Arial"/>
              <a:buChar char="•"/>
            </a:pPr>
            <a:r>
              <a:rPr lang="en-US" sz="3499">
                <a:solidFill>
                  <a:srgbClr val="000000"/>
                </a:solidFill>
                <a:latin typeface="Open Sans Semi-Bold"/>
              </a:rPr>
              <a:t>Compliance and Reporting</a:t>
            </a:r>
          </a:p>
          <a:p>
            <a:pPr algn="just" marL="755644" indent="-377822" lvl="1">
              <a:lnSpc>
                <a:spcPts val="4899"/>
              </a:lnSpc>
              <a:buFont typeface="Arial"/>
              <a:buChar char="•"/>
            </a:pPr>
            <a:r>
              <a:rPr lang="en-US" sz="3499">
                <a:solidFill>
                  <a:srgbClr val="000000"/>
                </a:solidFill>
                <a:latin typeface="Open Sans Semi-Bold"/>
              </a:rPr>
              <a:t>Tax Implications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4109025" y="-179950"/>
            <a:ext cx="10275450" cy="12590000"/>
            <a:chOff x="0" y="0"/>
            <a:chExt cx="2706291" cy="3315885"/>
          </a:xfrm>
        </p:grpSpPr>
        <p:sp>
          <p:nvSpPr>
            <p:cNvPr name="Freeform 3" id="3"/>
            <p:cNvSpPr/>
            <p:nvPr/>
          </p:nvSpPr>
          <p:spPr>
            <a:xfrm flipH="false" flipV="false" rot="0">
              <a:off x="0" y="0"/>
              <a:ext cx="2706291" cy="3315885"/>
            </a:xfrm>
            <a:custGeom>
              <a:avLst/>
              <a:gdLst/>
              <a:ahLst/>
              <a:cxnLst/>
              <a:rect r="r" b="b" t="t" l="l"/>
              <a:pathLst>
                <a:path h="3315885" w="2706291">
                  <a:moveTo>
                    <a:pt x="0" y="0"/>
                  </a:moveTo>
                  <a:lnTo>
                    <a:pt x="2706291" y="0"/>
                  </a:lnTo>
                  <a:lnTo>
                    <a:pt x="2706291" y="3315885"/>
                  </a:lnTo>
                  <a:lnTo>
                    <a:pt x="0" y="3315885"/>
                  </a:lnTo>
                  <a:close/>
                </a:path>
              </a:pathLst>
            </a:custGeom>
            <a:solidFill>
              <a:srgbClr val="D6D6DB"/>
            </a:solidFill>
          </p:spPr>
        </p:sp>
        <p:sp>
          <p:nvSpPr>
            <p:cNvPr name="TextBox 4" id="4"/>
            <p:cNvSpPr txBox="true"/>
            <p:nvPr/>
          </p:nvSpPr>
          <p:spPr>
            <a:xfrm>
              <a:off x="0" y="-38100"/>
              <a:ext cx="2706291" cy="33539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54079" y="192791"/>
            <a:ext cx="3028926" cy="3840159"/>
          </a:xfrm>
          <a:custGeom>
            <a:avLst/>
            <a:gdLst/>
            <a:ahLst/>
            <a:cxnLst/>
            <a:rect r="r" b="b" t="t" l="l"/>
            <a:pathLst>
              <a:path h="3840159" w="3028926">
                <a:moveTo>
                  <a:pt x="0" y="0"/>
                </a:moveTo>
                <a:lnTo>
                  <a:pt x="3028926" y="0"/>
                </a:lnTo>
                <a:lnTo>
                  <a:pt x="3028926" y="3840159"/>
                </a:lnTo>
                <a:lnTo>
                  <a:pt x="0" y="38401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537659" y="1493779"/>
            <a:ext cx="11288107" cy="7544820"/>
            <a:chOff x="0" y="0"/>
            <a:chExt cx="6427223" cy="4295870"/>
          </a:xfrm>
        </p:grpSpPr>
        <p:sp>
          <p:nvSpPr>
            <p:cNvPr name="Freeform 7" id="7"/>
            <p:cNvSpPr/>
            <p:nvPr/>
          </p:nvSpPr>
          <p:spPr>
            <a:xfrm flipH="false" flipV="false" rot="0">
              <a:off x="0" y="0"/>
              <a:ext cx="6427223" cy="4295870"/>
            </a:xfrm>
            <a:custGeom>
              <a:avLst/>
              <a:gdLst/>
              <a:ahLst/>
              <a:cxnLst/>
              <a:rect r="r" b="b" t="t" l="l"/>
              <a:pathLst>
                <a:path h="4295870" w="6427223">
                  <a:moveTo>
                    <a:pt x="0" y="0"/>
                  </a:moveTo>
                  <a:lnTo>
                    <a:pt x="0" y="4295870"/>
                  </a:lnTo>
                  <a:lnTo>
                    <a:pt x="6427223" y="4295870"/>
                  </a:lnTo>
                  <a:lnTo>
                    <a:pt x="6427223" y="0"/>
                  </a:lnTo>
                  <a:lnTo>
                    <a:pt x="0" y="0"/>
                  </a:lnTo>
                  <a:close/>
                  <a:moveTo>
                    <a:pt x="6366263" y="4234910"/>
                  </a:moveTo>
                  <a:lnTo>
                    <a:pt x="59690" y="4234910"/>
                  </a:lnTo>
                  <a:lnTo>
                    <a:pt x="59690" y="59690"/>
                  </a:lnTo>
                  <a:lnTo>
                    <a:pt x="6366263" y="59690"/>
                  </a:lnTo>
                  <a:lnTo>
                    <a:pt x="6366263" y="4234910"/>
                  </a:lnTo>
                  <a:close/>
                </a:path>
              </a:pathLst>
            </a:custGeom>
            <a:solidFill>
              <a:srgbClr val="141E61"/>
            </a:solidFill>
          </p:spPr>
        </p:sp>
      </p:grpSp>
      <p:sp>
        <p:nvSpPr>
          <p:cNvPr name="Freeform 8" id="8"/>
          <p:cNvSpPr/>
          <p:nvPr/>
        </p:nvSpPr>
        <p:spPr>
          <a:xfrm flipH="false" flipV="false" rot="0">
            <a:off x="16156499" y="7755334"/>
            <a:ext cx="1102801" cy="1502966"/>
          </a:xfrm>
          <a:custGeom>
            <a:avLst/>
            <a:gdLst/>
            <a:ahLst/>
            <a:cxnLst/>
            <a:rect r="r" b="b" t="t" l="l"/>
            <a:pathLst>
              <a:path h="1502966" w="1102801">
                <a:moveTo>
                  <a:pt x="0" y="0"/>
                </a:moveTo>
                <a:lnTo>
                  <a:pt x="1102801" y="0"/>
                </a:lnTo>
                <a:lnTo>
                  <a:pt x="1102801" y="1502966"/>
                </a:lnTo>
                <a:lnTo>
                  <a:pt x="0" y="1502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948462" y="4171950"/>
            <a:ext cx="4317862" cy="971550"/>
          </a:xfrm>
          <a:prstGeom prst="rect">
            <a:avLst/>
          </a:prstGeom>
        </p:spPr>
        <p:txBody>
          <a:bodyPr anchor="t" rtlCol="false" tIns="0" lIns="0" bIns="0" rIns="0">
            <a:spAutoFit/>
          </a:bodyPr>
          <a:lstStyle/>
          <a:p>
            <a:pPr>
              <a:lnSpc>
                <a:spcPts val="7679"/>
              </a:lnSpc>
            </a:pPr>
            <a:r>
              <a:rPr lang="en-US" sz="6399">
                <a:solidFill>
                  <a:srgbClr val="170094"/>
                </a:solidFill>
                <a:latin typeface="Source Sans Pro Bold"/>
              </a:rPr>
              <a:t>Conclusion</a:t>
            </a:r>
          </a:p>
        </p:txBody>
      </p:sp>
      <p:sp>
        <p:nvSpPr>
          <p:cNvPr name="TextBox 10" id="10"/>
          <p:cNvSpPr txBox="true"/>
          <p:nvPr/>
        </p:nvSpPr>
        <p:spPr>
          <a:xfrm rot="0">
            <a:off x="6841243" y="2055720"/>
            <a:ext cx="10648365" cy="6157596"/>
          </a:xfrm>
          <a:prstGeom prst="rect">
            <a:avLst/>
          </a:prstGeom>
        </p:spPr>
        <p:txBody>
          <a:bodyPr anchor="t" rtlCol="false" tIns="0" lIns="0" bIns="0" rIns="0">
            <a:spAutoFit/>
          </a:bodyPr>
          <a:lstStyle/>
          <a:p>
            <a:pPr algn="just">
              <a:lnSpc>
                <a:spcPts val="4479"/>
              </a:lnSpc>
              <a:spcBef>
                <a:spcPct val="0"/>
              </a:spcBef>
            </a:pPr>
            <a:r>
              <a:rPr lang="en-US" sz="3199">
                <a:solidFill>
                  <a:srgbClr val="000000"/>
                </a:solidFill>
                <a:latin typeface="Open Sans"/>
              </a:rPr>
              <a:t>Accounting serves as the financial backbone for managing IT infrastructure, providing essential frameworks for tracking expenses, evaluating investments, and ensuring cost-effectiveness. By leveraging accounting principles, organizations can make informed decisions, optimize resource allocation, and maintain transparency in IT operations. Collaboration between accounting and IT departments is crucial for aligning financial goals with strategic IT objectives, ultimately driving organizational success in the digital era.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F044C"/>
        </a:solidFill>
      </p:bgPr>
    </p:bg>
    <p:spTree>
      <p:nvGrpSpPr>
        <p:cNvPr id="1" name=""/>
        <p:cNvGrpSpPr/>
        <p:nvPr/>
      </p:nvGrpSpPr>
      <p:grpSpPr>
        <a:xfrm>
          <a:off x="0" y="0"/>
          <a:ext cx="0" cy="0"/>
          <a:chOff x="0" y="0"/>
          <a:chExt cx="0" cy="0"/>
        </a:xfrm>
      </p:grpSpPr>
      <p:sp>
        <p:nvSpPr>
          <p:cNvPr name="Freeform 2" id="2"/>
          <p:cNvSpPr/>
          <p:nvPr/>
        </p:nvSpPr>
        <p:spPr>
          <a:xfrm flipH="false" flipV="false" rot="0">
            <a:off x="15218537" y="1028700"/>
            <a:ext cx="2040763" cy="2587339"/>
          </a:xfrm>
          <a:custGeom>
            <a:avLst/>
            <a:gdLst/>
            <a:ahLst/>
            <a:cxnLst/>
            <a:rect r="r" b="b" t="t" l="l"/>
            <a:pathLst>
              <a:path h="2587339" w="2040763">
                <a:moveTo>
                  <a:pt x="0" y="0"/>
                </a:moveTo>
                <a:lnTo>
                  <a:pt x="2040763" y="0"/>
                </a:lnTo>
                <a:lnTo>
                  <a:pt x="2040763" y="2587339"/>
                </a:lnTo>
                <a:lnTo>
                  <a:pt x="0" y="258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0333" y="9072528"/>
            <a:ext cx="2797123" cy="1080389"/>
          </a:xfrm>
          <a:custGeom>
            <a:avLst/>
            <a:gdLst/>
            <a:ahLst/>
            <a:cxnLst/>
            <a:rect r="r" b="b" t="t" l="l"/>
            <a:pathLst>
              <a:path h="1080389" w="2797123">
                <a:moveTo>
                  <a:pt x="0" y="0"/>
                </a:moveTo>
                <a:lnTo>
                  <a:pt x="2797123" y="0"/>
                </a:lnTo>
                <a:lnTo>
                  <a:pt x="2797123" y="1080389"/>
                </a:lnTo>
                <a:lnTo>
                  <a:pt x="0" y="10803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568894" y="-319269"/>
            <a:ext cx="166471" cy="7912185"/>
            <a:chOff x="0" y="0"/>
            <a:chExt cx="43844" cy="2083868"/>
          </a:xfrm>
        </p:grpSpPr>
        <p:sp>
          <p:nvSpPr>
            <p:cNvPr name="Freeform 5" id="5"/>
            <p:cNvSpPr/>
            <p:nvPr/>
          </p:nvSpPr>
          <p:spPr>
            <a:xfrm flipH="false" flipV="false" rot="0">
              <a:off x="0" y="0"/>
              <a:ext cx="43844" cy="2083868"/>
            </a:xfrm>
            <a:custGeom>
              <a:avLst/>
              <a:gdLst/>
              <a:ahLst/>
              <a:cxnLst/>
              <a:rect r="r" b="b" t="t" l="l"/>
              <a:pathLst>
                <a:path h="2083868" w="43844">
                  <a:moveTo>
                    <a:pt x="0" y="0"/>
                  </a:moveTo>
                  <a:lnTo>
                    <a:pt x="43844" y="0"/>
                  </a:lnTo>
                  <a:lnTo>
                    <a:pt x="43844" y="2083868"/>
                  </a:lnTo>
                  <a:lnTo>
                    <a:pt x="0" y="2083868"/>
                  </a:lnTo>
                  <a:close/>
                </a:path>
              </a:pathLst>
            </a:custGeom>
            <a:solidFill>
              <a:srgbClr val="170094"/>
            </a:solidFill>
          </p:spPr>
        </p:sp>
        <p:sp>
          <p:nvSpPr>
            <p:cNvPr name="TextBox 6" id="6"/>
            <p:cNvSpPr txBox="true"/>
            <p:nvPr/>
          </p:nvSpPr>
          <p:spPr>
            <a:xfrm>
              <a:off x="0" y="-38100"/>
              <a:ext cx="43844" cy="2121968"/>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6550838" y="4258069"/>
            <a:ext cx="166471" cy="7912185"/>
            <a:chOff x="0" y="0"/>
            <a:chExt cx="43844" cy="2083868"/>
          </a:xfrm>
        </p:grpSpPr>
        <p:sp>
          <p:nvSpPr>
            <p:cNvPr name="Freeform 8" id="8"/>
            <p:cNvSpPr/>
            <p:nvPr/>
          </p:nvSpPr>
          <p:spPr>
            <a:xfrm flipH="false" flipV="false" rot="0">
              <a:off x="0" y="0"/>
              <a:ext cx="43844" cy="2083868"/>
            </a:xfrm>
            <a:custGeom>
              <a:avLst/>
              <a:gdLst/>
              <a:ahLst/>
              <a:cxnLst/>
              <a:rect r="r" b="b" t="t" l="l"/>
              <a:pathLst>
                <a:path h="2083868" w="43844">
                  <a:moveTo>
                    <a:pt x="0" y="0"/>
                  </a:moveTo>
                  <a:lnTo>
                    <a:pt x="43844" y="0"/>
                  </a:lnTo>
                  <a:lnTo>
                    <a:pt x="43844" y="2083868"/>
                  </a:lnTo>
                  <a:lnTo>
                    <a:pt x="0" y="2083868"/>
                  </a:lnTo>
                  <a:close/>
                </a:path>
              </a:pathLst>
            </a:custGeom>
            <a:solidFill>
              <a:srgbClr val="170094"/>
            </a:solidFill>
          </p:spPr>
        </p:sp>
        <p:sp>
          <p:nvSpPr>
            <p:cNvPr name="TextBox 9" id="9"/>
            <p:cNvSpPr txBox="true"/>
            <p:nvPr/>
          </p:nvSpPr>
          <p:spPr>
            <a:xfrm>
              <a:off x="0" y="-38100"/>
              <a:ext cx="43844" cy="2121968"/>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5223312" y="3674110"/>
            <a:ext cx="7841377" cy="1757681"/>
          </a:xfrm>
          <a:prstGeom prst="rect">
            <a:avLst/>
          </a:prstGeom>
        </p:spPr>
        <p:txBody>
          <a:bodyPr anchor="t" rtlCol="false" tIns="0" lIns="0" bIns="0" rIns="0">
            <a:spAutoFit/>
          </a:bodyPr>
          <a:lstStyle/>
          <a:p>
            <a:pPr algn="ctr">
              <a:lnSpc>
                <a:spcPts val="14419"/>
              </a:lnSpc>
            </a:pPr>
            <a:r>
              <a:rPr lang="en-US" sz="10299">
                <a:solidFill>
                  <a:srgbClr val="ADB0D8"/>
                </a:solidFill>
                <a:latin typeface="Source Sans Pro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DAF7FQNy19Q</dc:identifier>
  <dcterms:modified xsi:type="dcterms:W3CDTF">2011-08-01T06:04:30Z</dcterms:modified>
  <cp:revision>1</cp:revision>
  <dc:title>Navy And Grey Geometric Financial Planning Strategies Presentation</dc:title>
</cp:coreProperties>
</file>