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League Spartan" charset="1" panose="00000800000000000000"/>
      <p:regular r:id="rId21"/>
    </p:embeddedFont>
    <p:embeddedFont>
      <p:font typeface="Fredoka" charset="1" panose="02000000000000000000"/>
      <p:regular r:id="rId22"/>
    </p:embeddedFont>
    <p:embeddedFont>
      <p:font typeface="Roboto Bold" charset="1" panose="02000000000000000000"/>
      <p:regular r:id="rId23"/>
    </p:embeddedFont>
    <p:embeddedFont>
      <p:font typeface="Lato Bold" charset="1" panose="020F0502020204030203"/>
      <p:regular r:id="rId24"/>
    </p:embeddedFont>
    <p:embeddedFont>
      <p:font typeface="Arimo" charset="1" panose="020B0604020202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7.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8.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0" y="0"/>
            <a:ext cx="3086100" cy="10287000"/>
            <a:chOff x="0" y="0"/>
            <a:chExt cx="812800" cy="2709333"/>
          </a:xfrm>
        </p:grpSpPr>
        <p:sp>
          <p:nvSpPr>
            <p:cNvPr name="Freeform 4" id="4"/>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593C8F"/>
            </a:solidFill>
          </p:spPr>
        </p:sp>
        <p:sp>
          <p:nvSpPr>
            <p:cNvPr name="TextBox 5" id="5"/>
            <p:cNvSpPr txBox="true"/>
            <p:nvPr/>
          </p:nvSpPr>
          <p:spPr>
            <a:xfrm>
              <a:off x="0" y="-47625"/>
              <a:ext cx="812800" cy="275695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193291" y="2417916"/>
            <a:ext cx="11901418" cy="1574896"/>
          </a:xfrm>
          <a:prstGeom prst="rect">
            <a:avLst/>
          </a:prstGeom>
        </p:spPr>
        <p:txBody>
          <a:bodyPr anchor="t" rtlCol="false" tIns="0" lIns="0" bIns="0" rIns="0">
            <a:spAutoFit/>
          </a:bodyPr>
          <a:lstStyle/>
          <a:p>
            <a:pPr algn="l">
              <a:lnSpc>
                <a:spcPts val="12944"/>
              </a:lnSpc>
              <a:spcBef>
                <a:spcPct val="0"/>
              </a:spcBef>
            </a:pPr>
            <a:r>
              <a:rPr lang="en-US" sz="9246">
                <a:solidFill>
                  <a:srgbClr val="593C8F"/>
                </a:solidFill>
                <a:latin typeface="League Spartan"/>
              </a:rPr>
              <a:t>WELCOME TO OUR</a:t>
            </a:r>
          </a:p>
        </p:txBody>
      </p:sp>
      <p:sp>
        <p:nvSpPr>
          <p:cNvPr name="TextBox 7" id="7"/>
          <p:cNvSpPr txBox="true"/>
          <p:nvPr/>
        </p:nvSpPr>
        <p:spPr>
          <a:xfrm rot="0">
            <a:off x="3996121" y="3888037"/>
            <a:ext cx="10991397" cy="1627688"/>
          </a:xfrm>
          <a:prstGeom prst="rect">
            <a:avLst/>
          </a:prstGeom>
        </p:spPr>
        <p:txBody>
          <a:bodyPr anchor="t" rtlCol="false" tIns="0" lIns="0" bIns="0" rIns="0">
            <a:spAutoFit/>
          </a:bodyPr>
          <a:lstStyle/>
          <a:p>
            <a:pPr algn="l">
              <a:lnSpc>
                <a:spcPts val="13343"/>
              </a:lnSpc>
              <a:spcBef>
                <a:spcPct val="0"/>
              </a:spcBef>
            </a:pPr>
            <a:r>
              <a:rPr lang="en-US" sz="9530">
                <a:solidFill>
                  <a:srgbClr val="593C8F"/>
                </a:solidFill>
                <a:latin typeface="League Spartan"/>
              </a:rPr>
              <a:t>PRESENTATION</a:t>
            </a:r>
          </a:p>
        </p:txBody>
      </p:sp>
      <p:sp>
        <p:nvSpPr>
          <p:cNvPr name="AutoShape 8" id="8"/>
          <p:cNvSpPr/>
          <p:nvPr/>
        </p:nvSpPr>
        <p:spPr>
          <a:xfrm flipV="true">
            <a:off x="3648322" y="5611372"/>
            <a:ext cx="9687995" cy="20505"/>
          </a:xfrm>
          <a:prstGeom prst="line">
            <a:avLst/>
          </a:prstGeom>
          <a:ln cap="flat" w="38100">
            <a:solidFill>
              <a:srgbClr val="000000"/>
            </a:solidFill>
            <a:prstDash val="solid"/>
            <a:headEnd type="none" len="sm" w="sm"/>
            <a:tailEnd type="none" len="sm" w="sm"/>
          </a:ln>
        </p:spPr>
      </p:sp>
      <p:sp>
        <p:nvSpPr>
          <p:cNvPr name="Freeform 9" id="9"/>
          <p:cNvSpPr/>
          <p:nvPr/>
        </p:nvSpPr>
        <p:spPr>
          <a:xfrm flipH="false" flipV="false" rot="0">
            <a:off x="13763158" y="387350"/>
            <a:ext cx="4160184" cy="4114800"/>
          </a:xfrm>
          <a:custGeom>
            <a:avLst/>
            <a:gdLst/>
            <a:ahLst/>
            <a:cxnLst/>
            <a:rect r="r" b="b" t="t" l="l"/>
            <a:pathLst>
              <a:path h="4114800" w="4160184">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4107409" y="5076825"/>
            <a:ext cx="10406033" cy="3939823"/>
          </a:xfrm>
          <a:prstGeom prst="rect">
            <a:avLst/>
          </a:prstGeom>
        </p:spPr>
        <p:txBody>
          <a:bodyPr anchor="t" rtlCol="false" tIns="0" lIns="0" bIns="0" rIns="0">
            <a:spAutoFit/>
          </a:bodyPr>
          <a:lstStyle/>
          <a:p>
            <a:pPr algn="l">
              <a:lnSpc>
                <a:spcPts val="3379"/>
              </a:lnSpc>
            </a:pPr>
          </a:p>
          <a:p>
            <a:pPr algn="l">
              <a:lnSpc>
                <a:spcPts val="3379"/>
              </a:lnSpc>
            </a:pPr>
          </a:p>
          <a:p>
            <a:pPr algn="l">
              <a:lnSpc>
                <a:spcPts val="3379"/>
              </a:lnSpc>
            </a:pPr>
          </a:p>
          <a:p>
            <a:pPr algn="l">
              <a:lnSpc>
                <a:spcPts val="3379"/>
              </a:lnSpc>
            </a:pPr>
          </a:p>
          <a:p>
            <a:pPr algn="l">
              <a:lnSpc>
                <a:spcPts val="4499"/>
              </a:lnSpc>
            </a:pPr>
            <a:r>
              <a:rPr lang="en-US" sz="3213">
                <a:solidFill>
                  <a:srgbClr val="593C8F"/>
                </a:solidFill>
                <a:latin typeface="League Spartan"/>
              </a:rPr>
              <a:t>Submitted By:</a:t>
            </a:r>
          </a:p>
          <a:p>
            <a:pPr algn="l">
              <a:lnSpc>
                <a:spcPts val="4499"/>
              </a:lnSpc>
            </a:pPr>
          </a:p>
          <a:p>
            <a:pPr algn="l">
              <a:lnSpc>
                <a:spcPts val="4359"/>
              </a:lnSpc>
            </a:pPr>
            <a:r>
              <a:rPr lang="en-US" sz="3113">
                <a:solidFill>
                  <a:srgbClr val="000000"/>
                </a:solidFill>
                <a:latin typeface="League Spartan"/>
              </a:rPr>
              <a:t>                      Md. Najmus Sakib     : 221-15-5127</a:t>
            </a:r>
          </a:p>
          <a:p>
            <a:pPr algn="l">
              <a:lnSpc>
                <a:spcPts val="4359"/>
              </a:lnSpc>
              <a:spcBef>
                <a:spcPct val="0"/>
              </a:spcBef>
            </a:pPr>
            <a:r>
              <a:rPr lang="en-US" sz="3113">
                <a:solidFill>
                  <a:srgbClr val="000000"/>
                </a:solidFill>
                <a:latin typeface="League Spartan"/>
              </a:rPr>
              <a:t>                      Md. Abir Hasan          : 221-15-5459</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13527738" y="4988392"/>
            <a:ext cx="4957463" cy="738238"/>
          </a:xfrm>
          <a:prstGeom prst="rect">
            <a:avLst/>
          </a:prstGeom>
        </p:spPr>
        <p:txBody>
          <a:bodyPr anchor="t" rtlCol="false" tIns="0" lIns="0" bIns="0" rIns="0">
            <a:spAutoFit/>
          </a:bodyPr>
          <a:lstStyle/>
          <a:p>
            <a:pPr algn="l">
              <a:lnSpc>
                <a:spcPts val="6018"/>
              </a:lnSpc>
              <a:spcBef>
                <a:spcPct val="0"/>
              </a:spcBef>
            </a:pPr>
            <a:r>
              <a:rPr lang="en-US" sz="4298">
                <a:solidFill>
                  <a:srgbClr val="593C8F"/>
                </a:solidFill>
                <a:latin typeface="League Spartan"/>
              </a:rPr>
              <a:t>E-COMMERCE</a:t>
            </a:r>
          </a:p>
        </p:txBody>
      </p:sp>
      <p:sp>
        <p:nvSpPr>
          <p:cNvPr name="AutoShape 4" id="4"/>
          <p:cNvSpPr/>
          <p:nvPr/>
        </p:nvSpPr>
        <p:spPr>
          <a:xfrm flipV="true">
            <a:off x="13527835" y="5745679"/>
            <a:ext cx="3774244" cy="1905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13073568" y="3154880"/>
            <a:ext cx="290233" cy="5143500"/>
            <a:chOff x="0" y="0"/>
            <a:chExt cx="76440" cy="1354667"/>
          </a:xfrm>
        </p:grpSpPr>
        <p:sp>
          <p:nvSpPr>
            <p:cNvPr name="Freeform 6" id="6"/>
            <p:cNvSpPr/>
            <p:nvPr/>
          </p:nvSpPr>
          <p:spPr>
            <a:xfrm flipH="false" flipV="false" rot="0">
              <a:off x="0" y="0"/>
              <a:ext cx="76440" cy="1354667"/>
            </a:xfrm>
            <a:custGeom>
              <a:avLst/>
              <a:gdLst/>
              <a:ahLst/>
              <a:cxnLst/>
              <a:rect r="r" b="b" t="t" l="l"/>
              <a:pathLst>
                <a:path h="1354667" w="76440">
                  <a:moveTo>
                    <a:pt x="0" y="0"/>
                  </a:moveTo>
                  <a:lnTo>
                    <a:pt x="76440" y="0"/>
                  </a:lnTo>
                  <a:lnTo>
                    <a:pt x="76440" y="1354667"/>
                  </a:lnTo>
                  <a:lnTo>
                    <a:pt x="0" y="1354667"/>
                  </a:lnTo>
                  <a:close/>
                </a:path>
              </a:pathLst>
            </a:custGeom>
            <a:solidFill>
              <a:srgbClr val="593C8F"/>
            </a:solidFill>
          </p:spPr>
        </p:sp>
        <p:sp>
          <p:nvSpPr>
            <p:cNvPr name="TextBox 7" id="7"/>
            <p:cNvSpPr txBox="true"/>
            <p:nvPr/>
          </p:nvSpPr>
          <p:spPr>
            <a:xfrm>
              <a:off x="0" y="-47625"/>
              <a:ext cx="76440" cy="1402292"/>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647170" y="1359266"/>
            <a:ext cx="12262461" cy="8085139"/>
          </a:xfrm>
          <a:custGeom>
            <a:avLst/>
            <a:gdLst/>
            <a:ahLst/>
            <a:cxnLst/>
            <a:rect r="r" b="b" t="t" l="l"/>
            <a:pathLst>
              <a:path h="8085139" w="12262461">
                <a:moveTo>
                  <a:pt x="0" y="0"/>
                </a:moveTo>
                <a:lnTo>
                  <a:pt x="12262461" y="0"/>
                </a:lnTo>
                <a:lnTo>
                  <a:pt x="12262461" y="8085139"/>
                </a:lnTo>
                <a:lnTo>
                  <a:pt x="0" y="8085139"/>
                </a:lnTo>
                <a:lnTo>
                  <a:pt x="0" y="0"/>
                </a:lnTo>
                <a:close/>
              </a:path>
            </a:pathLst>
          </a:custGeom>
          <a:blipFill>
            <a:blip r:embed="rId3"/>
            <a:stretch>
              <a:fillRect l="0" t="0" r="0" b="0"/>
            </a:stretch>
          </a:blipFill>
        </p:spPr>
      </p:sp>
      <p:sp>
        <p:nvSpPr>
          <p:cNvPr name="TextBox 9" id="9"/>
          <p:cNvSpPr txBox="true"/>
          <p:nvPr/>
        </p:nvSpPr>
        <p:spPr>
          <a:xfrm rot="0">
            <a:off x="13527738" y="4264952"/>
            <a:ext cx="3255770" cy="605682"/>
          </a:xfrm>
          <a:prstGeom prst="rect">
            <a:avLst/>
          </a:prstGeom>
        </p:spPr>
        <p:txBody>
          <a:bodyPr anchor="t" rtlCol="false" tIns="0" lIns="0" bIns="0" rIns="0">
            <a:spAutoFit/>
          </a:bodyPr>
          <a:lstStyle/>
          <a:p>
            <a:pPr algn="l">
              <a:lnSpc>
                <a:spcPts val="4940"/>
              </a:lnSpc>
              <a:spcBef>
                <a:spcPct val="0"/>
              </a:spcBef>
            </a:pPr>
            <a:r>
              <a:rPr lang="en-US" sz="3529">
                <a:solidFill>
                  <a:srgbClr val="000000"/>
                </a:solidFill>
                <a:latin typeface="Lato Bold"/>
              </a:rPr>
              <a:t>GROWTH OF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0" y="0"/>
            <a:ext cx="3086100" cy="10287000"/>
            <a:chOff x="0" y="0"/>
            <a:chExt cx="812800" cy="2709333"/>
          </a:xfrm>
        </p:grpSpPr>
        <p:sp>
          <p:nvSpPr>
            <p:cNvPr name="Freeform 4" id="4"/>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593C8F"/>
            </a:solidFill>
          </p:spPr>
        </p:sp>
        <p:sp>
          <p:nvSpPr>
            <p:cNvPr name="TextBox 5" id="5"/>
            <p:cNvSpPr txBox="true"/>
            <p:nvPr/>
          </p:nvSpPr>
          <p:spPr>
            <a:xfrm>
              <a:off x="0" y="-47625"/>
              <a:ext cx="812800" cy="275695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955724" y="2485908"/>
            <a:ext cx="10376552" cy="5238984"/>
          </a:xfrm>
          <a:prstGeom prst="rect">
            <a:avLst/>
          </a:prstGeom>
        </p:spPr>
        <p:txBody>
          <a:bodyPr anchor="t" rtlCol="false" tIns="0" lIns="0" bIns="0" rIns="0">
            <a:spAutoFit/>
          </a:bodyPr>
          <a:lstStyle/>
          <a:p>
            <a:pPr algn="l" marL="807633" indent="-403817" lvl="1">
              <a:lnSpc>
                <a:spcPts val="5237"/>
              </a:lnSpc>
              <a:buAutoNum type="arabicPeriod" startAt="1"/>
            </a:pPr>
            <a:r>
              <a:rPr lang="en-US" sz="3740">
                <a:solidFill>
                  <a:srgbClr val="000000"/>
                </a:solidFill>
                <a:latin typeface="Fredoka"/>
              </a:rPr>
              <a:t>Ubiquity</a:t>
            </a:r>
          </a:p>
          <a:p>
            <a:pPr algn="l" marL="807633" indent="-403817" lvl="1">
              <a:lnSpc>
                <a:spcPts val="5237"/>
              </a:lnSpc>
              <a:buAutoNum type="arabicPeriod" startAt="1"/>
            </a:pPr>
            <a:r>
              <a:rPr lang="en-US" sz="3740">
                <a:solidFill>
                  <a:srgbClr val="000000"/>
                </a:solidFill>
                <a:latin typeface="Fredoka"/>
              </a:rPr>
              <a:t>Global reach</a:t>
            </a:r>
          </a:p>
          <a:p>
            <a:pPr algn="l" marL="807633" indent="-403817" lvl="1">
              <a:lnSpc>
                <a:spcPts val="5237"/>
              </a:lnSpc>
              <a:buAutoNum type="arabicPeriod" startAt="1"/>
            </a:pPr>
            <a:r>
              <a:rPr lang="en-US" sz="3740">
                <a:solidFill>
                  <a:srgbClr val="000000"/>
                </a:solidFill>
                <a:latin typeface="Fredoka"/>
              </a:rPr>
              <a:t>Global reach</a:t>
            </a:r>
          </a:p>
          <a:p>
            <a:pPr algn="l" marL="807633" indent="-403817" lvl="1">
              <a:lnSpc>
                <a:spcPts val="5237"/>
              </a:lnSpc>
              <a:buAutoNum type="arabicPeriod" startAt="1"/>
            </a:pPr>
            <a:r>
              <a:rPr lang="en-US" sz="3740">
                <a:solidFill>
                  <a:srgbClr val="000000"/>
                </a:solidFill>
                <a:latin typeface="Fredoka"/>
              </a:rPr>
              <a:t>Richness</a:t>
            </a:r>
          </a:p>
          <a:p>
            <a:pPr algn="l" marL="807633" indent="-403817" lvl="1">
              <a:lnSpc>
                <a:spcPts val="5237"/>
              </a:lnSpc>
              <a:buAutoNum type="arabicPeriod" startAt="1"/>
            </a:pPr>
            <a:r>
              <a:rPr lang="en-US" sz="3740">
                <a:solidFill>
                  <a:srgbClr val="000000"/>
                </a:solidFill>
                <a:latin typeface="Fredoka"/>
              </a:rPr>
              <a:t>Interactivity</a:t>
            </a:r>
          </a:p>
          <a:p>
            <a:pPr algn="l" marL="807633" indent="-403817" lvl="1">
              <a:lnSpc>
                <a:spcPts val="5237"/>
              </a:lnSpc>
              <a:buAutoNum type="arabicPeriod" startAt="1"/>
            </a:pPr>
            <a:r>
              <a:rPr lang="en-US" sz="3740">
                <a:solidFill>
                  <a:srgbClr val="000000"/>
                </a:solidFill>
                <a:latin typeface="Fredoka"/>
              </a:rPr>
              <a:t>Information density</a:t>
            </a:r>
          </a:p>
          <a:p>
            <a:pPr algn="l" marL="807633" indent="-403817" lvl="1">
              <a:lnSpc>
                <a:spcPts val="5237"/>
              </a:lnSpc>
              <a:buAutoNum type="arabicPeriod" startAt="1"/>
            </a:pPr>
            <a:r>
              <a:rPr lang="en-US" sz="3740">
                <a:solidFill>
                  <a:srgbClr val="000000"/>
                </a:solidFill>
                <a:latin typeface="Fredoka"/>
              </a:rPr>
              <a:t>Personalization/Customization</a:t>
            </a:r>
          </a:p>
          <a:p>
            <a:pPr algn="l" marL="807633" indent="-403817" lvl="1">
              <a:lnSpc>
                <a:spcPts val="5237"/>
              </a:lnSpc>
              <a:buAutoNum type="arabicPeriod" startAt="1"/>
            </a:pPr>
            <a:r>
              <a:rPr lang="en-US" sz="3740">
                <a:solidFill>
                  <a:srgbClr val="000000"/>
                </a:solidFill>
                <a:latin typeface="Fredoka"/>
              </a:rPr>
              <a:t>Social technology</a:t>
            </a:r>
          </a:p>
        </p:txBody>
      </p:sp>
      <p:sp>
        <p:nvSpPr>
          <p:cNvPr name="Freeform 7" id="7"/>
          <p:cNvSpPr/>
          <p:nvPr/>
        </p:nvSpPr>
        <p:spPr>
          <a:xfrm flipH="false" flipV="false" rot="0">
            <a:off x="4519964" y="8324142"/>
            <a:ext cx="2087283" cy="521821"/>
          </a:xfrm>
          <a:custGeom>
            <a:avLst/>
            <a:gdLst/>
            <a:ahLst/>
            <a:cxnLst/>
            <a:rect r="r" b="b" t="t" l="l"/>
            <a:pathLst>
              <a:path h="521821" w="2087283">
                <a:moveTo>
                  <a:pt x="0" y="0"/>
                </a:moveTo>
                <a:lnTo>
                  <a:pt x="2087282" y="0"/>
                </a:lnTo>
                <a:lnTo>
                  <a:pt x="2087282" y="521820"/>
                </a:lnTo>
                <a:lnTo>
                  <a:pt x="0" y="5218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2146224" y="2562108"/>
            <a:ext cx="5772107" cy="5762034"/>
          </a:xfrm>
          <a:custGeom>
            <a:avLst/>
            <a:gdLst/>
            <a:ahLst/>
            <a:cxnLst/>
            <a:rect r="r" b="b" t="t" l="l"/>
            <a:pathLst>
              <a:path h="5762034" w="5772107">
                <a:moveTo>
                  <a:pt x="0" y="0"/>
                </a:moveTo>
                <a:lnTo>
                  <a:pt x="5772108" y="0"/>
                </a:lnTo>
                <a:lnTo>
                  <a:pt x="5772108" y="5762034"/>
                </a:lnTo>
                <a:lnTo>
                  <a:pt x="0" y="5762034"/>
                </a:lnTo>
                <a:lnTo>
                  <a:pt x="0" y="0"/>
                </a:lnTo>
                <a:close/>
              </a:path>
            </a:pathLst>
          </a:custGeom>
          <a:blipFill>
            <a:blip r:embed="rId5"/>
            <a:stretch>
              <a:fillRect l="-8525" t="0" r="-30704" b="0"/>
            </a:stretch>
          </a:blipFill>
        </p:spPr>
      </p:sp>
      <p:sp>
        <p:nvSpPr>
          <p:cNvPr name="TextBox 9" id="9"/>
          <p:cNvSpPr txBox="true"/>
          <p:nvPr/>
        </p:nvSpPr>
        <p:spPr>
          <a:xfrm rot="0">
            <a:off x="4189304" y="767373"/>
            <a:ext cx="12384578" cy="1499939"/>
          </a:xfrm>
          <a:prstGeom prst="rect">
            <a:avLst/>
          </a:prstGeom>
        </p:spPr>
        <p:txBody>
          <a:bodyPr anchor="t" rtlCol="false" tIns="0" lIns="0" bIns="0" rIns="0">
            <a:spAutoFit/>
          </a:bodyPr>
          <a:lstStyle/>
          <a:p>
            <a:pPr algn="l">
              <a:lnSpc>
                <a:spcPts val="6018"/>
              </a:lnSpc>
            </a:pPr>
            <a:r>
              <a:rPr lang="en-US" sz="4298">
                <a:solidFill>
                  <a:srgbClr val="593C8F"/>
                </a:solidFill>
                <a:latin typeface="League Spartan"/>
              </a:rPr>
              <a:t>FEATURES OF</a:t>
            </a:r>
          </a:p>
          <a:p>
            <a:pPr algn="l">
              <a:lnSpc>
                <a:spcPts val="6018"/>
              </a:lnSpc>
              <a:spcBef>
                <a:spcPct val="0"/>
              </a:spcBef>
            </a:pPr>
            <a:r>
              <a:rPr lang="en-US" sz="4298">
                <a:solidFill>
                  <a:srgbClr val="593C8F"/>
                </a:solidFill>
                <a:latin typeface="League Spartan"/>
              </a:rPr>
              <a:t>E-Commerce technology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false" flipV="false" rot="0">
            <a:off x="1426258" y="2404556"/>
            <a:ext cx="14558183" cy="7052093"/>
          </a:xfrm>
          <a:custGeom>
            <a:avLst/>
            <a:gdLst/>
            <a:ahLst/>
            <a:cxnLst/>
            <a:rect r="r" b="b" t="t" l="l"/>
            <a:pathLst>
              <a:path h="7052093" w="14558183">
                <a:moveTo>
                  <a:pt x="0" y="0"/>
                </a:moveTo>
                <a:lnTo>
                  <a:pt x="14558183" y="0"/>
                </a:lnTo>
                <a:lnTo>
                  <a:pt x="14558183" y="7052093"/>
                </a:lnTo>
                <a:lnTo>
                  <a:pt x="0" y="7052093"/>
                </a:lnTo>
                <a:lnTo>
                  <a:pt x="0" y="0"/>
                </a:lnTo>
                <a:close/>
              </a:path>
            </a:pathLst>
          </a:custGeom>
          <a:blipFill>
            <a:blip r:embed="rId3"/>
            <a:stretch>
              <a:fillRect l="0" t="0" r="0" b="0"/>
            </a:stretch>
          </a:blipFill>
        </p:spPr>
      </p:sp>
      <p:sp>
        <p:nvSpPr>
          <p:cNvPr name="TextBox 4" id="4"/>
          <p:cNvSpPr txBox="true"/>
          <p:nvPr/>
        </p:nvSpPr>
        <p:spPr>
          <a:xfrm rot="0">
            <a:off x="799903" y="1328844"/>
            <a:ext cx="13936932" cy="586907"/>
          </a:xfrm>
          <a:prstGeom prst="rect">
            <a:avLst/>
          </a:prstGeom>
        </p:spPr>
        <p:txBody>
          <a:bodyPr anchor="t" rtlCol="false" tIns="0" lIns="0" bIns="0" rIns="0">
            <a:spAutoFit/>
          </a:bodyPr>
          <a:lstStyle/>
          <a:p>
            <a:pPr algn="l">
              <a:lnSpc>
                <a:spcPts val="4886"/>
              </a:lnSpc>
              <a:spcBef>
                <a:spcPct val="0"/>
              </a:spcBef>
            </a:pPr>
            <a:r>
              <a:rPr lang="en-US" sz="3490">
                <a:solidFill>
                  <a:srgbClr val="593C8F"/>
                </a:solidFill>
                <a:latin typeface="League Spartan"/>
              </a:rPr>
              <a:t>THE BENEFITS OF </a:t>
            </a:r>
            <a:r>
              <a:rPr lang="en-US" sz="3490">
                <a:solidFill>
                  <a:srgbClr val="593C8F"/>
                </a:solidFill>
                <a:latin typeface="League Spartan"/>
              </a:rPr>
              <a:t> </a:t>
            </a:r>
            <a:r>
              <a:rPr lang="en-US" sz="3490">
                <a:solidFill>
                  <a:srgbClr val="593C8F"/>
                </a:solidFill>
                <a:latin typeface="League Spartan"/>
              </a:rPr>
              <a:t>DISINTERMEDIATION TO </a:t>
            </a:r>
            <a:r>
              <a:rPr lang="en-US" sz="3490">
                <a:solidFill>
                  <a:srgbClr val="593C8F"/>
                </a:solidFill>
                <a:latin typeface="League Spartan"/>
              </a:rPr>
              <a:t>the Consumer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1029660" y="4822825"/>
            <a:ext cx="800100" cy="641350"/>
            <a:chOff x="0" y="0"/>
            <a:chExt cx="210726" cy="168915"/>
          </a:xfrm>
        </p:grpSpPr>
        <p:sp>
          <p:nvSpPr>
            <p:cNvPr name="Freeform 4" id="4"/>
            <p:cNvSpPr/>
            <p:nvPr/>
          </p:nvSpPr>
          <p:spPr>
            <a:xfrm flipH="false" flipV="false" rot="0">
              <a:off x="0" y="0"/>
              <a:ext cx="210726" cy="168915"/>
            </a:xfrm>
            <a:custGeom>
              <a:avLst/>
              <a:gdLst/>
              <a:ahLst/>
              <a:cxnLst/>
              <a:rect r="r" b="b" t="t" l="l"/>
              <a:pathLst>
                <a:path h="168915" w="210726">
                  <a:moveTo>
                    <a:pt x="0" y="0"/>
                  </a:moveTo>
                  <a:lnTo>
                    <a:pt x="210726" y="0"/>
                  </a:lnTo>
                  <a:lnTo>
                    <a:pt x="210726" y="168915"/>
                  </a:lnTo>
                  <a:lnTo>
                    <a:pt x="0" y="168915"/>
                  </a:lnTo>
                  <a:close/>
                </a:path>
              </a:pathLst>
            </a:custGeom>
            <a:solidFill>
              <a:srgbClr val="000000"/>
            </a:solidFill>
          </p:spPr>
        </p:sp>
        <p:sp>
          <p:nvSpPr>
            <p:cNvPr name="TextBox 5" id="5"/>
            <p:cNvSpPr txBox="true"/>
            <p:nvPr/>
          </p:nvSpPr>
          <p:spPr>
            <a:xfrm>
              <a:off x="0" y="-47625"/>
              <a:ext cx="210726" cy="21654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5201900" y="0"/>
            <a:ext cx="3086100" cy="10287000"/>
            <a:chOff x="0" y="0"/>
            <a:chExt cx="812800" cy="2709333"/>
          </a:xfrm>
        </p:grpSpPr>
        <p:sp>
          <p:nvSpPr>
            <p:cNvPr name="Freeform 7" id="7"/>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593C8F"/>
            </a:solidFill>
          </p:spPr>
        </p:sp>
        <p:sp>
          <p:nvSpPr>
            <p:cNvPr name="TextBox 8" id="8"/>
            <p:cNvSpPr txBox="true"/>
            <p:nvPr/>
          </p:nvSpPr>
          <p:spPr>
            <a:xfrm>
              <a:off x="0" y="-47625"/>
              <a:ext cx="812800" cy="2756958"/>
            </a:xfrm>
            <a:prstGeom prst="rect">
              <a:avLst/>
            </a:prstGeom>
          </p:spPr>
          <p:txBody>
            <a:bodyPr anchor="ctr" rtlCol="false" tIns="50800" lIns="50800" bIns="50800" rIns="50800"/>
            <a:lstStyle/>
            <a:p>
              <a:pPr algn="ctr">
                <a:lnSpc>
                  <a:spcPts val="2659"/>
                </a:lnSpc>
              </a:pPr>
            </a:p>
          </p:txBody>
        </p:sp>
      </p:grpSp>
      <p:grpSp>
        <p:nvGrpSpPr>
          <p:cNvPr name="Group 9" id="9"/>
          <p:cNvGrpSpPr>
            <a:grpSpLocks noChangeAspect="true"/>
          </p:cNvGrpSpPr>
          <p:nvPr/>
        </p:nvGrpSpPr>
        <p:grpSpPr>
          <a:xfrm rot="0">
            <a:off x="10455226" y="1028700"/>
            <a:ext cx="6289724" cy="8373944"/>
            <a:chOff x="0" y="0"/>
            <a:chExt cx="3663950" cy="4878070"/>
          </a:xfrm>
        </p:grpSpPr>
        <p:sp>
          <p:nvSpPr>
            <p:cNvPr name="Freeform 10" id="10"/>
            <p:cNvSpPr/>
            <p:nvPr/>
          </p:nvSpPr>
          <p:spPr>
            <a:xfrm flipH="false" flipV="false" rot="0">
              <a:off x="31750" y="31750"/>
              <a:ext cx="3600450" cy="4814570"/>
            </a:xfrm>
            <a:custGeom>
              <a:avLst/>
              <a:gdLst/>
              <a:ahLst/>
              <a:cxnLst/>
              <a:rect r="r" b="b" t="t" l="l"/>
              <a:pathLst>
                <a:path h="4814570" w="3600450">
                  <a:moveTo>
                    <a:pt x="0" y="0"/>
                  </a:moveTo>
                  <a:lnTo>
                    <a:pt x="3600450" y="0"/>
                  </a:lnTo>
                  <a:lnTo>
                    <a:pt x="3600450" y="4814570"/>
                  </a:lnTo>
                  <a:lnTo>
                    <a:pt x="0" y="4814570"/>
                  </a:lnTo>
                  <a:close/>
                </a:path>
              </a:pathLst>
            </a:custGeom>
            <a:blipFill>
              <a:blip r:embed="rId3"/>
              <a:stretch>
                <a:fillRect l="-68863" t="0" r="-68863" b="0"/>
              </a:stretch>
            </a:blipFill>
          </p:spPr>
        </p:sp>
        <p:sp>
          <p:nvSpPr>
            <p:cNvPr name="Freeform 11" id="11"/>
            <p:cNvSpPr/>
            <p:nvPr/>
          </p:nvSpPr>
          <p:spPr>
            <a:xfrm flipH="false" flipV="false" rot="0">
              <a:off x="0" y="0"/>
              <a:ext cx="3663950" cy="4878070"/>
            </a:xfrm>
            <a:custGeom>
              <a:avLst/>
              <a:gdLst/>
              <a:ahLst/>
              <a:cxnLst/>
              <a:rect r="r" b="b" t="t" l="l"/>
              <a:pathLst>
                <a:path h="4878070" w="3663950">
                  <a:moveTo>
                    <a:pt x="3663950" y="4878070"/>
                  </a:moveTo>
                  <a:lnTo>
                    <a:pt x="0" y="4878070"/>
                  </a:lnTo>
                  <a:lnTo>
                    <a:pt x="0" y="0"/>
                  </a:lnTo>
                  <a:lnTo>
                    <a:pt x="3663950" y="0"/>
                  </a:lnTo>
                  <a:lnTo>
                    <a:pt x="3663950" y="4878070"/>
                  </a:lnTo>
                  <a:close/>
                  <a:moveTo>
                    <a:pt x="63500" y="4814570"/>
                  </a:moveTo>
                  <a:lnTo>
                    <a:pt x="3600450" y="4814570"/>
                  </a:lnTo>
                  <a:lnTo>
                    <a:pt x="3600450" y="63500"/>
                  </a:lnTo>
                  <a:lnTo>
                    <a:pt x="63500" y="63500"/>
                  </a:lnTo>
                  <a:lnTo>
                    <a:pt x="63500" y="4814570"/>
                  </a:lnTo>
                  <a:close/>
                </a:path>
              </a:pathLst>
            </a:custGeom>
            <a:solidFill>
              <a:srgbClr val="000000"/>
            </a:solidFill>
          </p:spPr>
        </p:sp>
      </p:grpSp>
      <p:sp>
        <p:nvSpPr>
          <p:cNvPr name="TextBox 12" id="12"/>
          <p:cNvSpPr txBox="true"/>
          <p:nvPr/>
        </p:nvSpPr>
        <p:spPr>
          <a:xfrm rot="0">
            <a:off x="852045" y="1491506"/>
            <a:ext cx="6865112" cy="738238"/>
          </a:xfrm>
          <a:prstGeom prst="rect">
            <a:avLst/>
          </a:prstGeom>
        </p:spPr>
        <p:txBody>
          <a:bodyPr anchor="t" rtlCol="false" tIns="0" lIns="0" bIns="0" rIns="0">
            <a:spAutoFit/>
          </a:bodyPr>
          <a:lstStyle/>
          <a:p>
            <a:pPr algn="l">
              <a:lnSpc>
                <a:spcPts val="6018"/>
              </a:lnSpc>
              <a:spcBef>
                <a:spcPct val="0"/>
              </a:spcBef>
            </a:pPr>
            <a:r>
              <a:rPr lang="en-US" sz="4298">
                <a:solidFill>
                  <a:srgbClr val="593C8F"/>
                </a:solidFill>
                <a:latin typeface="League Spartan"/>
              </a:rPr>
              <a:t> DIGITAL MARKETING?</a:t>
            </a:r>
          </a:p>
        </p:txBody>
      </p:sp>
      <p:sp>
        <p:nvSpPr>
          <p:cNvPr name="TextBox 13" id="13"/>
          <p:cNvSpPr txBox="true"/>
          <p:nvPr/>
        </p:nvSpPr>
        <p:spPr>
          <a:xfrm rot="0">
            <a:off x="1028700" y="952500"/>
            <a:ext cx="3255770" cy="605682"/>
          </a:xfrm>
          <a:prstGeom prst="rect">
            <a:avLst/>
          </a:prstGeom>
        </p:spPr>
        <p:txBody>
          <a:bodyPr anchor="t" rtlCol="false" tIns="0" lIns="0" bIns="0" rIns="0">
            <a:spAutoFit/>
          </a:bodyPr>
          <a:lstStyle/>
          <a:p>
            <a:pPr algn="l">
              <a:lnSpc>
                <a:spcPts val="4940"/>
              </a:lnSpc>
              <a:spcBef>
                <a:spcPct val="0"/>
              </a:spcBef>
            </a:pPr>
            <a:r>
              <a:rPr lang="en-US" sz="3529">
                <a:solidFill>
                  <a:srgbClr val="000000"/>
                </a:solidFill>
                <a:latin typeface="Lato Bold"/>
              </a:rPr>
              <a:t>WHAT IS</a:t>
            </a:r>
          </a:p>
        </p:txBody>
      </p:sp>
      <p:sp>
        <p:nvSpPr>
          <p:cNvPr name="TextBox 14" id="14"/>
          <p:cNvSpPr txBox="true"/>
          <p:nvPr/>
        </p:nvSpPr>
        <p:spPr>
          <a:xfrm rot="0">
            <a:off x="1028700" y="2741454"/>
            <a:ext cx="8720677" cy="1744821"/>
          </a:xfrm>
          <a:prstGeom prst="rect">
            <a:avLst/>
          </a:prstGeom>
        </p:spPr>
        <p:txBody>
          <a:bodyPr anchor="t" rtlCol="false" tIns="0" lIns="0" bIns="0" rIns="0">
            <a:spAutoFit/>
          </a:bodyPr>
          <a:lstStyle/>
          <a:p>
            <a:pPr algn="l">
              <a:lnSpc>
                <a:spcPts val="4628"/>
              </a:lnSpc>
            </a:pPr>
            <a:r>
              <a:rPr lang="en-US" sz="3306">
                <a:solidFill>
                  <a:srgbClr val="000000"/>
                </a:solidFill>
                <a:latin typeface="Arimo"/>
              </a:rPr>
              <a:t>Digital marketing is the use of the Internet,</a:t>
            </a:r>
          </a:p>
          <a:p>
            <a:pPr algn="l">
              <a:lnSpc>
                <a:spcPts val="4628"/>
              </a:lnSpc>
            </a:pPr>
            <a:r>
              <a:rPr lang="en-US" sz="3306">
                <a:solidFill>
                  <a:srgbClr val="000000"/>
                </a:solidFill>
                <a:latin typeface="Arimo"/>
              </a:rPr>
              <a:t>mobile devices, social media, search engines,</a:t>
            </a:r>
          </a:p>
          <a:p>
            <a:pPr algn="l">
              <a:lnSpc>
                <a:spcPts val="4628"/>
              </a:lnSpc>
              <a:spcBef>
                <a:spcPct val="0"/>
              </a:spcBef>
            </a:pPr>
            <a:r>
              <a:rPr lang="en-US" sz="3306">
                <a:solidFill>
                  <a:srgbClr val="000000"/>
                </a:solidFill>
                <a:latin typeface="Arimo"/>
              </a:rPr>
              <a:t>and other channels to reach consumers.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0" y="0"/>
            <a:ext cx="3086100" cy="10287000"/>
            <a:chOff x="0" y="0"/>
            <a:chExt cx="812800" cy="2709333"/>
          </a:xfrm>
        </p:grpSpPr>
        <p:sp>
          <p:nvSpPr>
            <p:cNvPr name="Freeform 4" id="4"/>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593C8F"/>
            </a:solidFill>
          </p:spPr>
        </p:sp>
        <p:sp>
          <p:nvSpPr>
            <p:cNvPr name="TextBox 5" id="5"/>
            <p:cNvSpPr txBox="true"/>
            <p:nvPr/>
          </p:nvSpPr>
          <p:spPr>
            <a:xfrm>
              <a:off x="0" y="-47625"/>
              <a:ext cx="812800" cy="275695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648322" y="508077"/>
            <a:ext cx="7218503" cy="897974"/>
          </a:xfrm>
          <a:prstGeom prst="rect">
            <a:avLst/>
          </a:prstGeom>
        </p:spPr>
        <p:txBody>
          <a:bodyPr anchor="t" rtlCol="false" tIns="0" lIns="0" bIns="0" rIns="0">
            <a:spAutoFit/>
          </a:bodyPr>
          <a:lstStyle/>
          <a:p>
            <a:pPr algn="l">
              <a:lnSpc>
                <a:spcPts val="7205"/>
              </a:lnSpc>
              <a:spcBef>
                <a:spcPct val="0"/>
              </a:spcBef>
            </a:pPr>
            <a:r>
              <a:rPr lang="en-US" sz="5146">
                <a:solidFill>
                  <a:srgbClr val="000000"/>
                </a:solidFill>
                <a:latin typeface="Lato Bold"/>
              </a:rPr>
              <a:t>TYPES OF</a:t>
            </a:r>
          </a:p>
        </p:txBody>
      </p:sp>
      <p:sp>
        <p:nvSpPr>
          <p:cNvPr name="TextBox 7" id="7"/>
          <p:cNvSpPr txBox="true"/>
          <p:nvPr/>
        </p:nvSpPr>
        <p:spPr>
          <a:xfrm rot="0">
            <a:off x="3755381" y="1549066"/>
            <a:ext cx="9338496" cy="895684"/>
          </a:xfrm>
          <a:prstGeom prst="rect">
            <a:avLst/>
          </a:prstGeom>
        </p:spPr>
        <p:txBody>
          <a:bodyPr anchor="t" rtlCol="false" tIns="0" lIns="0" bIns="0" rIns="0">
            <a:spAutoFit/>
          </a:bodyPr>
          <a:lstStyle/>
          <a:p>
            <a:pPr algn="l">
              <a:lnSpc>
                <a:spcPts val="7382"/>
              </a:lnSpc>
              <a:spcBef>
                <a:spcPct val="0"/>
              </a:spcBef>
            </a:pPr>
            <a:r>
              <a:rPr lang="en-US" sz="5273">
                <a:solidFill>
                  <a:srgbClr val="593C8F"/>
                </a:solidFill>
                <a:latin typeface="League Spartan"/>
              </a:rPr>
              <a:t>ELECTRONIC COMMERCE</a:t>
            </a:r>
          </a:p>
        </p:txBody>
      </p:sp>
      <p:sp>
        <p:nvSpPr>
          <p:cNvPr name="Freeform 8" id="8"/>
          <p:cNvSpPr/>
          <p:nvPr/>
        </p:nvSpPr>
        <p:spPr>
          <a:xfrm flipH="false" flipV="false" rot="0">
            <a:off x="13763158" y="387350"/>
            <a:ext cx="4160184" cy="4114800"/>
          </a:xfrm>
          <a:custGeom>
            <a:avLst/>
            <a:gdLst/>
            <a:ahLst/>
            <a:cxnLst/>
            <a:rect r="r" b="b" t="t" l="l"/>
            <a:pathLst>
              <a:path h="4114800" w="4160184">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3648322" y="3215924"/>
            <a:ext cx="7959477" cy="3788477"/>
          </a:xfrm>
          <a:prstGeom prst="rect">
            <a:avLst/>
          </a:prstGeom>
        </p:spPr>
        <p:txBody>
          <a:bodyPr anchor="t" rtlCol="false" tIns="0" lIns="0" bIns="0" rIns="0">
            <a:spAutoFit/>
          </a:bodyPr>
          <a:lstStyle/>
          <a:p>
            <a:pPr algn="ctr" marL="668719" indent="-334360" lvl="1">
              <a:lnSpc>
                <a:spcPts val="4336"/>
              </a:lnSpc>
              <a:buFont typeface="Arial"/>
              <a:buChar char="•"/>
            </a:pPr>
            <a:r>
              <a:rPr lang="en-US" sz="3097">
                <a:solidFill>
                  <a:srgbClr val="000000"/>
                </a:solidFill>
                <a:latin typeface="League Spartan"/>
              </a:rPr>
              <a:t>BUSINESS-TO-BUSINESS (B2B)</a:t>
            </a:r>
          </a:p>
          <a:p>
            <a:pPr algn="ctr">
              <a:lnSpc>
                <a:spcPts val="4336"/>
              </a:lnSpc>
            </a:pPr>
          </a:p>
          <a:p>
            <a:pPr algn="ctr" marL="668719" indent="-334360" lvl="1">
              <a:lnSpc>
                <a:spcPts val="4336"/>
              </a:lnSpc>
              <a:buFont typeface="Arial"/>
              <a:buChar char="•"/>
            </a:pPr>
            <a:r>
              <a:rPr lang="en-US" sz="3097">
                <a:solidFill>
                  <a:srgbClr val="000000"/>
                </a:solidFill>
                <a:latin typeface="League Spartan"/>
                <a:sym typeface="League Spartan"/>
              </a:rPr>
              <a:t> Business-to-consumer (B2C)</a:t>
            </a:r>
          </a:p>
          <a:p>
            <a:pPr algn="ctr">
              <a:lnSpc>
                <a:spcPts val="4336"/>
              </a:lnSpc>
            </a:pPr>
          </a:p>
          <a:p>
            <a:pPr algn="ctr" marL="668719" indent="-334360" lvl="1">
              <a:lnSpc>
                <a:spcPts val="4336"/>
              </a:lnSpc>
              <a:buFont typeface="Arial"/>
              <a:buChar char="•"/>
            </a:pPr>
            <a:r>
              <a:rPr lang="en-US" sz="3097">
                <a:solidFill>
                  <a:srgbClr val="000000"/>
                </a:solidFill>
                <a:latin typeface="League Spartan"/>
                <a:sym typeface="League Spartan"/>
              </a:rPr>
              <a:t> Consumer-to-consumer (C2C)</a:t>
            </a:r>
          </a:p>
          <a:p>
            <a:pPr algn="ctr">
              <a:lnSpc>
                <a:spcPts val="4336"/>
              </a:lnSpc>
            </a:pPr>
          </a:p>
          <a:p>
            <a:pPr algn="ctr" marL="668719" indent="-334360" lvl="1">
              <a:lnSpc>
                <a:spcPts val="4336"/>
              </a:lnSpc>
              <a:buFont typeface="Arial"/>
              <a:buChar char="•"/>
            </a:pPr>
            <a:r>
              <a:rPr lang="en-US" sz="3097">
                <a:solidFill>
                  <a:srgbClr val="000000"/>
                </a:solidFill>
                <a:latin typeface="League Spartan"/>
                <a:sym typeface="League Spartan"/>
              </a:rPr>
              <a:t> Consumer-to-Business (C2B)</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8518" r="0" b="0"/>
            </a:stretch>
          </a:blipFill>
        </p:spPr>
      </p:sp>
      <p:grpSp>
        <p:nvGrpSpPr>
          <p:cNvPr name="Group 3" id="3"/>
          <p:cNvGrpSpPr/>
          <p:nvPr/>
        </p:nvGrpSpPr>
        <p:grpSpPr>
          <a:xfrm rot="0">
            <a:off x="0" y="5143500"/>
            <a:ext cx="18288000" cy="5143500"/>
            <a:chOff x="0" y="0"/>
            <a:chExt cx="4816593" cy="1354667"/>
          </a:xfrm>
        </p:grpSpPr>
        <p:sp>
          <p:nvSpPr>
            <p:cNvPr name="Freeform 4" id="4"/>
            <p:cNvSpPr/>
            <p:nvPr/>
          </p:nvSpPr>
          <p:spPr>
            <a:xfrm flipH="false" flipV="false" rot="0">
              <a:off x="0" y="0"/>
              <a:ext cx="4816592" cy="1354667"/>
            </a:xfrm>
            <a:custGeom>
              <a:avLst/>
              <a:gdLst/>
              <a:ahLst/>
              <a:cxnLst/>
              <a:rect r="r" b="b" t="t" l="l"/>
              <a:pathLst>
                <a:path h="1354667" w="4816592">
                  <a:moveTo>
                    <a:pt x="0" y="0"/>
                  </a:moveTo>
                  <a:lnTo>
                    <a:pt x="4816592" y="0"/>
                  </a:lnTo>
                  <a:lnTo>
                    <a:pt x="4816592" y="1354667"/>
                  </a:lnTo>
                  <a:lnTo>
                    <a:pt x="0" y="1354667"/>
                  </a:lnTo>
                  <a:close/>
                </a:path>
              </a:pathLst>
            </a:custGeom>
            <a:solidFill>
              <a:srgbClr val="FFFFFF">
                <a:alpha val="90980"/>
              </a:srgbClr>
            </a:solidFill>
          </p:spPr>
        </p:sp>
        <p:sp>
          <p:nvSpPr>
            <p:cNvPr name="TextBox 5" id="5"/>
            <p:cNvSpPr txBox="true"/>
            <p:nvPr/>
          </p:nvSpPr>
          <p:spPr>
            <a:xfrm>
              <a:off x="0" y="-47625"/>
              <a:ext cx="4816593" cy="1402292"/>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4072171" y="5641711"/>
            <a:ext cx="10143658" cy="1375155"/>
          </a:xfrm>
          <a:prstGeom prst="rect">
            <a:avLst/>
          </a:prstGeom>
        </p:spPr>
        <p:txBody>
          <a:bodyPr anchor="t" rtlCol="false" tIns="0" lIns="0" bIns="0" rIns="0">
            <a:spAutoFit/>
          </a:bodyPr>
          <a:lstStyle/>
          <a:p>
            <a:pPr algn="ctr">
              <a:lnSpc>
                <a:spcPts val="11272"/>
              </a:lnSpc>
              <a:spcBef>
                <a:spcPct val="0"/>
              </a:spcBef>
            </a:pPr>
            <a:r>
              <a:rPr lang="en-US" sz="8051">
                <a:solidFill>
                  <a:srgbClr val="593C8F"/>
                </a:solidFill>
                <a:latin typeface="League Spartan"/>
              </a:rPr>
              <a:t>THANK YOU</a:t>
            </a:r>
          </a:p>
        </p:txBody>
      </p:sp>
      <p:sp>
        <p:nvSpPr>
          <p:cNvPr name="AutoShape 7" id="7"/>
          <p:cNvSpPr/>
          <p:nvPr/>
        </p:nvSpPr>
        <p:spPr>
          <a:xfrm>
            <a:off x="5897880" y="6921616"/>
            <a:ext cx="6492240"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a:off x="3116228" y="5143500"/>
            <a:ext cx="12081116" cy="0"/>
          </a:xfrm>
          <a:prstGeom prst="line">
            <a:avLst/>
          </a:prstGeom>
          <a:ln cap="flat" w="38100">
            <a:solidFill>
              <a:srgbClr val="000000"/>
            </a:solidFill>
            <a:prstDash val="solid"/>
            <a:headEnd type="none" len="sm" w="sm"/>
            <a:tailEnd type="none" len="sm" w="sm"/>
          </a:ln>
        </p:spPr>
      </p:sp>
      <p:sp>
        <p:nvSpPr>
          <p:cNvPr name="TextBox 4" id="4"/>
          <p:cNvSpPr txBox="true"/>
          <p:nvPr/>
        </p:nvSpPr>
        <p:spPr>
          <a:xfrm rot="0">
            <a:off x="2760388" y="2781247"/>
            <a:ext cx="12767225" cy="2105025"/>
          </a:xfrm>
          <a:prstGeom prst="rect">
            <a:avLst/>
          </a:prstGeom>
        </p:spPr>
        <p:txBody>
          <a:bodyPr anchor="t" rtlCol="false" tIns="0" lIns="0" bIns="0" rIns="0">
            <a:spAutoFit/>
          </a:bodyPr>
          <a:lstStyle/>
          <a:p>
            <a:pPr algn="ctr">
              <a:lnSpc>
                <a:spcPts val="8400"/>
              </a:lnSpc>
            </a:pPr>
            <a:r>
              <a:rPr lang="en-US" sz="6000">
                <a:solidFill>
                  <a:srgbClr val="593C8F"/>
                </a:solidFill>
                <a:latin typeface="League Spartan"/>
              </a:rPr>
              <a:t>INFORMATION SECURITY AND </a:t>
            </a:r>
          </a:p>
          <a:p>
            <a:pPr algn="ctr">
              <a:lnSpc>
                <a:spcPts val="8400"/>
              </a:lnSpc>
              <a:spcBef>
                <a:spcPct val="0"/>
              </a:spcBef>
            </a:pPr>
            <a:r>
              <a:rPr lang="en-US" sz="6000">
                <a:solidFill>
                  <a:srgbClr val="593C8F"/>
                </a:solidFill>
                <a:latin typeface="League Spartan"/>
              </a:rPr>
              <a:t>CYBERCRIME</a:t>
            </a:r>
          </a:p>
        </p:txBody>
      </p:sp>
      <p:sp>
        <p:nvSpPr>
          <p:cNvPr name="TextBox 5" id="5"/>
          <p:cNvSpPr txBox="true"/>
          <p:nvPr/>
        </p:nvSpPr>
        <p:spPr>
          <a:xfrm rot="0">
            <a:off x="2760388" y="5658666"/>
            <a:ext cx="12767225" cy="771525"/>
          </a:xfrm>
          <a:prstGeom prst="rect">
            <a:avLst/>
          </a:prstGeom>
        </p:spPr>
        <p:txBody>
          <a:bodyPr anchor="t" rtlCol="false" tIns="0" lIns="0" bIns="0" rIns="0">
            <a:spAutoFit/>
          </a:bodyPr>
          <a:lstStyle/>
          <a:p>
            <a:pPr algn="ctr">
              <a:lnSpc>
                <a:spcPts val="6299"/>
              </a:lnSpc>
              <a:spcBef>
                <a:spcPct val="0"/>
              </a:spcBef>
            </a:pPr>
            <a:r>
              <a:rPr lang="en-US" sz="4500">
                <a:solidFill>
                  <a:srgbClr val="593C8F"/>
                </a:solidFill>
                <a:latin typeface="League Spartan"/>
              </a:rPr>
              <a:t>KEEPING YOUR INFORMATION SAFE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a:off x="2747584" y="2135587"/>
            <a:ext cx="12081116" cy="0"/>
          </a:xfrm>
          <a:prstGeom prst="line">
            <a:avLst/>
          </a:prstGeom>
          <a:ln cap="flat" w="38100">
            <a:solidFill>
              <a:srgbClr val="000000"/>
            </a:solidFill>
            <a:prstDash val="solid"/>
            <a:headEnd type="none" len="sm" w="sm"/>
            <a:tailEnd type="none" len="sm" w="sm"/>
          </a:ln>
        </p:spPr>
      </p:sp>
      <p:sp>
        <p:nvSpPr>
          <p:cNvPr name="Freeform 4" id="4"/>
          <p:cNvSpPr/>
          <p:nvPr/>
        </p:nvSpPr>
        <p:spPr>
          <a:xfrm flipH="false" flipV="false" rot="0">
            <a:off x="12641581" y="3324102"/>
            <a:ext cx="4374238" cy="4374238"/>
          </a:xfrm>
          <a:custGeom>
            <a:avLst/>
            <a:gdLst/>
            <a:ahLst/>
            <a:cxnLst/>
            <a:rect r="r" b="b" t="t" l="l"/>
            <a:pathLst>
              <a:path h="4374238" w="4374238">
                <a:moveTo>
                  <a:pt x="0" y="0"/>
                </a:moveTo>
                <a:lnTo>
                  <a:pt x="4374238" y="0"/>
                </a:lnTo>
                <a:lnTo>
                  <a:pt x="4374238" y="4374238"/>
                </a:lnTo>
                <a:lnTo>
                  <a:pt x="0" y="4374238"/>
                </a:lnTo>
                <a:lnTo>
                  <a:pt x="0" y="0"/>
                </a:lnTo>
                <a:close/>
              </a:path>
            </a:pathLst>
          </a:custGeom>
          <a:blipFill>
            <a:blip r:embed="rId3"/>
            <a:stretch>
              <a:fillRect l="0" t="0" r="0" b="0"/>
            </a:stretch>
          </a:blipFill>
        </p:spPr>
      </p:sp>
      <p:sp>
        <p:nvSpPr>
          <p:cNvPr name="TextBox 5" id="5"/>
          <p:cNvSpPr txBox="true"/>
          <p:nvPr/>
        </p:nvSpPr>
        <p:spPr>
          <a:xfrm rot="0">
            <a:off x="2455709" y="1102773"/>
            <a:ext cx="12767225" cy="738537"/>
          </a:xfrm>
          <a:prstGeom prst="rect">
            <a:avLst/>
          </a:prstGeom>
        </p:spPr>
        <p:txBody>
          <a:bodyPr anchor="t" rtlCol="false" tIns="0" lIns="0" bIns="0" rIns="0">
            <a:spAutoFit/>
          </a:bodyPr>
          <a:lstStyle/>
          <a:p>
            <a:pPr algn="ctr">
              <a:lnSpc>
                <a:spcPts val="6018"/>
              </a:lnSpc>
              <a:spcBef>
                <a:spcPct val="0"/>
              </a:spcBef>
            </a:pPr>
            <a:r>
              <a:rPr lang="en-US" sz="4298">
                <a:solidFill>
                  <a:srgbClr val="593C8F"/>
                </a:solidFill>
                <a:latin typeface="League Spartan"/>
              </a:rPr>
              <a:t>WHAT IS INFORMATION SECURITY?</a:t>
            </a:r>
          </a:p>
        </p:txBody>
      </p:sp>
      <p:sp>
        <p:nvSpPr>
          <p:cNvPr name="TextBox 6" id="6"/>
          <p:cNvSpPr txBox="true"/>
          <p:nvPr/>
        </p:nvSpPr>
        <p:spPr>
          <a:xfrm rot="0">
            <a:off x="3045443" y="3415905"/>
            <a:ext cx="8629463" cy="4133483"/>
          </a:xfrm>
          <a:prstGeom prst="rect">
            <a:avLst/>
          </a:prstGeom>
        </p:spPr>
        <p:txBody>
          <a:bodyPr anchor="t" rtlCol="false" tIns="0" lIns="0" bIns="0" rIns="0">
            <a:spAutoFit/>
          </a:bodyPr>
          <a:lstStyle/>
          <a:p>
            <a:pPr algn="l" marL="721851" indent="-360925" lvl="1">
              <a:lnSpc>
                <a:spcPts val="4680"/>
              </a:lnSpc>
              <a:buFont typeface="Arial"/>
              <a:buChar char="•"/>
            </a:pPr>
            <a:r>
              <a:rPr lang="en-US" sz="3343">
                <a:solidFill>
                  <a:srgbClr val="000000"/>
                </a:solidFill>
                <a:latin typeface="League Spartan"/>
              </a:rPr>
              <a:t>INFORMATION SECURITY MEANS KEEPING YOUR INFORMATION SAFE.</a:t>
            </a:r>
          </a:p>
          <a:p>
            <a:pPr algn="l">
              <a:lnSpc>
                <a:spcPts val="4680"/>
              </a:lnSpc>
            </a:pPr>
          </a:p>
          <a:p>
            <a:pPr algn="l" marL="721851" indent="-360925" lvl="1">
              <a:lnSpc>
                <a:spcPts val="4680"/>
              </a:lnSpc>
              <a:buFont typeface="Arial"/>
              <a:buChar char="•"/>
            </a:pPr>
            <a:r>
              <a:rPr lang="en-US" sz="3343">
                <a:solidFill>
                  <a:srgbClr val="000000"/>
                </a:solidFill>
                <a:latin typeface="League Spartan"/>
              </a:rPr>
              <a:t>IT'S LIKE LOCKING YOUR DOOR TO KEEP STRANGERS OUT.</a:t>
            </a:r>
          </a:p>
          <a:p>
            <a:pPr algn="l">
              <a:lnSpc>
                <a:spcPts val="468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a:off x="2747584" y="2135587"/>
            <a:ext cx="12081116" cy="0"/>
          </a:xfrm>
          <a:prstGeom prst="line">
            <a:avLst/>
          </a:prstGeom>
          <a:ln cap="flat" w="38100">
            <a:solidFill>
              <a:srgbClr val="000000"/>
            </a:solidFill>
            <a:prstDash val="solid"/>
            <a:headEnd type="none" len="sm" w="sm"/>
            <a:tailEnd type="none" len="sm" w="sm"/>
          </a:ln>
        </p:spPr>
      </p:sp>
      <p:sp>
        <p:nvSpPr>
          <p:cNvPr name="TextBox 4" id="4"/>
          <p:cNvSpPr txBox="true"/>
          <p:nvPr/>
        </p:nvSpPr>
        <p:spPr>
          <a:xfrm rot="0">
            <a:off x="2097453" y="1102773"/>
            <a:ext cx="13662864" cy="738537"/>
          </a:xfrm>
          <a:prstGeom prst="rect">
            <a:avLst/>
          </a:prstGeom>
        </p:spPr>
        <p:txBody>
          <a:bodyPr anchor="t" rtlCol="false" tIns="0" lIns="0" bIns="0" rIns="0">
            <a:spAutoFit/>
          </a:bodyPr>
          <a:lstStyle/>
          <a:p>
            <a:pPr algn="ctr">
              <a:lnSpc>
                <a:spcPts val="6018"/>
              </a:lnSpc>
              <a:spcBef>
                <a:spcPct val="0"/>
              </a:spcBef>
            </a:pPr>
            <a:r>
              <a:rPr lang="en-US" sz="4298">
                <a:solidFill>
                  <a:srgbClr val="593C8F"/>
                </a:solidFill>
                <a:latin typeface="League Spartan"/>
              </a:rPr>
              <a:t>WHY IS INFORMATION SECURITY IMPORTANT?</a:t>
            </a:r>
          </a:p>
        </p:txBody>
      </p:sp>
      <p:sp>
        <p:nvSpPr>
          <p:cNvPr name="TextBox 5" id="5"/>
          <p:cNvSpPr txBox="true"/>
          <p:nvPr/>
        </p:nvSpPr>
        <p:spPr>
          <a:xfrm rot="0">
            <a:off x="4129428" y="2746956"/>
            <a:ext cx="9627462" cy="5916878"/>
          </a:xfrm>
          <a:prstGeom prst="rect">
            <a:avLst/>
          </a:prstGeom>
        </p:spPr>
        <p:txBody>
          <a:bodyPr anchor="t" rtlCol="false" tIns="0" lIns="0" bIns="0" rIns="0">
            <a:spAutoFit/>
          </a:bodyPr>
          <a:lstStyle/>
          <a:p>
            <a:pPr algn="l" marL="721851" indent="-360925" lvl="1">
              <a:lnSpc>
                <a:spcPts val="4680"/>
              </a:lnSpc>
              <a:buFont typeface="Arial"/>
              <a:buChar char="•"/>
            </a:pPr>
            <a:r>
              <a:rPr lang="en-US" sz="3343">
                <a:solidFill>
                  <a:srgbClr val="000000"/>
                </a:solidFill>
                <a:latin typeface="League Spartan"/>
              </a:rPr>
              <a:t>PROTECTS YOUR PERSONAL INFORMATION.</a:t>
            </a:r>
          </a:p>
          <a:p>
            <a:pPr algn="l">
              <a:lnSpc>
                <a:spcPts val="4680"/>
              </a:lnSpc>
            </a:pPr>
          </a:p>
          <a:p>
            <a:pPr algn="l" marL="721851" indent="-360925" lvl="1">
              <a:lnSpc>
                <a:spcPts val="4680"/>
              </a:lnSpc>
              <a:buFont typeface="Arial"/>
              <a:buChar char="•"/>
            </a:pPr>
            <a:r>
              <a:rPr lang="en-US" sz="3343">
                <a:solidFill>
                  <a:srgbClr val="000000"/>
                </a:solidFill>
                <a:latin typeface="League Spartan"/>
              </a:rPr>
              <a:t>KEEPS YOUR DATA OR MONEY SAFE FROM HACKERS.</a:t>
            </a:r>
          </a:p>
          <a:p>
            <a:pPr algn="l">
              <a:lnSpc>
                <a:spcPts val="4680"/>
              </a:lnSpc>
            </a:pPr>
          </a:p>
          <a:p>
            <a:pPr algn="l" marL="721851" indent="-360925" lvl="1">
              <a:lnSpc>
                <a:spcPts val="4680"/>
              </a:lnSpc>
              <a:buFont typeface="Arial"/>
              <a:buChar char="•"/>
            </a:pPr>
            <a:r>
              <a:rPr lang="en-US" sz="3343">
                <a:solidFill>
                  <a:srgbClr val="000000"/>
                </a:solidFill>
                <a:latin typeface="League Spartan"/>
              </a:rPr>
              <a:t>MAKES SURE ONLY THE RIGHT PEOPLE CAN ACCESS IMPORTANT THINGS.</a:t>
            </a:r>
          </a:p>
          <a:p>
            <a:pPr algn="l">
              <a:lnSpc>
                <a:spcPts val="4680"/>
              </a:lnSpc>
            </a:pPr>
          </a:p>
          <a:p>
            <a:pPr algn="l">
              <a:lnSpc>
                <a:spcPts val="468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a:off x="2747584" y="2135587"/>
            <a:ext cx="12081116" cy="0"/>
          </a:xfrm>
          <a:prstGeom prst="line">
            <a:avLst/>
          </a:prstGeom>
          <a:ln cap="flat" w="38100">
            <a:solidFill>
              <a:srgbClr val="000000"/>
            </a:solidFill>
            <a:prstDash val="solid"/>
            <a:headEnd type="none" len="sm" w="sm"/>
            <a:tailEnd type="none" len="sm" w="sm"/>
          </a:ln>
        </p:spPr>
      </p:sp>
      <p:sp>
        <p:nvSpPr>
          <p:cNvPr name="Freeform 4" id="4"/>
          <p:cNvSpPr/>
          <p:nvPr/>
        </p:nvSpPr>
        <p:spPr>
          <a:xfrm flipH="false" flipV="false" rot="0">
            <a:off x="10746074" y="3247333"/>
            <a:ext cx="6866235" cy="4577490"/>
          </a:xfrm>
          <a:custGeom>
            <a:avLst/>
            <a:gdLst/>
            <a:ahLst/>
            <a:cxnLst/>
            <a:rect r="r" b="b" t="t" l="l"/>
            <a:pathLst>
              <a:path h="4577490" w="6866235">
                <a:moveTo>
                  <a:pt x="0" y="0"/>
                </a:moveTo>
                <a:lnTo>
                  <a:pt x="6866235" y="0"/>
                </a:lnTo>
                <a:lnTo>
                  <a:pt x="6866235" y="4577490"/>
                </a:lnTo>
                <a:lnTo>
                  <a:pt x="0" y="4577490"/>
                </a:lnTo>
                <a:lnTo>
                  <a:pt x="0" y="0"/>
                </a:lnTo>
                <a:close/>
              </a:path>
            </a:pathLst>
          </a:custGeom>
          <a:blipFill>
            <a:blip r:embed="rId3"/>
            <a:stretch>
              <a:fillRect l="0" t="0" r="0" b="0"/>
            </a:stretch>
          </a:blipFill>
        </p:spPr>
      </p:sp>
      <p:sp>
        <p:nvSpPr>
          <p:cNvPr name="TextBox 5" id="5"/>
          <p:cNvSpPr txBox="true"/>
          <p:nvPr/>
        </p:nvSpPr>
        <p:spPr>
          <a:xfrm rot="0">
            <a:off x="2097453" y="1102773"/>
            <a:ext cx="13662864" cy="738537"/>
          </a:xfrm>
          <a:prstGeom prst="rect">
            <a:avLst/>
          </a:prstGeom>
        </p:spPr>
        <p:txBody>
          <a:bodyPr anchor="t" rtlCol="false" tIns="0" lIns="0" bIns="0" rIns="0">
            <a:spAutoFit/>
          </a:bodyPr>
          <a:lstStyle/>
          <a:p>
            <a:pPr algn="ctr">
              <a:lnSpc>
                <a:spcPts val="6018"/>
              </a:lnSpc>
              <a:spcBef>
                <a:spcPct val="0"/>
              </a:spcBef>
            </a:pPr>
            <a:r>
              <a:rPr lang="en-US" sz="4298">
                <a:solidFill>
                  <a:srgbClr val="593C8F"/>
                </a:solidFill>
                <a:latin typeface="League Spartan"/>
              </a:rPr>
              <a:t>WHAT IS CYBERCRIME?</a:t>
            </a:r>
          </a:p>
        </p:txBody>
      </p:sp>
      <p:sp>
        <p:nvSpPr>
          <p:cNvPr name="TextBox 6" id="6"/>
          <p:cNvSpPr txBox="true"/>
          <p:nvPr/>
        </p:nvSpPr>
        <p:spPr>
          <a:xfrm rot="0">
            <a:off x="1028700" y="2951674"/>
            <a:ext cx="9168581" cy="5877726"/>
          </a:xfrm>
          <a:prstGeom prst="rect">
            <a:avLst/>
          </a:prstGeom>
        </p:spPr>
        <p:txBody>
          <a:bodyPr anchor="t" rtlCol="false" tIns="0" lIns="0" bIns="0" rIns="0">
            <a:spAutoFit/>
          </a:bodyPr>
          <a:lstStyle/>
          <a:p>
            <a:pPr algn="just" marL="721850" indent="-360925" lvl="1">
              <a:lnSpc>
                <a:spcPts val="4680"/>
              </a:lnSpc>
              <a:buFont typeface="Arial"/>
              <a:buChar char="•"/>
            </a:pPr>
            <a:r>
              <a:rPr lang="en-US" sz="3343">
                <a:solidFill>
                  <a:srgbClr val="000000"/>
                </a:solidFill>
                <a:latin typeface="League Spartan"/>
              </a:rPr>
              <a:t>CYBERCRIME IS WHEN BAD GUYS USE COMPUTERS TO DO BAD THINGS.</a:t>
            </a:r>
          </a:p>
          <a:p>
            <a:pPr algn="just">
              <a:lnSpc>
                <a:spcPts val="4680"/>
              </a:lnSpc>
            </a:pPr>
          </a:p>
          <a:p>
            <a:pPr algn="just" marL="721850" indent="-360925" lvl="1">
              <a:lnSpc>
                <a:spcPts val="4680"/>
              </a:lnSpc>
              <a:buFont typeface="Arial"/>
              <a:buChar char="•"/>
            </a:pPr>
            <a:r>
              <a:rPr lang="en-US" sz="3343">
                <a:solidFill>
                  <a:srgbClr val="000000"/>
                </a:solidFill>
                <a:latin typeface="League Spartan"/>
              </a:rPr>
              <a:t>THEY MIGHT SNEAK INTO YOUR COMPUTER AND TAKE YOUR THINGS.</a:t>
            </a:r>
          </a:p>
          <a:p>
            <a:pPr algn="just">
              <a:lnSpc>
                <a:spcPts val="4680"/>
              </a:lnSpc>
            </a:pPr>
          </a:p>
          <a:p>
            <a:pPr algn="just" marL="721850" indent="-360925" lvl="1">
              <a:lnSpc>
                <a:spcPts val="4680"/>
              </a:lnSpc>
              <a:buFont typeface="Arial"/>
              <a:buChar char="•"/>
            </a:pPr>
            <a:r>
              <a:rPr lang="en-US" sz="3343">
                <a:solidFill>
                  <a:srgbClr val="000000"/>
                </a:solidFill>
                <a:latin typeface="League Spartan"/>
              </a:rPr>
              <a:t>CYBERCRIME IS LIKE A SNEAKY DIGITAL THIEF.</a:t>
            </a:r>
          </a:p>
          <a:p>
            <a:pPr algn="l">
              <a:lnSpc>
                <a:spcPts val="4680"/>
              </a:lnSpc>
            </a:pPr>
          </a:p>
          <a:p>
            <a:pPr algn="l">
              <a:lnSpc>
                <a:spcPts val="468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a:off x="2747584" y="2135587"/>
            <a:ext cx="12081116" cy="0"/>
          </a:xfrm>
          <a:prstGeom prst="line">
            <a:avLst/>
          </a:prstGeom>
          <a:ln cap="flat" w="38100">
            <a:solidFill>
              <a:srgbClr val="000000"/>
            </a:solidFill>
            <a:prstDash val="solid"/>
            <a:headEnd type="none" len="sm" w="sm"/>
            <a:tailEnd type="none" len="sm" w="sm"/>
          </a:ln>
        </p:spPr>
      </p:sp>
      <p:sp>
        <p:nvSpPr>
          <p:cNvPr name="Freeform 4" id="4"/>
          <p:cNvSpPr/>
          <p:nvPr/>
        </p:nvSpPr>
        <p:spPr>
          <a:xfrm flipH="false" flipV="false" rot="0">
            <a:off x="10029563" y="3110808"/>
            <a:ext cx="7731713" cy="4065385"/>
          </a:xfrm>
          <a:custGeom>
            <a:avLst/>
            <a:gdLst/>
            <a:ahLst/>
            <a:cxnLst/>
            <a:rect r="r" b="b" t="t" l="l"/>
            <a:pathLst>
              <a:path h="4065385" w="7731713">
                <a:moveTo>
                  <a:pt x="0" y="0"/>
                </a:moveTo>
                <a:lnTo>
                  <a:pt x="7731713" y="0"/>
                </a:lnTo>
                <a:lnTo>
                  <a:pt x="7731713" y="4065384"/>
                </a:lnTo>
                <a:lnTo>
                  <a:pt x="0" y="4065384"/>
                </a:lnTo>
                <a:lnTo>
                  <a:pt x="0" y="0"/>
                </a:lnTo>
                <a:close/>
              </a:path>
            </a:pathLst>
          </a:custGeom>
          <a:blipFill>
            <a:blip r:embed="rId3"/>
            <a:stretch>
              <a:fillRect l="0" t="0" r="0" b="0"/>
            </a:stretch>
          </a:blipFill>
        </p:spPr>
      </p:sp>
      <p:sp>
        <p:nvSpPr>
          <p:cNvPr name="TextBox 5" id="5"/>
          <p:cNvSpPr txBox="true"/>
          <p:nvPr/>
        </p:nvSpPr>
        <p:spPr>
          <a:xfrm rot="0">
            <a:off x="2097453" y="1102773"/>
            <a:ext cx="13662864" cy="738537"/>
          </a:xfrm>
          <a:prstGeom prst="rect">
            <a:avLst/>
          </a:prstGeom>
        </p:spPr>
        <p:txBody>
          <a:bodyPr anchor="t" rtlCol="false" tIns="0" lIns="0" bIns="0" rIns="0">
            <a:spAutoFit/>
          </a:bodyPr>
          <a:lstStyle/>
          <a:p>
            <a:pPr algn="ctr">
              <a:lnSpc>
                <a:spcPts val="6018"/>
              </a:lnSpc>
              <a:spcBef>
                <a:spcPct val="0"/>
              </a:spcBef>
            </a:pPr>
            <a:r>
              <a:rPr lang="en-US" sz="4298">
                <a:solidFill>
                  <a:srgbClr val="593C8F"/>
                </a:solidFill>
                <a:latin typeface="League Spartan"/>
              </a:rPr>
              <a:t>TYPES OF CYBERCRIME</a:t>
            </a:r>
          </a:p>
        </p:txBody>
      </p:sp>
      <p:sp>
        <p:nvSpPr>
          <p:cNvPr name="TextBox 6" id="6"/>
          <p:cNvSpPr txBox="true"/>
          <p:nvPr/>
        </p:nvSpPr>
        <p:spPr>
          <a:xfrm rot="0">
            <a:off x="1025865" y="3015558"/>
            <a:ext cx="7903020" cy="4188135"/>
          </a:xfrm>
          <a:prstGeom prst="rect">
            <a:avLst/>
          </a:prstGeom>
        </p:spPr>
        <p:txBody>
          <a:bodyPr anchor="t" rtlCol="false" tIns="0" lIns="0" bIns="0" rIns="0">
            <a:spAutoFit/>
          </a:bodyPr>
          <a:lstStyle/>
          <a:p>
            <a:pPr algn="l" marL="1023334" indent="-511667" lvl="1">
              <a:lnSpc>
                <a:spcPts val="6635"/>
              </a:lnSpc>
              <a:buAutoNum type="arabicPeriod" startAt="1"/>
            </a:pPr>
            <a:r>
              <a:rPr lang="en-US" sz="4739">
                <a:solidFill>
                  <a:srgbClr val="FF3131"/>
                </a:solidFill>
                <a:latin typeface="League Spartan"/>
              </a:rPr>
              <a:t> ONLINE SCAMS</a:t>
            </a:r>
          </a:p>
          <a:p>
            <a:pPr algn="l" marL="1023334" indent="-511667" lvl="1">
              <a:lnSpc>
                <a:spcPts val="6635"/>
              </a:lnSpc>
              <a:buAutoNum type="arabicPeriod" startAt="1"/>
            </a:pPr>
            <a:r>
              <a:rPr lang="en-US" sz="4739">
                <a:solidFill>
                  <a:srgbClr val="FF3131"/>
                </a:solidFill>
                <a:latin typeface="League Spartan"/>
              </a:rPr>
              <a:t> </a:t>
            </a:r>
            <a:r>
              <a:rPr lang="en-US" sz="4739">
                <a:solidFill>
                  <a:srgbClr val="FF3131"/>
                </a:solidFill>
                <a:latin typeface="League Spartan Semi-Bold"/>
              </a:rPr>
              <a:t>HACKING</a:t>
            </a:r>
          </a:p>
          <a:p>
            <a:pPr algn="l" marL="1023334" indent="-511667" lvl="1">
              <a:lnSpc>
                <a:spcPts val="6635"/>
              </a:lnSpc>
              <a:buAutoNum type="arabicPeriod" startAt="1"/>
            </a:pPr>
            <a:r>
              <a:rPr lang="en-US" sz="4739">
                <a:solidFill>
                  <a:srgbClr val="FF3131"/>
                </a:solidFill>
                <a:latin typeface="League Spartan Semi-Bold"/>
              </a:rPr>
              <a:t> IDENTITY THEFT</a:t>
            </a:r>
          </a:p>
          <a:p>
            <a:pPr algn="l" marL="1023334" indent="-511667" lvl="1">
              <a:lnSpc>
                <a:spcPts val="6635"/>
              </a:lnSpc>
              <a:buAutoNum type="arabicPeriod" startAt="1"/>
            </a:pPr>
            <a:r>
              <a:rPr lang="en-US" sz="4739">
                <a:solidFill>
                  <a:srgbClr val="FF3131"/>
                </a:solidFill>
                <a:latin typeface="League Spartan Semi-Bold"/>
              </a:rPr>
              <a:t> CYBERBULLYING</a:t>
            </a:r>
          </a:p>
          <a:p>
            <a:pPr algn="l" marL="1023334" indent="-511667" lvl="1">
              <a:lnSpc>
                <a:spcPts val="6635"/>
              </a:lnSpc>
              <a:buAutoNum type="arabicPeriod" startAt="1"/>
            </a:pPr>
            <a:r>
              <a:rPr lang="en-US" sz="4739">
                <a:solidFill>
                  <a:srgbClr val="FF3131"/>
                </a:solidFill>
                <a:latin typeface="League Spartan Semi-Bold"/>
              </a:rPr>
              <a:t> MALWARE ATTACKS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a:off x="2747584" y="2135587"/>
            <a:ext cx="12081116" cy="0"/>
          </a:xfrm>
          <a:prstGeom prst="line">
            <a:avLst/>
          </a:prstGeom>
          <a:ln cap="flat" w="38100">
            <a:solidFill>
              <a:srgbClr val="000000"/>
            </a:solidFill>
            <a:prstDash val="solid"/>
            <a:headEnd type="none" len="sm" w="sm"/>
            <a:tailEnd type="none" len="sm" w="sm"/>
          </a:ln>
        </p:spPr>
      </p:sp>
      <p:sp>
        <p:nvSpPr>
          <p:cNvPr name="Freeform 4" id="4"/>
          <p:cNvSpPr/>
          <p:nvPr/>
        </p:nvSpPr>
        <p:spPr>
          <a:xfrm flipH="false" flipV="false" rot="0">
            <a:off x="535784" y="3656768"/>
            <a:ext cx="6904107" cy="3866300"/>
          </a:xfrm>
          <a:custGeom>
            <a:avLst/>
            <a:gdLst/>
            <a:ahLst/>
            <a:cxnLst/>
            <a:rect r="r" b="b" t="t" l="l"/>
            <a:pathLst>
              <a:path h="3866300" w="6904107">
                <a:moveTo>
                  <a:pt x="0" y="0"/>
                </a:moveTo>
                <a:lnTo>
                  <a:pt x="6904107" y="0"/>
                </a:lnTo>
                <a:lnTo>
                  <a:pt x="6904107" y="3866300"/>
                </a:lnTo>
                <a:lnTo>
                  <a:pt x="0" y="3866300"/>
                </a:lnTo>
                <a:lnTo>
                  <a:pt x="0" y="0"/>
                </a:lnTo>
                <a:close/>
              </a:path>
            </a:pathLst>
          </a:custGeom>
          <a:blipFill>
            <a:blip r:embed="rId3"/>
            <a:stretch>
              <a:fillRect l="0" t="0" r="0" b="0"/>
            </a:stretch>
          </a:blipFill>
        </p:spPr>
      </p:sp>
      <p:sp>
        <p:nvSpPr>
          <p:cNvPr name="TextBox 5" id="5"/>
          <p:cNvSpPr txBox="true"/>
          <p:nvPr/>
        </p:nvSpPr>
        <p:spPr>
          <a:xfrm rot="0">
            <a:off x="2097453" y="1102773"/>
            <a:ext cx="13662864" cy="738537"/>
          </a:xfrm>
          <a:prstGeom prst="rect">
            <a:avLst/>
          </a:prstGeom>
        </p:spPr>
        <p:txBody>
          <a:bodyPr anchor="t" rtlCol="false" tIns="0" lIns="0" bIns="0" rIns="0">
            <a:spAutoFit/>
          </a:bodyPr>
          <a:lstStyle/>
          <a:p>
            <a:pPr algn="ctr">
              <a:lnSpc>
                <a:spcPts val="6018"/>
              </a:lnSpc>
              <a:spcBef>
                <a:spcPct val="0"/>
              </a:spcBef>
            </a:pPr>
            <a:r>
              <a:rPr lang="en-US" sz="4298">
                <a:solidFill>
                  <a:srgbClr val="593C8F"/>
                </a:solidFill>
                <a:latin typeface="League Spartan"/>
              </a:rPr>
              <a:t>HOW CAN WE PROTECT OURSELF?</a:t>
            </a:r>
          </a:p>
        </p:txBody>
      </p:sp>
      <p:sp>
        <p:nvSpPr>
          <p:cNvPr name="TextBox 6" id="6"/>
          <p:cNvSpPr txBox="true"/>
          <p:nvPr/>
        </p:nvSpPr>
        <p:spPr>
          <a:xfrm rot="0">
            <a:off x="7439891" y="2832742"/>
            <a:ext cx="9819409" cy="5877560"/>
          </a:xfrm>
          <a:prstGeom prst="rect">
            <a:avLst/>
          </a:prstGeom>
        </p:spPr>
        <p:txBody>
          <a:bodyPr anchor="t" rtlCol="false" tIns="0" lIns="0" bIns="0" rIns="0">
            <a:spAutoFit/>
          </a:bodyPr>
          <a:lstStyle/>
          <a:p>
            <a:pPr algn="l" marL="723266" indent="-361633" lvl="1">
              <a:lnSpc>
                <a:spcPts val="4690"/>
              </a:lnSpc>
              <a:buFont typeface="Arial"/>
              <a:buChar char="•"/>
            </a:pPr>
            <a:r>
              <a:rPr lang="en-US" sz="3350">
                <a:solidFill>
                  <a:srgbClr val="000000"/>
                </a:solidFill>
                <a:latin typeface="League Spartan"/>
              </a:rPr>
              <a:t>USE STRONG PASSWORDS THAT ARE HARD TO GUESS.</a:t>
            </a:r>
          </a:p>
          <a:p>
            <a:pPr algn="l">
              <a:lnSpc>
                <a:spcPts val="4690"/>
              </a:lnSpc>
            </a:pPr>
          </a:p>
          <a:p>
            <a:pPr algn="l" marL="723266" indent="-361633" lvl="1">
              <a:lnSpc>
                <a:spcPts val="4690"/>
              </a:lnSpc>
              <a:buFont typeface="Arial"/>
              <a:buChar char="•"/>
            </a:pPr>
            <a:r>
              <a:rPr lang="en-US" sz="3350">
                <a:solidFill>
                  <a:srgbClr val="000000"/>
                </a:solidFill>
                <a:latin typeface="League Spartan"/>
              </a:rPr>
              <a:t>DON'T CLICK ON LINKS OR OPEN EMAILS FROM PEOPLE YOU DON'T KNOW.</a:t>
            </a:r>
          </a:p>
          <a:p>
            <a:pPr algn="l">
              <a:lnSpc>
                <a:spcPts val="4690"/>
              </a:lnSpc>
            </a:pPr>
          </a:p>
          <a:p>
            <a:pPr algn="l" marL="723266" indent="-361633" lvl="1">
              <a:lnSpc>
                <a:spcPts val="4690"/>
              </a:lnSpc>
              <a:buFont typeface="Arial"/>
              <a:buChar char="•"/>
            </a:pPr>
            <a:r>
              <a:rPr lang="en-US" sz="3350">
                <a:solidFill>
                  <a:srgbClr val="000000"/>
                </a:solidFill>
                <a:latin typeface="League Spartan"/>
              </a:rPr>
              <a:t>KEEP YOUR COMPUTER AND APPS UPDATED TO STAY SAFE FROM VIRUSES.</a:t>
            </a:r>
          </a:p>
          <a:p>
            <a:pPr algn="l">
              <a:lnSpc>
                <a:spcPts val="469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0" y="0"/>
            <a:ext cx="3086100" cy="10287000"/>
            <a:chOff x="0" y="0"/>
            <a:chExt cx="812800" cy="2709333"/>
          </a:xfrm>
        </p:grpSpPr>
        <p:sp>
          <p:nvSpPr>
            <p:cNvPr name="Freeform 4" id="4"/>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593C8F"/>
            </a:solidFill>
          </p:spPr>
        </p:sp>
        <p:sp>
          <p:nvSpPr>
            <p:cNvPr name="TextBox 5" id="5"/>
            <p:cNvSpPr txBox="true"/>
            <p:nvPr/>
          </p:nvSpPr>
          <p:spPr>
            <a:xfrm>
              <a:off x="0" y="-47625"/>
              <a:ext cx="812800" cy="275695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955724" y="2485908"/>
            <a:ext cx="10376552" cy="5238984"/>
          </a:xfrm>
          <a:prstGeom prst="rect">
            <a:avLst/>
          </a:prstGeom>
        </p:spPr>
        <p:txBody>
          <a:bodyPr anchor="t" rtlCol="false" tIns="0" lIns="0" bIns="0" rIns="0">
            <a:spAutoFit/>
          </a:bodyPr>
          <a:lstStyle/>
          <a:p>
            <a:pPr algn="l" marL="807633" indent="-403817" lvl="1">
              <a:lnSpc>
                <a:spcPts val="5237"/>
              </a:lnSpc>
              <a:buAutoNum type="arabicPeriod" startAt="1"/>
            </a:pPr>
            <a:r>
              <a:rPr lang="en-US" sz="3740">
                <a:solidFill>
                  <a:srgbClr val="000000"/>
                </a:solidFill>
                <a:latin typeface="Fredoka"/>
              </a:rPr>
              <a:t>Ubiquity</a:t>
            </a:r>
          </a:p>
          <a:p>
            <a:pPr algn="l" marL="807633" indent="-403817" lvl="1">
              <a:lnSpc>
                <a:spcPts val="5237"/>
              </a:lnSpc>
              <a:buAutoNum type="arabicPeriod" startAt="1"/>
            </a:pPr>
            <a:r>
              <a:rPr lang="en-US" sz="3740">
                <a:solidFill>
                  <a:srgbClr val="000000"/>
                </a:solidFill>
                <a:latin typeface="Fredoka"/>
              </a:rPr>
              <a:t>Global reach</a:t>
            </a:r>
          </a:p>
          <a:p>
            <a:pPr algn="l" marL="807633" indent="-403817" lvl="1">
              <a:lnSpc>
                <a:spcPts val="5237"/>
              </a:lnSpc>
              <a:buAutoNum type="arabicPeriod" startAt="1"/>
            </a:pPr>
            <a:r>
              <a:rPr lang="en-US" sz="3740">
                <a:solidFill>
                  <a:srgbClr val="000000"/>
                </a:solidFill>
                <a:latin typeface="Fredoka"/>
              </a:rPr>
              <a:t>Global reach</a:t>
            </a:r>
          </a:p>
          <a:p>
            <a:pPr algn="l" marL="807633" indent="-403817" lvl="1">
              <a:lnSpc>
                <a:spcPts val="5237"/>
              </a:lnSpc>
              <a:buAutoNum type="arabicPeriod" startAt="1"/>
            </a:pPr>
            <a:r>
              <a:rPr lang="en-US" sz="3740">
                <a:solidFill>
                  <a:srgbClr val="000000"/>
                </a:solidFill>
                <a:latin typeface="Fredoka"/>
              </a:rPr>
              <a:t>Richness</a:t>
            </a:r>
          </a:p>
          <a:p>
            <a:pPr algn="l" marL="807633" indent="-403817" lvl="1">
              <a:lnSpc>
                <a:spcPts val="5237"/>
              </a:lnSpc>
              <a:buAutoNum type="arabicPeriod" startAt="1"/>
            </a:pPr>
            <a:r>
              <a:rPr lang="en-US" sz="3740">
                <a:solidFill>
                  <a:srgbClr val="000000"/>
                </a:solidFill>
                <a:latin typeface="Fredoka"/>
              </a:rPr>
              <a:t>Interactivity</a:t>
            </a:r>
          </a:p>
          <a:p>
            <a:pPr algn="l" marL="807633" indent="-403817" lvl="1">
              <a:lnSpc>
                <a:spcPts val="5237"/>
              </a:lnSpc>
              <a:buAutoNum type="arabicPeriod" startAt="1"/>
            </a:pPr>
            <a:r>
              <a:rPr lang="en-US" sz="3740">
                <a:solidFill>
                  <a:srgbClr val="000000"/>
                </a:solidFill>
                <a:latin typeface="Fredoka"/>
              </a:rPr>
              <a:t>Information density</a:t>
            </a:r>
          </a:p>
          <a:p>
            <a:pPr algn="l" marL="807633" indent="-403817" lvl="1">
              <a:lnSpc>
                <a:spcPts val="5237"/>
              </a:lnSpc>
              <a:buAutoNum type="arabicPeriod" startAt="1"/>
            </a:pPr>
            <a:r>
              <a:rPr lang="en-US" sz="3740">
                <a:solidFill>
                  <a:srgbClr val="000000"/>
                </a:solidFill>
                <a:latin typeface="Fredoka"/>
              </a:rPr>
              <a:t>Personalization/Customization</a:t>
            </a:r>
          </a:p>
          <a:p>
            <a:pPr algn="l" marL="807633" indent="-403817" lvl="1">
              <a:lnSpc>
                <a:spcPts val="5237"/>
              </a:lnSpc>
              <a:buAutoNum type="arabicPeriod" startAt="1"/>
            </a:pPr>
            <a:r>
              <a:rPr lang="en-US" sz="3740">
                <a:solidFill>
                  <a:srgbClr val="000000"/>
                </a:solidFill>
                <a:latin typeface="Fredoka"/>
              </a:rPr>
              <a:t>Social technology</a:t>
            </a:r>
          </a:p>
        </p:txBody>
      </p:sp>
      <p:sp>
        <p:nvSpPr>
          <p:cNvPr name="Freeform 7" id="7"/>
          <p:cNvSpPr/>
          <p:nvPr/>
        </p:nvSpPr>
        <p:spPr>
          <a:xfrm flipH="false" flipV="false" rot="0">
            <a:off x="4519964" y="8324142"/>
            <a:ext cx="2087283" cy="521821"/>
          </a:xfrm>
          <a:custGeom>
            <a:avLst/>
            <a:gdLst/>
            <a:ahLst/>
            <a:cxnLst/>
            <a:rect r="r" b="b" t="t" l="l"/>
            <a:pathLst>
              <a:path h="521821" w="2087283">
                <a:moveTo>
                  <a:pt x="0" y="0"/>
                </a:moveTo>
                <a:lnTo>
                  <a:pt x="2087282" y="0"/>
                </a:lnTo>
                <a:lnTo>
                  <a:pt x="2087282" y="521820"/>
                </a:lnTo>
                <a:lnTo>
                  <a:pt x="0" y="5218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2146224" y="2562108"/>
            <a:ext cx="5772107" cy="5762034"/>
          </a:xfrm>
          <a:custGeom>
            <a:avLst/>
            <a:gdLst/>
            <a:ahLst/>
            <a:cxnLst/>
            <a:rect r="r" b="b" t="t" l="l"/>
            <a:pathLst>
              <a:path h="5762034" w="5772107">
                <a:moveTo>
                  <a:pt x="0" y="0"/>
                </a:moveTo>
                <a:lnTo>
                  <a:pt x="5772108" y="0"/>
                </a:lnTo>
                <a:lnTo>
                  <a:pt x="5772108" y="5762034"/>
                </a:lnTo>
                <a:lnTo>
                  <a:pt x="0" y="5762034"/>
                </a:lnTo>
                <a:lnTo>
                  <a:pt x="0" y="0"/>
                </a:lnTo>
                <a:close/>
              </a:path>
            </a:pathLst>
          </a:custGeom>
          <a:blipFill>
            <a:blip r:embed="rId5"/>
            <a:stretch>
              <a:fillRect l="-8525" t="0" r="-30704" b="0"/>
            </a:stretch>
          </a:blipFill>
        </p:spPr>
      </p:sp>
      <p:sp>
        <p:nvSpPr>
          <p:cNvPr name="TextBox 9" id="9"/>
          <p:cNvSpPr txBox="true"/>
          <p:nvPr/>
        </p:nvSpPr>
        <p:spPr>
          <a:xfrm rot="0">
            <a:off x="4189304" y="767373"/>
            <a:ext cx="12384578" cy="1499939"/>
          </a:xfrm>
          <a:prstGeom prst="rect">
            <a:avLst/>
          </a:prstGeom>
        </p:spPr>
        <p:txBody>
          <a:bodyPr anchor="t" rtlCol="false" tIns="0" lIns="0" bIns="0" rIns="0">
            <a:spAutoFit/>
          </a:bodyPr>
          <a:lstStyle/>
          <a:p>
            <a:pPr algn="l">
              <a:lnSpc>
                <a:spcPts val="6018"/>
              </a:lnSpc>
            </a:pPr>
            <a:r>
              <a:rPr lang="en-US" sz="4298">
                <a:solidFill>
                  <a:srgbClr val="593C8F"/>
                </a:solidFill>
                <a:latin typeface="League Spartan"/>
              </a:rPr>
              <a:t>FEATURES OF</a:t>
            </a:r>
          </a:p>
          <a:p>
            <a:pPr algn="l">
              <a:lnSpc>
                <a:spcPts val="6018"/>
              </a:lnSpc>
              <a:spcBef>
                <a:spcPct val="0"/>
              </a:spcBef>
            </a:pPr>
            <a:r>
              <a:rPr lang="en-US" sz="4298">
                <a:solidFill>
                  <a:srgbClr val="593C8F"/>
                </a:solidFill>
                <a:latin typeface="League Spartan"/>
              </a:rPr>
              <a:t>E-Commerce technology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flipV="true">
            <a:off x="1027649" y="2099497"/>
            <a:ext cx="7807588" cy="0"/>
          </a:xfrm>
          <a:prstGeom prst="line">
            <a:avLst/>
          </a:prstGeom>
          <a:ln cap="flat" w="38100">
            <a:solidFill>
              <a:srgbClr val="000000"/>
            </a:solidFill>
            <a:prstDash val="solid"/>
            <a:headEnd type="none" len="sm" w="sm"/>
            <a:tailEnd type="none" len="sm" w="sm"/>
          </a:ln>
        </p:spPr>
      </p:sp>
      <p:sp>
        <p:nvSpPr>
          <p:cNvPr name="Freeform 4" id="4"/>
          <p:cNvSpPr/>
          <p:nvPr/>
        </p:nvSpPr>
        <p:spPr>
          <a:xfrm flipH="false" flipV="false" rot="0">
            <a:off x="9394496" y="2430156"/>
            <a:ext cx="8248265" cy="6292366"/>
          </a:xfrm>
          <a:custGeom>
            <a:avLst/>
            <a:gdLst/>
            <a:ahLst/>
            <a:cxnLst/>
            <a:rect r="r" b="b" t="t" l="l"/>
            <a:pathLst>
              <a:path h="6292366" w="8248265">
                <a:moveTo>
                  <a:pt x="0" y="0"/>
                </a:moveTo>
                <a:lnTo>
                  <a:pt x="8248266" y="0"/>
                </a:lnTo>
                <a:lnTo>
                  <a:pt x="8248266" y="6292366"/>
                </a:lnTo>
                <a:lnTo>
                  <a:pt x="0" y="6292366"/>
                </a:lnTo>
                <a:lnTo>
                  <a:pt x="0" y="0"/>
                </a:lnTo>
                <a:close/>
              </a:path>
            </a:pathLst>
          </a:custGeom>
          <a:blipFill>
            <a:blip r:embed="rId3"/>
            <a:stretch>
              <a:fillRect l="-17819" t="0" r="-17819" b="0"/>
            </a:stretch>
          </a:blipFill>
        </p:spPr>
      </p:sp>
      <p:sp>
        <p:nvSpPr>
          <p:cNvPr name="TextBox 5" id="5"/>
          <p:cNvSpPr txBox="true"/>
          <p:nvPr/>
        </p:nvSpPr>
        <p:spPr>
          <a:xfrm rot="0">
            <a:off x="1028700" y="413916"/>
            <a:ext cx="8365796" cy="1499939"/>
          </a:xfrm>
          <a:prstGeom prst="rect">
            <a:avLst/>
          </a:prstGeom>
        </p:spPr>
        <p:txBody>
          <a:bodyPr anchor="t" rtlCol="false" tIns="0" lIns="0" bIns="0" rIns="0">
            <a:spAutoFit/>
          </a:bodyPr>
          <a:lstStyle/>
          <a:p>
            <a:pPr algn="l">
              <a:lnSpc>
                <a:spcPts val="6018"/>
              </a:lnSpc>
            </a:pPr>
            <a:r>
              <a:rPr lang="en-US" sz="4298">
                <a:solidFill>
                  <a:srgbClr val="593C8F"/>
                </a:solidFill>
                <a:latin typeface="League Spartan"/>
              </a:rPr>
              <a:t>E-COMMERCE: DIGITAL</a:t>
            </a:r>
          </a:p>
          <a:p>
            <a:pPr algn="l">
              <a:lnSpc>
                <a:spcPts val="6018"/>
              </a:lnSpc>
              <a:spcBef>
                <a:spcPct val="0"/>
              </a:spcBef>
            </a:pPr>
            <a:r>
              <a:rPr lang="en-US" sz="4298">
                <a:solidFill>
                  <a:srgbClr val="593C8F"/>
                </a:solidFill>
                <a:latin typeface="League Spartan"/>
              </a:rPr>
              <a:t>Markets, Digital Goods</a:t>
            </a:r>
          </a:p>
        </p:txBody>
      </p:sp>
      <p:sp>
        <p:nvSpPr>
          <p:cNvPr name="TextBox 6" id="6"/>
          <p:cNvSpPr txBox="true"/>
          <p:nvPr/>
        </p:nvSpPr>
        <p:spPr>
          <a:xfrm rot="0">
            <a:off x="1027649" y="2641903"/>
            <a:ext cx="8116351" cy="3478057"/>
          </a:xfrm>
          <a:prstGeom prst="rect">
            <a:avLst/>
          </a:prstGeom>
        </p:spPr>
        <p:txBody>
          <a:bodyPr anchor="t" rtlCol="false" tIns="0" lIns="0" bIns="0" rIns="0">
            <a:spAutoFit/>
          </a:bodyPr>
          <a:lstStyle/>
          <a:p>
            <a:pPr algn="l">
              <a:lnSpc>
                <a:spcPts val="4646"/>
              </a:lnSpc>
              <a:spcBef>
                <a:spcPct val="0"/>
              </a:spcBef>
            </a:pPr>
            <a:r>
              <a:rPr lang="en-US" sz="3318">
                <a:solidFill>
                  <a:srgbClr val="000000"/>
                </a:solidFill>
                <a:latin typeface="Roboto Bold"/>
              </a:rPr>
              <a:t>E-commerce is the  short form of  electronic commerce, refers to the buying and selling of goods and services over the internet. It allows businesses and consumers to interact electronically, without the need for face-to-face contact.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DAGE_zZ619E</dc:identifier>
  <dcterms:modified xsi:type="dcterms:W3CDTF">2011-08-01T06:04:30Z</dcterms:modified>
  <cp:revision>1</cp:revision>
  <dc:title>SAd</dc:title>
</cp:coreProperties>
</file>