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omic Sans Bold" charset="1" panose="03000902030302020204"/>
      <p:regular r:id="rId18"/>
    </p:embeddedFont>
    <p:embeddedFont>
      <p:font typeface="Gagalin" charset="1" panose="00000500000000000000"/>
      <p:regular r:id="rId19"/>
    </p:embeddedFont>
    <p:embeddedFont>
      <p:font typeface="Canva Sans Bold" charset="1" panose="020B0803030501040103"/>
      <p:regular r:id="rId20"/>
    </p:embeddedFont>
    <p:embeddedFont>
      <p:font typeface="Comic Sans" charset="1" panose="030007020303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9.png" Type="http://schemas.openxmlformats.org/officeDocument/2006/relationships/image"/><Relationship Id="rId9" Target="../media/image3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grpSp>
        <p:nvGrpSpPr>
          <p:cNvPr name="Group 2" id="2"/>
          <p:cNvGrpSpPr/>
          <p:nvPr/>
        </p:nvGrpSpPr>
        <p:grpSpPr>
          <a:xfrm rot="0">
            <a:off x="-364808" y="9578943"/>
            <a:ext cx="19218012" cy="708057"/>
            <a:chOff x="0" y="0"/>
            <a:chExt cx="5061534" cy="186484"/>
          </a:xfrm>
        </p:grpSpPr>
        <p:sp>
          <p:nvSpPr>
            <p:cNvPr name="Freeform 3" id="3"/>
            <p:cNvSpPr/>
            <p:nvPr/>
          </p:nvSpPr>
          <p:spPr>
            <a:xfrm flipH="false" flipV="false" rot="0">
              <a:off x="0" y="0"/>
              <a:ext cx="5061534" cy="186484"/>
            </a:xfrm>
            <a:custGeom>
              <a:avLst/>
              <a:gdLst/>
              <a:ahLst/>
              <a:cxnLst/>
              <a:rect r="r" b="b" t="t" l="l"/>
              <a:pathLst>
                <a:path h="186484" w="5061534">
                  <a:moveTo>
                    <a:pt x="20545" y="0"/>
                  </a:moveTo>
                  <a:lnTo>
                    <a:pt x="5040989" y="0"/>
                  </a:lnTo>
                  <a:cubicBezTo>
                    <a:pt x="5052336" y="0"/>
                    <a:pt x="5061534" y="9198"/>
                    <a:pt x="5061534" y="20545"/>
                  </a:cubicBezTo>
                  <a:lnTo>
                    <a:pt x="5061534" y="165939"/>
                  </a:lnTo>
                  <a:cubicBezTo>
                    <a:pt x="5061534" y="177286"/>
                    <a:pt x="5052336" y="186484"/>
                    <a:pt x="5040989" y="186484"/>
                  </a:cubicBezTo>
                  <a:lnTo>
                    <a:pt x="20545" y="186484"/>
                  </a:lnTo>
                  <a:cubicBezTo>
                    <a:pt x="15096" y="186484"/>
                    <a:pt x="9871" y="184320"/>
                    <a:pt x="6018" y="180467"/>
                  </a:cubicBezTo>
                  <a:cubicBezTo>
                    <a:pt x="2165" y="176614"/>
                    <a:pt x="0" y="171388"/>
                    <a:pt x="0" y="165939"/>
                  </a:cubicBezTo>
                  <a:lnTo>
                    <a:pt x="0" y="20545"/>
                  </a:lnTo>
                  <a:cubicBezTo>
                    <a:pt x="0" y="15096"/>
                    <a:pt x="2165" y="9871"/>
                    <a:pt x="6018" y="6018"/>
                  </a:cubicBezTo>
                  <a:cubicBezTo>
                    <a:pt x="9871" y="2165"/>
                    <a:pt x="15096" y="0"/>
                    <a:pt x="20545" y="0"/>
                  </a:cubicBezTo>
                  <a:close/>
                </a:path>
              </a:pathLst>
            </a:custGeom>
            <a:gradFill rotWithShape="true">
              <a:gsLst>
                <a:gs pos="0">
                  <a:srgbClr val="896650">
                    <a:alpha val="100000"/>
                  </a:srgbClr>
                </a:gs>
                <a:gs pos="100000">
                  <a:srgbClr val="B89A86">
                    <a:alpha val="100000"/>
                  </a:srgbClr>
                </a:gs>
              </a:gsLst>
              <a:lin ang="5400000"/>
            </a:gradFill>
          </p:spPr>
        </p:sp>
        <p:sp>
          <p:nvSpPr>
            <p:cNvPr name="TextBox 4" id="4"/>
            <p:cNvSpPr txBox="true"/>
            <p:nvPr/>
          </p:nvSpPr>
          <p:spPr>
            <a:xfrm>
              <a:off x="0" y="-47625"/>
              <a:ext cx="5061534" cy="23410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375586" y="179107"/>
            <a:ext cx="11536829" cy="9753864"/>
          </a:xfrm>
          <a:custGeom>
            <a:avLst/>
            <a:gdLst/>
            <a:ahLst/>
            <a:cxnLst/>
            <a:rect r="r" b="b" t="t" l="l"/>
            <a:pathLst>
              <a:path h="9753864" w="11536829">
                <a:moveTo>
                  <a:pt x="0" y="0"/>
                </a:moveTo>
                <a:lnTo>
                  <a:pt x="11536828" y="0"/>
                </a:lnTo>
                <a:lnTo>
                  <a:pt x="11536828" y="9753865"/>
                </a:lnTo>
                <a:lnTo>
                  <a:pt x="0" y="97538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22589" y="6705921"/>
            <a:ext cx="3426506" cy="4114800"/>
          </a:xfrm>
          <a:custGeom>
            <a:avLst/>
            <a:gdLst/>
            <a:ahLst/>
            <a:cxnLst/>
            <a:rect r="r" b="b" t="t" l="l"/>
            <a:pathLst>
              <a:path h="4114800" w="3426506">
                <a:moveTo>
                  <a:pt x="0" y="0"/>
                </a:moveTo>
                <a:lnTo>
                  <a:pt x="3426506" y="0"/>
                </a:lnTo>
                <a:lnTo>
                  <a:pt x="34265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426764" y="6605788"/>
            <a:ext cx="2445286" cy="3430886"/>
          </a:xfrm>
          <a:custGeom>
            <a:avLst/>
            <a:gdLst/>
            <a:ahLst/>
            <a:cxnLst/>
            <a:rect r="r" b="b" t="t" l="l"/>
            <a:pathLst>
              <a:path h="3430886" w="2445286">
                <a:moveTo>
                  <a:pt x="0" y="0"/>
                </a:moveTo>
                <a:lnTo>
                  <a:pt x="2445286" y="0"/>
                </a:lnTo>
                <a:lnTo>
                  <a:pt x="2445286" y="3430886"/>
                </a:lnTo>
                <a:lnTo>
                  <a:pt x="0" y="34308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499888" y="-589214"/>
            <a:ext cx="2124970" cy="2124970"/>
          </a:xfrm>
          <a:custGeom>
            <a:avLst/>
            <a:gdLst/>
            <a:ahLst/>
            <a:cxnLst/>
            <a:rect r="r" b="b" t="t" l="l"/>
            <a:pathLst>
              <a:path h="2124970" w="2124970">
                <a:moveTo>
                  <a:pt x="0" y="0"/>
                </a:moveTo>
                <a:lnTo>
                  <a:pt x="2124970" y="0"/>
                </a:lnTo>
                <a:lnTo>
                  <a:pt x="2124970" y="2124970"/>
                </a:lnTo>
                <a:lnTo>
                  <a:pt x="0" y="21249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478981" y="1081714"/>
            <a:ext cx="9604129" cy="4678568"/>
          </a:xfrm>
          <a:prstGeom prst="rect">
            <a:avLst/>
          </a:prstGeom>
        </p:spPr>
        <p:txBody>
          <a:bodyPr anchor="t" rtlCol="false" tIns="0" lIns="0" bIns="0" rIns="0">
            <a:spAutoFit/>
          </a:bodyPr>
          <a:lstStyle/>
          <a:p>
            <a:pPr algn="ctr">
              <a:lnSpc>
                <a:spcPts val="9351"/>
              </a:lnSpc>
              <a:spcBef>
                <a:spcPct val="0"/>
              </a:spcBef>
            </a:pPr>
            <a:r>
              <a:rPr lang="en-US" b="true" sz="6679">
                <a:solidFill>
                  <a:srgbClr val="7E7E7E"/>
                </a:solidFill>
                <a:latin typeface="Comic Sans Bold"/>
                <a:ea typeface="Comic Sans Bold"/>
                <a:cs typeface="Comic Sans Bold"/>
                <a:sym typeface="Comic Sans Bold"/>
              </a:rPr>
              <a:t>Closing Price Prediction using Sentiment Analysis by LLM &amp; SSA</a:t>
            </a:r>
          </a:p>
        </p:txBody>
      </p:sp>
      <p:sp>
        <p:nvSpPr>
          <p:cNvPr name="TextBox 10" id="10"/>
          <p:cNvSpPr txBox="true"/>
          <p:nvPr/>
        </p:nvSpPr>
        <p:spPr>
          <a:xfrm rot="0">
            <a:off x="4825365" y="5959358"/>
            <a:ext cx="9530434" cy="646430"/>
          </a:xfrm>
          <a:prstGeom prst="rect">
            <a:avLst/>
          </a:prstGeom>
        </p:spPr>
        <p:txBody>
          <a:bodyPr anchor="t" rtlCol="false" tIns="0" lIns="0" bIns="0" rIns="0">
            <a:spAutoFit/>
          </a:bodyPr>
          <a:lstStyle/>
          <a:p>
            <a:pPr algn="ctr">
              <a:lnSpc>
                <a:spcPts val="5319"/>
              </a:lnSpc>
              <a:spcBef>
                <a:spcPct val="0"/>
              </a:spcBef>
            </a:pPr>
            <a:r>
              <a:rPr lang="en-US" sz="3799">
                <a:solidFill>
                  <a:srgbClr val="7E7E7E"/>
                </a:solidFill>
                <a:latin typeface="Gagalin"/>
                <a:ea typeface="Gagalin"/>
                <a:cs typeface="Gagalin"/>
                <a:sym typeface="Gagalin"/>
              </a:rPr>
              <a:t>Netural Language Processing ( NLP )</a:t>
            </a:r>
          </a:p>
        </p:txBody>
      </p:sp>
      <p:sp>
        <p:nvSpPr>
          <p:cNvPr name="TextBox 11" id="11"/>
          <p:cNvSpPr txBox="true"/>
          <p:nvPr/>
        </p:nvSpPr>
        <p:spPr>
          <a:xfrm rot="0">
            <a:off x="10544855" y="7544469"/>
            <a:ext cx="4591691" cy="448310"/>
          </a:xfrm>
          <a:prstGeom prst="rect">
            <a:avLst/>
          </a:prstGeom>
        </p:spPr>
        <p:txBody>
          <a:bodyPr anchor="t" rtlCol="false" tIns="0" lIns="0" bIns="0" rIns="0">
            <a:spAutoFit/>
          </a:bodyPr>
          <a:lstStyle/>
          <a:p>
            <a:pPr algn="ctr">
              <a:lnSpc>
                <a:spcPts val="3640"/>
              </a:lnSpc>
            </a:pPr>
            <a:r>
              <a:rPr lang="en-US" sz="2600" b="true">
                <a:solidFill>
                  <a:srgbClr val="FFF6BE"/>
                </a:solidFill>
                <a:latin typeface="Canva Sans Bold"/>
                <a:ea typeface="Canva Sans Bold"/>
                <a:cs typeface="Canva Sans Bold"/>
                <a:sym typeface="Canva Sans Bold"/>
              </a:rPr>
              <a:t>Date: 27-11-2024</a:t>
            </a:r>
          </a:p>
        </p:txBody>
      </p:sp>
      <p:sp>
        <p:nvSpPr>
          <p:cNvPr name="Freeform 12" id="12"/>
          <p:cNvSpPr/>
          <p:nvPr/>
        </p:nvSpPr>
        <p:spPr>
          <a:xfrm flipH="false" flipV="false" rot="0">
            <a:off x="0" y="0"/>
            <a:ext cx="3072826" cy="1787897"/>
          </a:xfrm>
          <a:custGeom>
            <a:avLst/>
            <a:gdLst/>
            <a:ahLst/>
            <a:cxnLst/>
            <a:rect r="r" b="b" t="t" l="l"/>
            <a:pathLst>
              <a:path h="1787897" w="3072826">
                <a:moveTo>
                  <a:pt x="0" y="0"/>
                </a:moveTo>
                <a:lnTo>
                  <a:pt x="3072826" y="0"/>
                </a:lnTo>
                <a:lnTo>
                  <a:pt x="3072826" y="1787897"/>
                </a:lnTo>
                <a:lnTo>
                  <a:pt x="0" y="1787897"/>
                </a:lnTo>
                <a:lnTo>
                  <a:pt x="0" y="0"/>
                </a:lnTo>
                <a:close/>
              </a:path>
            </a:pathLst>
          </a:custGeom>
          <a:blipFill>
            <a:blip r:embed="rId10"/>
            <a:stretch>
              <a:fillRect l="0" t="0" r="-61" b="-953"/>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78260" y="299967"/>
            <a:ext cx="14531480" cy="9376861"/>
          </a:xfrm>
          <a:custGeom>
            <a:avLst/>
            <a:gdLst/>
            <a:ahLst/>
            <a:cxnLst/>
            <a:rect r="r" b="b" t="t" l="l"/>
            <a:pathLst>
              <a:path h="9376861" w="14531480">
                <a:moveTo>
                  <a:pt x="0" y="0"/>
                </a:moveTo>
                <a:lnTo>
                  <a:pt x="14531480" y="0"/>
                </a:lnTo>
                <a:lnTo>
                  <a:pt x="14531480" y="9376861"/>
                </a:lnTo>
                <a:lnTo>
                  <a:pt x="0" y="9376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034236" y="195192"/>
            <a:ext cx="6219527" cy="1009652"/>
          </a:xfrm>
          <a:prstGeom prst="rect">
            <a:avLst/>
          </a:prstGeom>
        </p:spPr>
        <p:txBody>
          <a:bodyPr anchor="t" rtlCol="false" tIns="0" lIns="0" bIns="0" rIns="0">
            <a:spAutoFit/>
          </a:bodyPr>
          <a:lstStyle/>
          <a:p>
            <a:pPr algn="ctr" marL="0" indent="0" lvl="0">
              <a:lnSpc>
                <a:spcPts val="8399"/>
              </a:lnSpc>
              <a:spcBef>
                <a:spcPct val="0"/>
              </a:spcBef>
            </a:pPr>
            <a:r>
              <a:rPr lang="en-US" b="true" sz="5999">
                <a:solidFill>
                  <a:srgbClr val="FFF6BE"/>
                </a:solidFill>
                <a:latin typeface="Comic Sans Bold"/>
                <a:ea typeface="Comic Sans Bold"/>
                <a:cs typeface="Comic Sans Bold"/>
                <a:sym typeface="Comic Sans Bold"/>
              </a:rPr>
              <a:t>Conclusion</a:t>
            </a:r>
          </a:p>
        </p:txBody>
      </p:sp>
      <p:sp>
        <p:nvSpPr>
          <p:cNvPr name="TextBox 6" id="6"/>
          <p:cNvSpPr txBox="true"/>
          <p:nvPr/>
        </p:nvSpPr>
        <p:spPr>
          <a:xfrm rot="0">
            <a:off x="3056725" y="1596834"/>
            <a:ext cx="12174550" cy="7473030"/>
          </a:xfrm>
          <a:prstGeom prst="rect">
            <a:avLst/>
          </a:prstGeom>
        </p:spPr>
        <p:txBody>
          <a:bodyPr anchor="t" rtlCol="false" tIns="0" lIns="0" bIns="0" rIns="0">
            <a:spAutoFit/>
          </a:bodyPr>
          <a:lstStyle/>
          <a:p>
            <a:pPr algn="just">
              <a:lnSpc>
                <a:spcPts val="4952"/>
              </a:lnSpc>
            </a:pPr>
            <a:r>
              <a:rPr lang="en-US" sz="2814" b="true">
                <a:solidFill>
                  <a:srgbClr val="545454"/>
                </a:solidFill>
                <a:latin typeface="Comic Sans Bold"/>
                <a:ea typeface="Comic Sans Bold"/>
                <a:cs typeface="Comic Sans Bold"/>
                <a:sym typeface="Comic Sans Bold"/>
              </a:rPr>
              <a:t>This project demonstrates how combining advanced techniques like sentiment analysis and optimization can significantly improve stock price prediction. By using a fine-tuned Large Language Model (LLM) for sentiment analysis, the model was able to better understand the complex emotions behind tweets about Tesla, leading to more accurate predictions. Additionally, applying the Sparrow Search Algorithm (SSA) to fine-tune the LSTM model’s parameters made the prediction even more precise. These methods together reduced errors and increased prediction accuracy. This approach has great potential to be applied to other financial data and markets for improved accuracy in future stock price predictions.</a:t>
            </a:r>
          </a:p>
          <a:p>
            <a:pPr algn="ctr">
              <a:lnSpc>
                <a:spcPts val="4952"/>
              </a:lnSpc>
            </a:pPr>
          </a:p>
        </p:txBody>
      </p:sp>
      <p:grpSp>
        <p:nvGrpSpPr>
          <p:cNvPr name="Group 7" id="7"/>
          <p:cNvGrpSpPr/>
          <p:nvPr/>
        </p:nvGrpSpPr>
        <p:grpSpPr>
          <a:xfrm rot="0">
            <a:off x="16793240" y="9676828"/>
            <a:ext cx="1177534" cy="448857"/>
            <a:chOff x="0" y="0"/>
            <a:chExt cx="334083" cy="127347"/>
          </a:xfrm>
        </p:grpSpPr>
        <p:sp>
          <p:nvSpPr>
            <p:cNvPr name="Freeform 8" id="8"/>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9" id="9"/>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0" id="10"/>
          <p:cNvGrpSpPr/>
          <p:nvPr/>
        </p:nvGrpSpPr>
        <p:grpSpPr>
          <a:xfrm rot="0">
            <a:off x="217196" y="9676828"/>
            <a:ext cx="1177534" cy="448857"/>
            <a:chOff x="0" y="0"/>
            <a:chExt cx="334083" cy="127347"/>
          </a:xfrm>
        </p:grpSpPr>
        <p:sp>
          <p:nvSpPr>
            <p:cNvPr name="Freeform 11" id="11"/>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2" id="12"/>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900635" y="469508"/>
            <a:ext cx="14486730" cy="9347984"/>
          </a:xfrm>
          <a:custGeom>
            <a:avLst/>
            <a:gdLst/>
            <a:ahLst/>
            <a:cxnLst/>
            <a:rect r="r" b="b" t="t" l="l"/>
            <a:pathLst>
              <a:path h="9347984" w="14486730">
                <a:moveTo>
                  <a:pt x="0" y="0"/>
                </a:moveTo>
                <a:lnTo>
                  <a:pt x="14486730" y="0"/>
                </a:lnTo>
                <a:lnTo>
                  <a:pt x="14486730" y="9347984"/>
                </a:lnTo>
                <a:lnTo>
                  <a:pt x="0" y="93479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7787" y="381787"/>
            <a:ext cx="7532427" cy="927101"/>
          </a:xfrm>
          <a:prstGeom prst="rect">
            <a:avLst/>
          </a:prstGeom>
        </p:spPr>
        <p:txBody>
          <a:bodyPr anchor="t" rtlCol="false" tIns="0" lIns="0" bIns="0" rIns="0">
            <a:spAutoFit/>
          </a:bodyPr>
          <a:lstStyle/>
          <a:p>
            <a:pPr algn="ctr" marL="0" indent="0" lvl="0">
              <a:lnSpc>
                <a:spcPts val="7699"/>
              </a:lnSpc>
              <a:spcBef>
                <a:spcPct val="0"/>
              </a:spcBef>
            </a:pPr>
            <a:r>
              <a:rPr lang="en-US" b="true" sz="5499">
                <a:solidFill>
                  <a:srgbClr val="FFF6BE"/>
                </a:solidFill>
                <a:latin typeface="Comic Sans Bold"/>
                <a:ea typeface="Comic Sans Bold"/>
                <a:cs typeface="Comic Sans Bold"/>
                <a:sym typeface="Comic Sans Bold"/>
              </a:rPr>
              <a:t>References</a:t>
            </a:r>
          </a:p>
        </p:txBody>
      </p:sp>
      <p:pic>
        <p:nvPicPr>
          <p:cNvPr name="Picture 6" id="6"/>
          <p:cNvPicPr>
            <a:picLocks noChangeAspect="true"/>
          </p:cNvPicPr>
          <p:nvPr/>
        </p:nvPicPr>
        <p:blipFill>
          <a:blip r:embed="rId8"/>
          <a:stretch>
            <a:fillRect/>
          </a:stretch>
        </p:blipFill>
        <p:spPr>
          <a:xfrm rot="0">
            <a:off x="5317993" y="1249079"/>
            <a:ext cx="4489610" cy="1358477"/>
          </a:xfrm>
          <a:prstGeom prst="rect">
            <a:avLst/>
          </a:prstGeom>
        </p:spPr>
      </p:pic>
      <p:pic>
        <p:nvPicPr>
          <p:cNvPr name="Picture 7" id="7"/>
          <p:cNvPicPr>
            <a:picLocks noChangeAspect="true"/>
          </p:cNvPicPr>
          <p:nvPr/>
        </p:nvPicPr>
        <p:blipFill>
          <a:blip r:embed="rId9"/>
          <a:stretch>
            <a:fillRect/>
          </a:stretch>
        </p:blipFill>
        <p:spPr>
          <a:xfrm rot="0">
            <a:off x="9059335" y="1249079"/>
            <a:ext cx="4489610" cy="1358477"/>
          </a:xfrm>
          <a:prstGeom prst="rect">
            <a:avLst/>
          </a:prstGeom>
        </p:spPr>
      </p:pic>
      <p:grpSp>
        <p:nvGrpSpPr>
          <p:cNvPr name="Group 8" id="8"/>
          <p:cNvGrpSpPr/>
          <p:nvPr/>
        </p:nvGrpSpPr>
        <p:grpSpPr>
          <a:xfrm rot="0">
            <a:off x="16878908" y="9625427"/>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1" id="11"/>
          <p:cNvGrpSpPr/>
          <p:nvPr/>
        </p:nvGrpSpPr>
        <p:grpSpPr>
          <a:xfrm rot="0">
            <a:off x="300092" y="9625427"/>
            <a:ext cx="1177534" cy="448857"/>
            <a:chOff x="0" y="0"/>
            <a:chExt cx="334083" cy="127347"/>
          </a:xfrm>
        </p:grpSpPr>
        <p:sp>
          <p:nvSpPr>
            <p:cNvPr name="Freeform 12" id="12"/>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3" id="13"/>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TextBox 14" id="14"/>
          <p:cNvSpPr txBox="true"/>
          <p:nvPr/>
        </p:nvSpPr>
        <p:spPr>
          <a:xfrm rot="0">
            <a:off x="2390354" y="2839025"/>
            <a:ext cx="9375863"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545454"/>
                </a:solidFill>
                <a:latin typeface="Comic Sans Bold"/>
                <a:ea typeface="Comic Sans Bold"/>
                <a:cs typeface="Comic Sans Bold"/>
                <a:sym typeface="Comic Sans Bold"/>
              </a:rPr>
              <a:t> [1] Frank Cao Yun ”Stocktwits 2020 2022 Raw”. </a:t>
            </a:r>
          </a:p>
        </p:txBody>
      </p:sp>
      <p:sp>
        <p:nvSpPr>
          <p:cNvPr name="TextBox 15" id="15"/>
          <p:cNvSpPr txBox="true"/>
          <p:nvPr/>
        </p:nvSpPr>
        <p:spPr>
          <a:xfrm rot="0">
            <a:off x="3948046" y="3445450"/>
            <a:ext cx="11367967" cy="692150"/>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[2] Shihab ”Twitter Elbagir and Jing Yang Sentiment Analysis Using Natural Language Toolkit and 4 VADER Sentiment ”</a:t>
            </a:r>
          </a:p>
        </p:txBody>
      </p:sp>
      <p:sp>
        <p:nvSpPr>
          <p:cNvPr name="TextBox 16" id="16"/>
          <p:cNvSpPr txBox="true"/>
          <p:nvPr/>
        </p:nvSpPr>
        <p:spPr>
          <a:xfrm rot="0">
            <a:off x="3948046" y="4404300"/>
            <a:ext cx="11619856" cy="1044575"/>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[3] Humza Naveed, Asad Ullah Khan, Shi Qiu, Muhammad Saqib, Saeed Anwar, Muhammad Usman, Naveed Akhtar, Nick Barnes, Ajmal Mian ”A Comprehen sive Overview of Large Language Mod els” </a:t>
            </a:r>
          </a:p>
        </p:txBody>
      </p:sp>
      <p:sp>
        <p:nvSpPr>
          <p:cNvPr name="TextBox 17" id="17"/>
          <p:cNvSpPr txBox="true"/>
          <p:nvPr/>
        </p:nvSpPr>
        <p:spPr>
          <a:xfrm rot="0">
            <a:off x="3948046" y="5766832"/>
            <a:ext cx="10161579" cy="692150"/>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[4] </a:t>
            </a:r>
            <a:r>
              <a:rPr lang="en-US" b="true" sz="2000">
                <a:solidFill>
                  <a:srgbClr val="545454"/>
                </a:solidFill>
                <a:latin typeface="Comic Sans Bold"/>
                <a:ea typeface="Comic Sans Bold"/>
                <a:cs typeface="Comic Sans Bold"/>
                <a:sym typeface="Comic Sans Bold"/>
              </a:rPr>
              <a:t>Tim Dettmers, Artidoro Pagnoni, Ari Holtzman, ”QLoRA: Luke Zettlemoyer Efficient of Quantized LLMs”</a:t>
            </a:r>
          </a:p>
        </p:txBody>
      </p:sp>
      <p:sp>
        <p:nvSpPr>
          <p:cNvPr name="TextBox 18" id="18"/>
          <p:cNvSpPr txBox="true"/>
          <p:nvPr/>
        </p:nvSpPr>
        <p:spPr>
          <a:xfrm rot="0">
            <a:off x="3996483" y="6725682"/>
            <a:ext cx="9604276" cy="692150"/>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[5] Greg Van Houdt, Carlos Mosquera , Gonzalo N´apoles ”A Review on the Long Short-Term Memory Model”</a:t>
            </a:r>
          </a:p>
        </p:txBody>
      </p:sp>
      <p:sp>
        <p:nvSpPr>
          <p:cNvPr name="TextBox 19" id="19"/>
          <p:cNvSpPr txBox="true"/>
          <p:nvPr/>
        </p:nvSpPr>
        <p:spPr>
          <a:xfrm rot="0">
            <a:off x="3996483" y="7694742"/>
            <a:ext cx="9664853" cy="692150"/>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[6] Petro Liashchynskyi, Pavlo Liashchyn skyi ”Grid Search, Random Search, Ge netic Algorithm: A Big Comparison for NAS”</a:t>
            </a:r>
          </a:p>
        </p:txBody>
      </p:sp>
      <p:sp>
        <p:nvSpPr>
          <p:cNvPr name="TextBox 20" id="20"/>
          <p:cNvSpPr txBox="true"/>
          <p:nvPr/>
        </p:nvSpPr>
        <p:spPr>
          <a:xfrm rot="0">
            <a:off x="3996483" y="8663803"/>
            <a:ext cx="8962167" cy="692150"/>
          </a:xfrm>
          <a:prstGeom prst="rect">
            <a:avLst/>
          </a:prstGeom>
        </p:spPr>
        <p:txBody>
          <a:bodyPr anchor="t" rtlCol="false" tIns="0" lIns="0" bIns="0" rIns="0">
            <a:spAutoFit/>
          </a:bodyPr>
          <a:lstStyle/>
          <a:p>
            <a:pPr algn="l">
              <a:lnSpc>
                <a:spcPts val="2800"/>
              </a:lnSpc>
              <a:spcBef>
                <a:spcPct val="0"/>
              </a:spcBef>
            </a:pPr>
            <a:r>
              <a:rPr lang="en-US" b="true" sz="2000">
                <a:solidFill>
                  <a:srgbClr val="545454"/>
                </a:solidFill>
                <a:latin typeface="Comic Sans Bold"/>
                <a:ea typeface="Comic Sans Bold"/>
                <a:cs typeface="Comic Sans Bold"/>
                <a:sym typeface="Comic Sans Bold"/>
              </a:rPr>
              <a:t> [7] Jiankai Xue and Bo Shen ”A novel swarm intelligence optimization ap proach: sparrow search algorithm”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0">
            <a:off x="3821061" y="797007"/>
            <a:ext cx="10950677" cy="9258300"/>
          </a:xfrm>
          <a:custGeom>
            <a:avLst/>
            <a:gdLst/>
            <a:ahLst/>
            <a:cxnLst/>
            <a:rect r="r" b="b" t="t" l="l"/>
            <a:pathLst>
              <a:path h="9258300" w="10950677">
                <a:moveTo>
                  <a:pt x="0" y="0"/>
                </a:moveTo>
                <a:lnTo>
                  <a:pt x="10950678" y="0"/>
                </a:lnTo>
                <a:lnTo>
                  <a:pt x="10950678"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64808" y="9578943"/>
            <a:ext cx="19218012" cy="708057"/>
            <a:chOff x="0" y="0"/>
            <a:chExt cx="5061534" cy="186484"/>
          </a:xfrm>
        </p:grpSpPr>
        <p:sp>
          <p:nvSpPr>
            <p:cNvPr name="Freeform 4" id="4"/>
            <p:cNvSpPr/>
            <p:nvPr/>
          </p:nvSpPr>
          <p:spPr>
            <a:xfrm flipH="false" flipV="false" rot="0">
              <a:off x="0" y="0"/>
              <a:ext cx="5061534" cy="186484"/>
            </a:xfrm>
            <a:custGeom>
              <a:avLst/>
              <a:gdLst/>
              <a:ahLst/>
              <a:cxnLst/>
              <a:rect r="r" b="b" t="t" l="l"/>
              <a:pathLst>
                <a:path h="186484" w="5061534">
                  <a:moveTo>
                    <a:pt x="20545" y="0"/>
                  </a:moveTo>
                  <a:lnTo>
                    <a:pt x="5040989" y="0"/>
                  </a:lnTo>
                  <a:cubicBezTo>
                    <a:pt x="5052336" y="0"/>
                    <a:pt x="5061534" y="9198"/>
                    <a:pt x="5061534" y="20545"/>
                  </a:cubicBezTo>
                  <a:lnTo>
                    <a:pt x="5061534" y="165939"/>
                  </a:lnTo>
                  <a:cubicBezTo>
                    <a:pt x="5061534" y="177286"/>
                    <a:pt x="5052336" y="186484"/>
                    <a:pt x="5040989" y="186484"/>
                  </a:cubicBezTo>
                  <a:lnTo>
                    <a:pt x="20545" y="186484"/>
                  </a:lnTo>
                  <a:cubicBezTo>
                    <a:pt x="15096" y="186484"/>
                    <a:pt x="9871" y="184320"/>
                    <a:pt x="6018" y="180467"/>
                  </a:cubicBezTo>
                  <a:cubicBezTo>
                    <a:pt x="2165" y="176614"/>
                    <a:pt x="0" y="171388"/>
                    <a:pt x="0" y="165939"/>
                  </a:cubicBezTo>
                  <a:lnTo>
                    <a:pt x="0" y="20545"/>
                  </a:lnTo>
                  <a:cubicBezTo>
                    <a:pt x="0" y="15096"/>
                    <a:pt x="2165" y="9871"/>
                    <a:pt x="6018" y="6018"/>
                  </a:cubicBezTo>
                  <a:cubicBezTo>
                    <a:pt x="9871" y="2165"/>
                    <a:pt x="15096" y="0"/>
                    <a:pt x="20545" y="0"/>
                  </a:cubicBezTo>
                  <a:close/>
                </a:path>
              </a:pathLst>
            </a:custGeom>
            <a:gradFill rotWithShape="true">
              <a:gsLst>
                <a:gs pos="0">
                  <a:srgbClr val="896650">
                    <a:alpha val="100000"/>
                  </a:srgbClr>
                </a:gs>
                <a:gs pos="100000">
                  <a:srgbClr val="B89A86">
                    <a:alpha val="100000"/>
                  </a:srgbClr>
                </a:gs>
              </a:gsLst>
              <a:lin ang="5400000"/>
            </a:gradFill>
          </p:spPr>
        </p:sp>
        <p:sp>
          <p:nvSpPr>
            <p:cNvPr name="TextBox 5" id="5"/>
            <p:cNvSpPr txBox="true"/>
            <p:nvPr/>
          </p:nvSpPr>
          <p:spPr>
            <a:xfrm>
              <a:off x="0" y="-47625"/>
              <a:ext cx="5061534" cy="234109"/>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462398" y="6691513"/>
            <a:ext cx="3426506" cy="4114800"/>
          </a:xfrm>
          <a:custGeom>
            <a:avLst/>
            <a:gdLst/>
            <a:ahLst/>
            <a:cxnLst/>
            <a:rect r="r" b="b" t="t" l="l"/>
            <a:pathLst>
              <a:path h="4114800" w="3426506">
                <a:moveTo>
                  <a:pt x="0" y="0"/>
                </a:moveTo>
                <a:lnTo>
                  <a:pt x="3426506" y="0"/>
                </a:lnTo>
                <a:lnTo>
                  <a:pt x="34265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14014" y="6605788"/>
            <a:ext cx="2445286" cy="3430886"/>
          </a:xfrm>
          <a:custGeom>
            <a:avLst/>
            <a:gdLst/>
            <a:ahLst/>
            <a:cxnLst/>
            <a:rect r="r" b="b" t="t" l="l"/>
            <a:pathLst>
              <a:path h="3430886" w="2445286">
                <a:moveTo>
                  <a:pt x="0" y="0"/>
                </a:moveTo>
                <a:lnTo>
                  <a:pt x="2445286" y="0"/>
                </a:lnTo>
                <a:lnTo>
                  <a:pt x="2445286" y="3430886"/>
                </a:lnTo>
                <a:lnTo>
                  <a:pt x="0" y="34308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812436" y="3444859"/>
            <a:ext cx="8663127" cy="1698641"/>
          </a:xfrm>
          <a:prstGeom prst="rect">
            <a:avLst/>
          </a:prstGeom>
        </p:spPr>
        <p:txBody>
          <a:bodyPr anchor="t" rtlCol="false" tIns="0" lIns="0" bIns="0" rIns="0">
            <a:spAutoFit/>
          </a:bodyPr>
          <a:lstStyle/>
          <a:p>
            <a:pPr algn="ctr" marL="0" indent="0" lvl="0">
              <a:lnSpc>
                <a:spcPts val="13999"/>
              </a:lnSpc>
              <a:spcBef>
                <a:spcPct val="0"/>
              </a:spcBef>
            </a:pPr>
            <a:r>
              <a:rPr lang="en-US" b="true" sz="9999" strike="noStrike" u="none">
                <a:solidFill>
                  <a:srgbClr val="82798F"/>
                </a:solidFill>
                <a:latin typeface="Comic Sans Bold"/>
                <a:ea typeface="Comic Sans Bold"/>
                <a:cs typeface="Comic Sans Bold"/>
                <a:sym typeface="Comic Sans Bold"/>
              </a:rPr>
              <a:t>THANK YOU</a:t>
            </a:r>
          </a:p>
        </p:txBody>
      </p:sp>
      <p:sp>
        <p:nvSpPr>
          <p:cNvPr name="Freeform 9" id="9"/>
          <p:cNvSpPr/>
          <p:nvPr/>
        </p:nvSpPr>
        <p:spPr>
          <a:xfrm flipH="false" flipV="false" rot="0">
            <a:off x="-462398" y="-417878"/>
            <a:ext cx="2124970" cy="2124970"/>
          </a:xfrm>
          <a:custGeom>
            <a:avLst/>
            <a:gdLst/>
            <a:ahLst/>
            <a:cxnLst/>
            <a:rect r="r" b="b" t="t" l="l"/>
            <a:pathLst>
              <a:path h="2124970" w="2124970">
                <a:moveTo>
                  <a:pt x="0" y="0"/>
                </a:moveTo>
                <a:lnTo>
                  <a:pt x="2124970" y="0"/>
                </a:lnTo>
                <a:lnTo>
                  <a:pt x="2124970" y="2124970"/>
                </a:lnTo>
                <a:lnTo>
                  <a:pt x="0" y="21249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215600" y="316797"/>
            <a:ext cx="13856799" cy="8941503"/>
          </a:xfrm>
          <a:custGeom>
            <a:avLst/>
            <a:gdLst/>
            <a:ahLst/>
            <a:cxnLst/>
            <a:rect r="r" b="b" t="t" l="l"/>
            <a:pathLst>
              <a:path h="8941503" w="13856799">
                <a:moveTo>
                  <a:pt x="0" y="0"/>
                </a:moveTo>
                <a:lnTo>
                  <a:pt x="13856800" y="0"/>
                </a:lnTo>
                <a:lnTo>
                  <a:pt x="13856800" y="8941503"/>
                </a:lnTo>
                <a:lnTo>
                  <a:pt x="0" y="89415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494982" y="8477474"/>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2562947"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11216727" y="2247085"/>
            <a:ext cx="1489855" cy="1585027"/>
          </a:xfrm>
          <a:custGeom>
            <a:avLst/>
            <a:gdLst/>
            <a:ahLst/>
            <a:cxnLst/>
            <a:rect r="r" b="b" t="t" l="l"/>
            <a:pathLst>
              <a:path h="1585027" w="1489855">
                <a:moveTo>
                  <a:pt x="0" y="0"/>
                </a:moveTo>
                <a:lnTo>
                  <a:pt x="1489855" y="0"/>
                </a:lnTo>
                <a:lnTo>
                  <a:pt x="1489855" y="1585028"/>
                </a:lnTo>
                <a:lnTo>
                  <a:pt x="0" y="1585028"/>
                </a:lnTo>
                <a:lnTo>
                  <a:pt x="0" y="0"/>
                </a:lnTo>
                <a:close/>
              </a:path>
            </a:pathLst>
          </a:custGeom>
          <a:blipFill>
            <a:blip r:embed="rId8"/>
            <a:stretch>
              <a:fillRect l="0" t="0" r="-384345" b="0"/>
            </a:stretch>
          </a:blipFill>
        </p:spPr>
      </p:sp>
      <p:sp>
        <p:nvSpPr>
          <p:cNvPr name="TextBox 12" id="12"/>
          <p:cNvSpPr txBox="true"/>
          <p:nvPr/>
        </p:nvSpPr>
        <p:spPr>
          <a:xfrm rot="0">
            <a:off x="6034236" y="212022"/>
            <a:ext cx="6219527" cy="1009652"/>
          </a:xfrm>
          <a:prstGeom prst="rect">
            <a:avLst/>
          </a:prstGeom>
        </p:spPr>
        <p:txBody>
          <a:bodyPr anchor="t" rtlCol="false" tIns="0" lIns="0" bIns="0" rIns="0">
            <a:spAutoFit/>
          </a:bodyPr>
          <a:lstStyle/>
          <a:p>
            <a:pPr algn="ctr">
              <a:lnSpc>
                <a:spcPts val="8399"/>
              </a:lnSpc>
              <a:spcBef>
                <a:spcPct val="0"/>
              </a:spcBef>
            </a:pPr>
            <a:r>
              <a:rPr lang="en-US" b="true" sz="5999">
                <a:solidFill>
                  <a:srgbClr val="FFF6BE"/>
                </a:solidFill>
                <a:latin typeface="Comic Sans Bold"/>
                <a:ea typeface="Comic Sans Bold"/>
                <a:cs typeface="Comic Sans Bold"/>
                <a:sym typeface="Comic Sans Bold"/>
              </a:rPr>
              <a:t>Instructor</a:t>
            </a:r>
          </a:p>
        </p:txBody>
      </p:sp>
      <p:sp>
        <p:nvSpPr>
          <p:cNvPr name="TextBox 13" id="13"/>
          <p:cNvSpPr txBox="true"/>
          <p:nvPr/>
        </p:nvSpPr>
        <p:spPr>
          <a:xfrm rot="0">
            <a:off x="6843470" y="3783657"/>
            <a:ext cx="10236369" cy="1009651"/>
          </a:xfrm>
          <a:prstGeom prst="rect">
            <a:avLst/>
          </a:prstGeom>
        </p:spPr>
        <p:txBody>
          <a:bodyPr anchor="t" rtlCol="false" tIns="0" lIns="0" bIns="0" rIns="0">
            <a:spAutoFit/>
          </a:bodyPr>
          <a:lstStyle/>
          <a:p>
            <a:pPr algn="ctr">
              <a:lnSpc>
                <a:spcPts val="8399"/>
              </a:lnSpc>
            </a:pPr>
            <a:r>
              <a:rPr lang="en-US" sz="5999" b="true">
                <a:solidFill>
                  <a:srgbClr val="545454"/>
                </a:solidFill>
                <a:latin typeface="Comic Sans Bold"/>
                <a:ea typeface="Comic Sans Bold"/>
                <a:cs typeface="Comic Sans Bold"/>
                <a:sym typeface="Comic Sans Bold"/>
              </a:rPr>
              <a:t>Md.Firoz Hasan</a:t>
            </a:r>
          </a:p>
        </p:txBody>
      </p:sp>
      <p:sp>
        <p:nvSpPr>
          <p:cNvPr name="TextBox 14" id="14"/>
          <p:cNvSpPr txBox="true"/>
          <p:nvPr/>
        </p:nvSpPr>
        <p:spPr>
          <a:xfrm rot="0">
            <a:off x="7850910" y="4910797"/>
            <a:ext cx="8221490" cy="596900"/>
          </a:xfrm>
          <a:prstGeom prst="rect">
            <a:avLst/>
          </a:prstGeom>
        </p:spPr>
        <p:txBody>
          <a:bodyPr anchor="t" rtlCol="false" tIns="0" lIns="0" bIns="0" rIns="0">
            <a:spAutoFit/>
          </a:bodyPr>
          <a:lstStyle/>
          <a:p>
            <a:pPr algn="ctr">
              <a:lnSpc>
                <a:spcPts val="4900"/>
              </a:lnSpc>
            </a:pPr>
            <a:r>
              <a:rPr lang="en-US" sz="3500" b="true">
                <a:solidFill>
                  <a:srgbClr val="82798F"/>
                </a:solidFill>
                <a:latin typeface="Comic Sans Bold"/>
                <a:ea typeface="Comic Sans Bold"/>
                <a:cs typeface="Comic Sans Bold"/>
                <a:sym typeface="Comic Sans Bold"/>
              </a:rPr>
              <a:t>Lecturer (Senior Scale)</a:t>
            </a:r>
          </a:p>
        </p:txBody>
      </p:sp>
      <p:sp>
        <p:nvSpPr>
          <p:cNvPr name="TextBox 15" id="15"/>
          <p:cNvSpPr txBox="true"/>
          <p:nvPr/>
        </p:nvSpPr>
        <p:spPr>
          <a:xfrm rot="0">
            <a:off x="5717272" y="5631522"/>
            <a:ext cx="12202669" cy="1099820"/>
          </a:xfrm>
          <a:prstGeom prst="rect">
            <a:avLst/>
          </a:prstGeom>
        </p:spPr>
        <p:txBody>
          <a:bodyPr anchor="t" rtlCol="false" tIns="0" lIns="0" bIns="0" rIns="0">
            <a:spAutoFit/>
          </a:bodyPr>
          <a:lstStyle/>
          <a:p>
            <a:pPr algn="ctr">
              <a:lnSpc>
                <a:spcPts val="4480"/>
              </a:lnSpc>
            </a:pPr>
            <a:r>
              <a:rPr lang="en-US" sz="3200" b="true">
                <a:solidFill>
                  <a:srgbClr val="6D8896"/>
                </a:solidFill>
                <a:latin typeface="Comic Sans Bold"/>
                <a:ea typeface="Comic Sans Bold"/>
                <a:cs typeface="Comic Sans Bold"/>
                <a:sym typeface="Comic Sans Bold"/>
              </a:rPr>
              <a:t>Department of</a:t>
            </a:r>
          </a:p>
          <a:p>
            <a:pPr algn="ctr">
              <a:lnSpc>
                <a:spcPts val="4480"/>
              </a:lnSpc>
            </a:pPr>
            <a:r>
              <a:rPr lang="en-US" sz="3200" b="true">
                <a:solidFill>
                  <a:srgbClr val="6D8896"/>
                </a:solidFill>
                <a:latin typeface="Comic Sans Bold"/>
                <a:ea typeface="Comic Sans Bold"/>
                <a:cs typeface="Comic Sans Bold"/>
                <a:sym typeface="Comic Sans Bold"/>
              </a:rPr>
              <a:t> Computer Science and Engineering</a:t>
            </a:r>
          </a:p>
        </p:txBody>
      </p:sp>
      <p:sp>
        <p:nvSpPr>
          <p:cNvPr name="TextBox 16" id="16"/>
          <p:cNvSpPr txBox="true"/>
          <p:nvPr/>
        </p:nvSpPr>
        <p:spPr>
          <a:xfrm rot="0">
            <a:off x="2757916" y="1623939"/>
            <a:ext cx="2682180" cy="495301"/>
          </a:xfrm>
          <a:prstGeom prst="rect">
            <a:avLst/>
          </a:prstGeom>
        </p:spPr>
        <p:txBody>
          <a:bodyPr anchor="t" rtlCol="false" tIns="0" lIns="0" bIns="0" rIns="0">
            <a:spAutoFit/>
          </a:bodyPr>
          <a:lstStyle/>
          <a:p>
            <a:pPr algn="ctr">
              <a:lnSpc>
                <a:spcPts val="4199"/>
              </a:lnSpc>
              <a:spcBef>
                <a:spcPct val="0"/>
              </a:spcBef>
            </a:pPr>
            <a:r>
              <a:rPr lang="en-US" b="true" sz="2999" u="sng">
                <a:solidFill>
                  <a:srgbClr val="75A680"/>
                </a:solidFill>
                <a:latin typeface="Comic Sans Bold"/>
                <a:ea typeface="Comic Sans Bold"/>
                <a:cs typeface="Comic Sans Bold"/>
                <a:sym typeface="Comic Sans Bold"/>
              </a:rPr>
              <a:t>Submitted To:</a:t>
            </a:r>
          </a:p>
        </p:txBody>
      </p:sp>
      <p:sp>
        <p:nvSpPr>
          <p:cNvPr name="Freeform 17" id="17"/>
          <p:cNvSpPr/>
          <p:nvPr/>
        </p:nvSpPr>
        <p:spPr>
          <a:xfrm flipH="false" flipV="false" rot="0">
            <a:off x="3320874" y="2304051"/>
            <a:ext cx="4792796" cy="6807092"/>
          </a:xfrm>
          <a:custGeom>
            <a:avLst/>
            <a:gdLst/>
            <a:ahLst/>
            <a:cxnLst/>
            <a:rect r="r" b="b" t="t" l="l"/>
            <a:pathLst>
              <a:path h="6807092" w="4792796">
                <a:moveTo>
                  <a:pt x="0" y="0"/>
                </a:moveTo>
                <a:lnTo>
                  <a:pt x="4792796" y="0"/>
                </a:lnTo>
                <a:lnTo>
                  <a:pt x="4792796" y="6807092"/>
                </a:lnTo>
                <a:lnTo>
                  <a:pt x="0" y="6807092"/>
                </a:lnTo>
                <a:lnTo>
                  <a:pt x="0" y="0"/>
                </a:lnTo>
                <a:close/>
              </a:path>
            </a:pathLst>
          </a:custGeom>
          <a:blipFill>
            <a:blip r:embed="rId9"/>
            <a:stretch>
              <a:fillRect l="0" t="-19516" r="-6281" b="-4171"/>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215600" y="316797"/>
            <a:ext cx="13856799" cy="8941503"/>
          </a:xfrm>
          <a:custGeom>
            <a:avLst/>
            <a:gdLst/>
            <a:ahLst/>
            <a:cxnLst/>
            <a:rect r="r" b="b" t="t" l="l"/>
            <a:pathLst>
              <a:path h="8941503" w="13856799">
                <a:moveTo>
                  <a:pt x="0" y="0"/>
                </a:moveTo>
                <a:lnTo>
                  <a:pt x="13856800" y="0"/>
                </a:lnTo>
                <a:lnTo>
                  <a:pt x="13856800" y="8941503"/>
                </a:lnTo>
                <a:lnTo>
                  <a:pt x="0" y="89415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595835" y="8477474"/>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2435224" y="8477474"/>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9839240" y="2559861"/>
            <a:ext cx="1352288" cy="1438673"/>
          </a:xfrm>
          <a:custGeom>
            <a:avLst/>
            <a:gdLst/>
            <a:ahLst/>
            <a:cxnLst/>
            <a:rect r="r" b="b" t="t" l="l"/>
            <a:pathLst>
              <a:path h="1438673" w="1352288">
                <a:moveTo>
                  <a:pt x="0" y="0"/>
                </a:moveTo>
                <a:lnTo>
                  <a:pt x="1352287" y="0"/>
                </a:lnTo>
                <a:lnTo>
                  <a:pt x="1352287" y="1438672"/>
                </a:lnTo>
                <a:lnTo>
                  <a:pt x="0" y="1438672"/>
                </a:lnTo>
                <a:lnTo>
                  <a:pt x="0" y="0"/>
                </a:lnTo>
                <a:close/>
              </a:path>
            </a:pathLst>
          </a:custGeom>
          <a:blipFill>
            <a:blip r:embed="rId8"/>
            <a:stretch>
              <a:fillRect l="0" t="0" r="-384345" b="0"/>
            </a:stretch>
          </a:blipFill>
        </p:spPr>
      </p:sp>
      <p:sp>
        <p:nvSpPr>
          <p:cNvPr name="Freeform 12" id="12"/>
          <p:cNvSpPr/>
          <p:nvPr/>
        </p:nvSpPr>
        <p:spPr>
          <a:xfrm flipH="false" flipV="false" rot="0">
            <a:off x="4587901" y="2559861"/>
            <a:ext cx="2152410" cy="6576807"/>
          </a:xfrm>
          <a:custGeom>
            <a:avLst/>
            <a:gdLst/>
            <a:ahLst/>
            <a:cxnLst/>
            <a:rect r="r" b="b" t="t" l="l"/>
            <a:pathLst>
              <a:path h="6576807" w="2152410">
                <a:moveTo>
                  <a:pt x="0" y="0"/>
                </a:moveTo>
                <a:lnTo>
                  <a:pt x="2152410" y="0"/>
                </a:lnTo>
                <a:lnTo>
                  <a:pt x="2152410" y="6576807"/>
                </a:lnTo>
                <a:lnTo>
                  <a:pt x="0" y="657680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5678681" y="4165600"/>
            <a:ext cx="10329376" cy="854075"/>
          </a:xfrm>
          <a:prstGeom prst="rect">
            <a:avLst/>
          </a:prstGeom>
        </p:spPr>
        <p:txBody>
          <a:bodyPr anchor="t" rtlCol="false" tIns="0" lIns="0" bIns="0" rIns="0">
            <a:spAutoFit/>
          </a:bodyPr>
          <a:lstStyle/>
          <a:p>
            <a:pPr algn="ctr">
              <a:lnSpc>
                <a:spcPts val="7000"/>
              </a:lnSpc>
            </a:pPr>
            <a:r>
              <a:rPr lang="en-US" sz="5000" b="true">
                <a:solidFill>
                  <a:srgbClr val="545454"/>
                </a:solidFill>
                <a:latin typeface="Comic Sans Bold"/>
                <a:ea typeface="Comic Sans Bold"/>
                <a:cs typeface="Comic Sans Bold"/>
                <a:sym typeface="Comic Sans Bold"/>
              </a:rPr>
              <a:t>Jannatul Ferdous Riva</a:t>
            </a:r>
          </a:p>
        </p:txBody>
      </p:sp>
      <p:sp>
        <p:nvSpPr>
          <p:cNvPr name="TextBox 14" id="14"/>
          <p:cNvSpPr txBox="true"/>
          <p:nvPr/>
        </p:nvSpPr>
        <p:spPr>
          <a:xfrm rot="0">
            <a:off x="7783080" y="5124450"/>
            <a:ext cx="5807481" cy="596900"/>
          </a:xfrm>
          <a:prstGeom prst="rect">
            <a:avLst/>
          </a:prstGeom>
        </p:spPr>
        <p:txBody>
          <a:bodyPr anchor="t" rtlCol="false" tIns="0" lIns="0" bIns="0" rIns="0">
            <a:spAutoFit/>
          </a:bodyPr>
          <a:lstStyle/>
          <a:p>
            <a:pPr algn="ctr">
              <a:lnSpc>
                <a:spcPts val="4900"/>
              </a:lnSpc>
            </a:pPr>
            <a:r>
              <a:rPr lang="en-US" sz="3500" b="true">
                <a:solidFill>
                  <a:srgbClr val="766294"/>
                </a:solidFill>
                <a:latin typeface="Comic Sans Bold"/>
                <a:ea typeface="Comic Sans Bold"/>
                <a:cs typeface="Comic Sans Bold"/>
                <a:sym typeface="Comic Sans Bold"/>
              </a:rPr>
              <a:t>ID: 221-15-4928</a:t>
            </a:r>
          </a:p>
        </p:txBody>
      </p:sp>
      <p:sp>
        <p:nvSpPr>
          <p:cNvPr name="TextBox 15" id="15"/>
          <p:cNvSpPr txBox="true"/>
          <p:nvPr/>
        </p:nvSpPr>
        <p:spPr>
          <a:xfrm rot="0">
            <a:off x="7854944" y="5835650"/>
            <a:ext cx="5320880" cy="514350"/>
          </a:xfrm>
          <a:prstGeom prst="rect">
            <a:avLst/>
          </a:prstGeom>
        </p:spPr>
        <p:txBody>
          <a:bodyPr anchor="t" rtlCol="false" tIns="0" lIns="0" bIns="0" rIns="0">
            <a:spAutoFit/>
          </a:bodyPr>
          <a:lstStyle/>
          <a:p>
            <a:pPr algn="ctr">
              <a:lnSpc>
                <a:spcPts val="4200"/>
              </a:lnSpc>
            </a:pPr>
            <a:r>
              <a:rPr lang="en-US" sz="3000" b="true">
                <a:solidFill>
                  <a:srgbClr val="9DB8B1"/>
                </a:solidFill>
                <a:latin typeface="Comic Sans Bold"/>
                <a:ea typeface="Comic Sans Bold"/>
                <a:cs typeface="Comic Sans Bold"/>
                <a:sym typeface="Comic Sans Bold"/>
              </a:rPr>
              <a:t>Batch: 61_A</a:t>
            </a:r>
          </a:p>
        </p:txBody>
      </p:sp>
      <p:sp>
        <p:nvSpPr>
          <p:cNvPr name="TextBox 16" id="16"/>
          <p:cNvSpPr txBox="true"/>
          <p:nvPr/>
        </p:nvSpPr>
        <p:spPr>
          <a:xfrm rot="0">
            <a:off x="6026839" y="6450012"/>
            <a:ext cx="9361621" cy="1144905"/>
          </a:xfrm>
          <a:prstGeom prst="rect">
            <a:avLst/>
          </a:prstGeom>
        </p:spPr>
        <p:txBody>
          <a:bodyPr anchor="t" rtlCol="false" tIns="0" lIns="0" bIns="0" rIns="0">
            <a:spAutoFit/>
          </a:bodyPr>
          <a:lstStyle/>
          <a:p>
            <a:pPr algn="ctr">
              <a:lnSpc>
                <a:spcPts val="4620"/>
              </a:lnSpc>
            </a:pPr>
            <a:r>
              <a:rPr lang="en-US" sz="3300" b="true">
                <a:solidFill>
                  <a:srgbClr val="6D8896"/>
                </a:solidFill>
                <a:latin typeface="Comic Sans Bold"/>
                <a:ea typeface="Comic Sans Bold"/>
                <a:cs typeface="Comic Sans Bold"/>
                <a:sym typeface="Comic Sans Bold"/>
              </a:rPr>
              <a:t>Department of</a:t>
            </a:r>
          </a:p>
          <a:p>
            <a:pPr algn="ctr">
              <a:lnSpc>
                <a:spcPts val="4620"/>
              </a:lnSpc>
            </a:pPr>
            <a:r>
              <a:rPr lang="en-US" sz="3300" b="true">
                <a:solidFill>
                  <a:srgbClr val="6D8896"/>
                </a:solidFill>
                <a:latin typeface="Comic Sans Bold"/>
                <a:ea typeface="Comic Sans Bold"/>
                <a:cs typeface="Comic Sans Bold"/>
                <a:sym typeface="Comic Sans Bold"/>
              </a:rPr>
              <a:t> Computer Science and Engineering</a:t>
            </a:r>
          </a:p>
        </p:txBody>
      </p:sp>
      <p:sp>
        <p:nvSpPr>
          <p:cNvPr name="TextBox 17" id="17"/>
          <p:cNvSpPr txBox="true"/>
          <p:nvPr/>
        </p:nvSpPr>
        <p:spPr>
          <a:xfrm rot="0">
            <a:off x="2765208" y="1623939"/>
            <a:ext cx="2667595" cy="495301"/>
          </a:xfrm>
          <a:prstGeom prst="rect">
            <a:avLst/>
          </a:prstGeom>
        </p:spPr>
        <p:txBody>
          <a:bodyPr anchor="t" rtlCol="false" tIns="0" lIns="0" bIns="0" rIns="0">
            <a:spAutoFit/>
          </a:bodyPr>
          <a:lstStyle/>
          <a:p>
            <a:pPr algn="ctr">
              <a:lnSpc>
                <a:spcPts val="4199"/>
              </a:lnSpc>
              <a:spcBef>
                <a:spcPct val="0"/>
              </a:spcBef>
            </a:pPr>
            <a:r>
              <a:rPr lang="en-US" b="true" sz="2999" u="sng">
                <a:solidFill>
                  <a:srgbClr val="75A680"/>
                </a:solidFill>
                <a:latin typeface="Comic Sans Bold"/>
                <a:ea typeface="Comic Sans Bold"/>
                <a:cs typeface="Comic Sans Bold"/>
                <a:sym typeface="Comic Sans Bold"/>
              </a:rPr>
              <a:t>Submitted By: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79213" y="842852"/>
            <a:ext cx="13329574" cy="8601296"/>
          </a:xfrm>
          <a:custGeom>
            <a:avLst/>
            <a:gdLst/>
            <a:ahLst/>
            <a:cxnLst/>
            <a:rect r="r" b="b" t="t" l="l"/>
            <a:pathLst>
              <a:path h="8601296" w="13329574">
                <a:moveTo>
                  <a:pt x="0" y="0"/>
                </a:moveTo>
                <a:lnTo>
                  <a:pt x="13329574" y="0"/>
                </a:lnTo>
                <a:lnTo>
                  <a:pt x="13329574" y="8601296"/>
                </a:lnTo>
                <a:lnTo>
                  <a:pt x="0" y="8601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979121" y="3116676"/>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058354" y="3116676"/>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137587" y="3116676"/>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3216820" y="3116676"/>
            <a:ext cx="1219836" cy="996598"/>
          </a:xfrm>
          <a:custGeom>
            <a:avLst/>
            <a:gdLst/>
            <a:ahLst/>
            <a:cxnLst/>
            <a:rect r="r" b="b" t="t" l="l"/>
            <a:pathLst>
              <a:path h="996598" w="1219836">
                <a:moveTo>
                  <a:pt x="0" y="0"/>
                </a:moveTo>
                <a:lnTo>
                  <a:pt x="1219836" y="0"/>
                </a:lnTo>
                <a:lnTo>
                  <a:pt x="1219836" y="996598"/>
                </a:lnTo>
                <a:lnTo>
                  <a:pt x="0" y="99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5348605" y="5973120"/>
            <a:ext cx="1225001" cy="1000818"/>
          </a:xfrm>
          <a:custGeom>
            <a:avLst/>
            <a:gdLst/>
            <a:ahLst/>
            <a:cxnLst/>
            <a:rect r="r" b="b" t="t" l="l"/>
            <a:pathLst>
              <a:path h="1000818" w="1225001">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8440876" y="5973120"/>
            <a:ext cx="1225001" cy="1000818"/>
          </a:xfrm>
          <a:custGeom>
            <a:avLst/>
            <a:gdLst/>
            <a:ahLst/>
            <a:cxnLst/>
            <a:rect r="r" b="b" t="t" l="l"/>
            <a:pathLst>
              <a:path h="1000818" w="1225001">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1533148" y="5973120"/>
            <a:ext cx="1225001" cy="1000818"/>
          </a:xfrm>
          <a:custGeom>
            <a:avLst/>
            <a:gdLst/>
            <a:ahLst/>
            <a:cxnLst/>
            <a:rect r="r" b="b" t="t" l="l"/>
            <a:pathLst>
              <a:path h="1000818" w="1225001">
                <a:moveTo>
                  <a:pt x="0" y="0"/>
                </a:moveTo>
                <a:lnTo>
                  <a:pt x="1225001" y="0"/>
                </a:lnTo>
                <a:lnTo>
                  <a:pt x="1225001" y="1000817"/>
                </a:lnTo>
                <a:lnTo>
                  <a:pt x="0" y="1000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16878481" y="9630084"/>
            <a:ext cx="1177534" cy="448857"/>
            <a:chOff x="0" y="0"/>
            <a:chExt cx="334083" cy="127347"/>
          </a:xfrm>
        </p:grpSpPr>
        <p:sp>
          <p:nvSpPr>
            <p:cNvPr name="Freeform 13" id="13"/>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4" id="14"/>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5" id="15"/>
          <p:cNvGrpSpPr/>
          <p:nvPr/>
        </p:nvGrpSpPr>
        <p:grpSpPr>
          <a:xfrm rot="0">
            <a:off x="260801" y="9630084"/>
            <a:ext cx="1177534" cy="448857"/>
            <a:chOff x="0" y="0"/>
            <a:chExt cx="334083" cy="127347"/>
          </a:xfrm>
        </p:grpSpPr>
        <p:sp>
          <p:nvSpPr>
            <p:cNvPr name="Freeform 16" id="1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7" id="1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TextBox 18" id="18"/>
          <p:cNvSpPr txBox="true"/>
          <p:nvPr/>
        </p:nvSpPr>
        <p:spPr>
          <a:xfrm rot="0">
            <a:off x="6034236" y="728552"/>
            <a:ext cx="6219527" cy="979171"/>
          </a:xfrm>
          <a:prstGeom prst="rect">
            <a:avLst/>
          </a:prstGeom>
        </p:spPr>
        <p:txBody>
          <a:bodyPr anchor="t" rtlCol="false" tIns="0" lIns="0" bIns="0" rIns="0">
            <a:spAutoFit/>
          </a:bodyPr>
          <a:lstStyle/>
          <a:p>
            <a:pPr algn="ctr">
              <a:lnSpc>
                <a:spcPts val="7979"/>
              </a:lnSpc>
              <a:spcBef>
                <a:spcPct val="0"/>
              </a:spcBef>
            </a:pPr>
            <a:r>
              <a:rPr lang="en-US" b="true" sz="5699">
                <a:solidFill>
                  <a:srgbClr val="FFF6BE"/>
                </a:solidFill>
                <a:latin typeface="Comic Sans Bold"/>
                <a:ea typeface="Comic Sans Bold"/>
                <a:cs typeface="Comic Sans Bold"/>
                <a:sym typeface="Comic Sans Bold"/>
              </a:rPr>
              <a:t>Outline</a:t>
            </a:r>
          </a:p>
        </p:txBody>
      </p:sp>
      <p:sp>
        <p:nvSpPr>
          <p:cNvPr name="TextBox 19" id="19"/>
          <p:cNvSpPr txBox="true"/>
          <p:nvPr/>
        </p:nvSpPr>
        <p:spPr>
          <a:xfrm rot="0">
            <a:off x="4052393"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01</a:t>
            </a:r>
          </a:p>
        </p:txBody>
      </p:sp>
      <p:sp>
        <p:nvSpPr>
          <p:cNvPr name="TextBox 20" id="20"/>
          <p:cNvSpPr txBox="true"/>
          <p:nvPr/>
        </p:nvSpPr>
        <p:spPr>
          <a:xfrm rot="0">
            <a:off x="3190896" y="4282431"/>
            <a:ext cx="2770210" cy="41275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Introduction</a:t>
            </a:r>
          </a:p>
        </p:txBody>
      </p:sp>
      <p:sp>
        <p:nvSpPr>
          <p:cNvPr name="TextBox 21" id="21"/>
          <p:cNvSpPr txBox="true"/>
          <p:nvPr/>
        </p:nvSpPr>
        <p:spPr>
          <a:xfrm rot="0">
            <a:off x="7131626"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02</a:t>
            </a:r>
          </a:p>
        </p:txBody>
      </p:sp>
      <p:sp>
        <p:nvSpPr>
          <p:cNvPr name="TextBox 22" id="22"/>
          <p:cNvSpPr txBox="true"/>
          <p:nvPr/>
        </p:nvSpPr>
        <p:spPr>
          <a:xfrm rot="0">
            <a:off x="6283167" y="4250681"/>
            <a:ext cx="2860833" cy="85090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Research Objective</a:t>
            </a:r>
          </a:p>
        </p:txBody>
      </p:sp>
      <p:sp>
        <p:nvSpPr>
          <p:cNvPr name="TextBox 23" id="23"/>
          <p:cNvSpPr txBox="true"/>
          <p:nvPr/>
        </p:nvSpPr>
        <p:spPr>
          <a:xfrm rot="0">
            <a:off x="10210859"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03</a:t>
            </a:r>
          </a:p>
        </p:txBody>
      </p:sp>
      <p:sp>
        <p:nvSpPr>
          <p:cNvPr name="TextBox 24" id="24"/>
          <p:cNvSpPr txBox="true"/>
          <p:nvPr/>
        </p:nvSpPr>
        <p:spPr>
          <a:xfrm rot="0">
            <a:off x="9467850" y="4201151"/>
            <a:ext cx="2539688" cy="85090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Literature Review</a:t>
            </a:r>
          </a:p>
        </p:txBody>
      </p:sp>
      <p:sp>
        <p:nvSpPr>
          <p:cNvPr name="TextBox 25" id="25"/>
          <p:cNvSpPr txBox="true"/>
          <p:nvPr/>
        </p:nvSpPr>
        <p:spPr>
          <a:xfrm rot="0">
            <a:off x="13290092" y="3426400"/>
            <a:ext cx="1054517"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04</a:t>
            </a:r>
          </a:p>
        </p:txBody>
      </p:sp>
      <p:sp>
        <p:nvSpPr>
          <p:cNvPr name="TextBox 26" id="26"/>
          <p:cNvSpPr txBox="true"/>
          <p:nvPr/>
        </p:nvSpPr>
        <p:spPr>
          <a:xfrm rot="0">
            <a:off x="12665712" y="4282431"/>
            <a:ext cx="2770210" cy="41275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Methodology </a:t>
            </a:r>
          </a:p>
        </p:txBody>
      </p:sp>
      <p:sp>
        <p:nvSpPr>
          <p:cNvPr name="TextBox 27" id="27"/>
          <p:cNvSpPr txBox="true"/>
          <p:nvPr/>
        </p:nvSpPr>
        <p:spPr>
          <a:xfrm rot="0">
            <a:off x="5422188" y="6284397"/>
            <a:ext cx="1058982"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05</a:t>
            </a:r>
          </a:p>
        </p:txBody>
      </p:sp>
      <p:sp>
        <p:nvSpPr>
          <p:cNvPr name="TextBox 28" id="28"/>
          <p:cNvSpPr txBox="true"/>
          <p:nvPr/>
        </p:nvSpPr>
        <p:spPr>
          <a:xfrm rot="0">
            <a:off x="4643266" y="7145387"/>
            <a:ext cx="2781940" cy="85090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Experimental Analysis</a:t>
            </a:r>
          </a:p>
        </p:txBody>
      </p:sp>
      <p:sp>
        <p:nvSpPr>
          <p:cNvPr name="TextBox 29" id="29"/>
          <p:cNvSpPr txBox="true"/>
          <p:nvPr/>
        </p:nvSpPr>
        <p:spPr>
          <a:xfrm rot="0">
            <a:off x="8514459" y="6284397"/>
            <a:ext cx="1058982"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06</a:t>
            </a:r>
          </a:p>
        </p:txBody>
      </p:sp>
      <p:sp>
        <p:nvSpPr>
          <p:cNvPr name="TextBox 30" id="30"/>
          <p:cNvSpPr txBox="true"/>
          <p:nvPr/>
        </p:nvSpPr>
        <p:spPr>
          <a:xfrm rot="0">
            <a:off x="7753030" y="7107287"/>
            <a:ext cx="2781940" cy="41275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Conclusion</a:t>
            </a:r>
          </a:p>
        </p:txBody>
      </p:sp>
      <p:sp>
        <p:nvSpPr>
          <p:cNvPr name="TextBox 31" id="31"/>
          <p:cNvSpPr txBox="true"/>
          <p:nvPr/>
        </p:nvSpPr>
        <p:spPr>
          <a:xfrm rot="0">
            <a:off x="11606730" y="6284397"/>
            <a:ext cx="1058982" cy="514350"/>
          </a:xfrm>
          <a:prstGeom prst="rect">
            <a:avLst/>
          </a:prstGeom>
        </p:spPr>
        <p:txBody>
          <a:bodyPr anchor="t" rtlCol="false" tIns="0" lIns="0" bIns="0" rIns="0">
            <a:spAutoFit/>
          </a:bodyPr>
          <a:lstStyle/>
          <a:p>
            <a:pPr algn="ctr">
              <a:lnSpc>
                <a:spcPts val="4200"/>
              </a:lnSpc>
              <a:spcBef>
                <a:spcPct val="0"/>
              </a:spcBef>
            </a:pPr>
            <a:r>
              <a:rPr lang="en-US" sz="3000">
                <a:solidFill>
                  <a:srgbClr val="82798F"/>
                </a:solidFill>
                <a:latin typeface="Comic Sans"/>
                <a:ea typeface="Comic Sans"/>
                <a:cs typeface="Comic Sans"/>
                <a:sym typeface="Comic Sans"/>
              </a:rPr>
              <a:t>07</a:t>
            </a:r>
          </a:p>
        </p:txBody>
      </p:sp>
      <p:sp>
        <p:nvSpPr>
          <p:cNvPr name="TextBox 32" id="32"/>
          <p:cNvSpPr txBox="true"/>
          <p:nvPr/>
        </p:nvSpPr>
        <p:spPr>
          <a:xfrm rot="0">
            <a:off x="10862794" y="7145387"/>
            <a:ext cx="2781940" cy="412750"/>
          </a:xfrm>
          <a:prstGeom prst="rect">
            <a:avLst/>
          </a:prstGeom>
        </p:spPr>
        <p:txBody>
          <a:bodyPr anchor="t" rtlCol="false" tIns="0" lIns="0" bIns="0" rIns="0">
            <a:spAutoFit/>
          </a:bodyPr>
          <a:lstStyle/>
          <a:p>
            <a:pPr algn="ctr">
              <a:lnSpc>
                <a:spcPts val="3499"/>
              </a:lnSpc>
              <a:spcBef>
                <a:spcPct val="0"/>
              </a:spcBef>
            </a:pPr>
            <a:r>
              <a:rPr lang="en-US" b="true" sz="2499">
                <a:solidFill>
                  <a:srgbClr val="82798F"/>
                </a:solidFill>
                <a:latin typeface="Comic Sans Bold"/>
                <a:ea typeface="Comic Sans Bold"/>
                <a:cs typeface="Comic Sans Bold"/>
                <a:sym typeface="Comic Sans Bold"/>
              </a:rPr>
              <a:t>Reference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50628" y="309770"/>
            <a:ext cx="14786744" cy="9541577"/>
          </a:xfrm>
          <a:custGeom>
            <a:avLst/>
            <a:gdLst/>
            <a:ahLst/>
            <a:cxnLst/>
            <a:rect r="r" b="b" t="t" l="l"/>
            <a:pathLst>
              <a:path h="9541577" w="14786744">
                <a:moveTo>
                  <a:pt x="0" y="0"/>
                </a:moveTo>
                <a:lnTo>
                  <a:pt x="14786744" y="0"/>
                </a:lnTo>
                <a:lnTo>
                  <a:pt x="14786744" y="9541577"/>
                </a:lnTo>
                <a:lnTo>
                  <a:pt x="0" y="95415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6878481" y="9626918"/>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227585" y="9626918"/>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11616757" y="3093384"/>
            <a:ext cx="4493411" cy="4493411"/>
          </a:xfrm>
          <a:custGeom>
            <a:avLst/>
            <a:gdLst/>
            <a:ahLst/>
            <a:cxnLst/>
            <a:rect r="r" b="b" t="t" l="l"/>
            <a:pathLst>
              <a:path h="4493411" w="4493411">
                <a:moveTo>
                  <a:pt x="0" y="0"/>
                </a:moveTo>
                <a:lnTo>
                  <a:pt x="4493412" y="0"/>
                </a:lnTo>
                <a:lnTo>
                  <a:pt x="4493412" y="4493412"/>
                </a:lnTo>
                <a:lnTo>
                  <a:pt x="0" y="4493412"/>
                </a:lnTo>
                <a:lnTo>
                  <a:pt x="0" y="0"/>
                </a:lnTo>
                <a:close/>
              </a:path>
            </a:pathLst>
          </a:custGeom>
          <a:blipFill>
            <a:blip r:embed="rId8"/>
            <a:stretch>
              <a:fillRect l="0" t="0" r="0" b="0"/>
            </a:stretch>
          </a:blipFill>
        </p:spPr>
      </p:sp>
      <p:sp>
        <p:nvSpPr>
          <p:cNvPr name="TextBox 12" id="12"/>
          <p:cNvSpPr txBox="true"/>
          <p:nvPr/>
        </p:nvSpPr>
        <p:spPr>
          <a:xfrm rot="0">
            <a:off x="2087094" y="2026754"/>
            <a:ext cx="9529663" cy="6004892"/>
          </a:xfrm>
          <a:prstGeom prst="rect">
            <a:avLst/>
          </a:prstGeom>
        </p:spPr>
        <p:txBody>
          <a:bodyPr anchor="t" rtlCol="false" tIns="0" lIns="0" bIns="0" rIns="0">
            <a:spAutoFit/>
          </a:bodyPr>
          <a:lstStyle/>
          <a:p>
            <a:pPr algn="just">
              <a:lnSpc>
                <a:spcPts val="5373"/>
              </a:lnSpc>
            </a:pPr>
            <a:r>
              <a:rPr lang="en-US" b="true" sz="2442">
                <a:solidFill>
                  <a:srgbClr val="545454"/>
                </a:solidFill>
                <a:latin typeface="Comic Sans Bold"/>
                <a:ea typeface="Comic Sans Bold"/>
                <a:cs typeface="Comic Sans Bold"/>
                <a:sym typeface="Comic Sans Bold"/>
              </a:rPr>
              <a:t>Predicting stock prices is challenging because financial markets are highly dynamic and unpredictable. This project improves stock price predictions by combining advanced sentiment analysis using fine-tuned Large Language Models (LLMs) with a Long Short-Term Memory (LSTM) model. It also uses a novel optimization method called the Sparrow Search Algorithm (SSA) to enhance the model’s accuracy. These techniques are applied to predict Tesla’s stock price, demonstrating better results compared to older methods.</a:t>
            </a:r>
          </a:p>
        </p:txBody>
      </p:sp>
      <p:sp>
        <p:nvSpPr>
          <p:cNvPr name="TextBox 13" id="13"/>
          <p:cNvSpPr txBox="true"/>
          <p:nvPr/>
        </p:nvSpPr>
        <p:spPr>
          <a:xfrm rot="0">
            <a:off x="6034236" y="291441"/>
            <a:ext cx="6219527" cy="1009652"/>
          </a:xfrm>
          <a:prstGeom prst="rect">
            <a:avLst/>
          </a:prstGeom>
        </p:spPr>
        <p:txBody>
          <a:bodyPr anchor="t" rtlCol="false" tIns="0" lIns="0" bIns="0" rIns="0">
            <a:spAutoFit/>
          </a:bodyPr>
          <a:lstStyle/>
          <a:p>
            <a:pPr algn="ctr" marL="0" indent="0" lvl="0">
              <a:lnSpc>
                <a:spcPts val="8399"/>
              </a:lnSpc>
              <a:spcBef>
                <a:spcPct val="0"/>
              </a:spcBef>
            </a:pPr>
            <a:r>
              <a:rPr lang="en-US" b="true" sz="5999">
                <a:solidFill>
                  <a:srgbClr val="FFF6BE"/>
                </a:solidFill>
                <a:latin typeface="Comic Sans Bold"/>
                <a:ea typeface="Comic Sans Bold"/>
                <a:cs typeface="Comic Sans Bold"/>
                <a:sym typeface="Comic Sans Bold"/>
              </a:rPr>
              <a:t>Introduction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08756" y="192339"/>
            <a:ext cx="14670488" cy="9466560"/>
          </a:xfrm>
          <a:custGeom>
            <a:avLst/>
            <a:gdLst/>
            <a:ahLst/>
            <a:cxnLst/>
            <a:rect r="r" b="b" t="t" l="l"/>
            <a:pathLst>
              <a:path h="9466560" w="14670488">
                <a:moveTo>
                  <a:pt x="0" y="0"/>
                </a:moveTo>
                <a:lnTo>
                  <a:pt x="14670488" y="0"/>
                </a:lnTo>
                <a:lnTo>
                  <a:pt x="14670488" y="9466560"/>
                </a:lnTo>
                <a:lnTo>
                  <a:pt x="0" y="94665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671813" y="87564"/>
            <a:ext cx="8944374" cy="1009652"/>
          </a:xfrm>
          <a:prstGeom prst="rect">
            <a:avLst/>
          </a:prstGeom>
        </p:spPr>
        <p:txBody>
          <a:bodyPr anchor="t" rtlCol="false" tIns="0" lIns="0" bIns="0" rIns="0">
            <a:spAutoFit/>
          </a:bodyPr>
          <a:lstStyle/>
          <a:p>
            <a:pPr algn="ctr" marL="0" indent="0" lvl="0">
              <a:lnSpc>
                <a:spcPts val="8399"/>
              </a:lnSpc>
              <a:spcBef>
                <a:spcPct val="0"/>
              </a:spcBef>
            </a:pPr>
            <a:r>
              <a:rPr lang="en-US" b="true" sz="5999">
                <a:solidFill>
                  <a:srgbClr val="FFF6BE"/>
                </a:solidFill>
                <a:latin typeface="Comic Sans Bold"/>
                <a:ea typeface="Comic Sans Bold"/>
                <a:cs typeface="Comic Sans Bold"/>
                <a:sym typeface="Comic Sans Bold"/>
              </a:rPr>
              <a:t>Research Objective</a:t>
            </a:r>
          </a:p>
        </p:txBody>
      </p:sp>
      <p:sp>
        <p:nvSpPr>
          <p:cNvPr name="TextBox 6" id="6"/>
          <p:cNvSpPr txBox="true"/>
          <p:nvPr/>
        </p:nvSpPr>
        <p:spPr>
          <a:xfrm rot="0">
            <a:off x="2172027" y="2269193"/>
            <a:ext cx="13943946" cy="5815553"/>
          </a:xfrm>
          <a:prstGeom prst="rect">
            <a:avLst/>
          </a:prstGeom>
        </p:spPr>
        <p:txBody>
          <a:bodyPr anchor="t" rtlCol="false" tIns="0" lIns="0" bIns="0" rIns="0">
            <a:spAutoFit/>
          </a:bodyPr>
          <a:lstStyle/>
          <a:p>
            <a:pPr algn="just" marL="576286" indent="-288143" lvl="1">
              <a:lnSpc>
                <a:spcPts val="5872"/>
              </a:lnSpc>
              <a:buFont typeface="Arial"/>
              <a:buChar char="•"/>
            </a:pPr>
            <a:r>
              <a:rPr lang="en-US" b="true" sz="2669">
                <a:solidFill>
                  <a:srgbClr val="545454"/>
                </a:solidFill>
                <a:latin typeface="Comic Sans Bold"/>
                <a:ea typeface="Comic Sans Bold"/>
                <a:cs typeface="Comic Sans Bold"/>
                <a:sym typeface="Comic Sans Bold"/>
              </a:rPr>
              <a:t>Predict Tesla's stock closing price accurately using advanced methods.</a:t>
            </a:r>
          </a:p>
          <a:p>
            <a:pPr algn="just" marL="576286" indent="-288143" lvl="1">
              <a:lnSpc>
                <a:spcPts val="5872"/>
              </a:lnSpc>
              <a:buFont typeface="Arial"/>
              <a:buChar char="•"/>
            </a:pPr>
            <a:r>
              <a:rPr lang="en-US" b="true" sz="2669">
                <a:solidFill>
                  <a:srgbClr val="545454"/>
                </a:solidFill>
                <a:latin typeface="Comic Sans Bold"/>
                <a:ea typeface="Comic Sans Bold"/>
                <a:cs typeface="Comic Sans Bold"/>
                <a:sym typeface="Comic Sans Bold"/>
              </a:rPr>
              <a:t>Use a fine-tuned Large Language Model (LLM) for better sentiment scoring.</a:t>
            </a:r>
          </a:p>
          <a:p>
            <a:pPr algn="just" marL="576286" indent="-288143" lvl="1">
              <a:lnSpc>
                <a:spcPts val="5872"/>
              </a:lnSpc>
              <a:buFont typeface="Arial"/>
              <a:buChar char="•"/>
            </a:pPr>
            <a:r>
              <a:rPr lang="en-US" b="true" sz="2669">
                <a:solidFill>
                  <a:srgbClr val="545454"/>
                </a:solidFill>
                <a:latin typeface="Comic Sans Bold"/>
                <a:ea typeface="Comic Sans Bold"/>
                <a:cs typeface="Comic Sans Bold"/>
                <a:sym typeface="Comic Sans Bold"/>
              </a:rPr>
              <a:t>Apply LSTM networks to capture time-based patterns in stock prices.</a:t>
            </a:r>
          </a:p>
          <a:p>
            <a:pPr algn="just" marL="576286" indent="-288143" lvl="1">
              <a:lnSpc>
                <a:spcPts val="5872"/>
              </a:lnSpc>
              <a:buFont typeface="Arial"/>
              <a:buChar char="•"/>
            </a:pPr>
            <a:r>
              <a:rPr lang="en-US" b="true" sz="2669">
                <a:solidFill>
                  <a:srgbClr val="545454"/>
                </a:solidFill>
                <a:latin typeface="Comic Sans Bold"/>
                <a:ea typeface="Comic Sans Bold"/>
                <a:cs typeface="Comic Sans Bold"/>
                <a:sym typeface="Comic Sans Bold"/>
              </a:rPr>
              <a:t>Optimize the LSTM model using the Sparrow Search Algorithm (SSA) for better performance.</a:t>
            </a:r>
          </a:p>
          <a:p>
            <a:pPr algn="just" marL="576286" indent="-288143" lvl="1">
              <a:lnSpc>
                <a:spcPts val="5872"/>
              </a:lnSpc>
              <a:buFont typeface="Arial"/>
              <a:buChar char="•"/>
            </a:pPr>
            <a:r>
              <a:rPr lang="en-US" b="true" sz="2669">
                <a:solidFill>
                  <a:srgbClr val="545454"/>
                </a:solidFill>
                <a:latin typeface="Comic Sans Bold"/>
                <a:ea typeface="Comic Sans Bold"/>
                <a:cs typeface="Comic Sans Bold"/>
                <a:sym typeface="Comic Sans Bold"/>
              </a:rPr>
              <a:t>Compare advanced approaches (LLM and SSA) with traditional techniques to highlight improvements.</a:t>
            </a:r>
          </a:p>
          <a:p>
            <a:pPr algn="ctr">
              <a:lnSpc>
                <a:spcPts val="5872"/>
              </a:lnSpc>
            </a:pPr>
          </a:p>
        </p:txBody>
      </p:sp>
      <p:grpSp>
        <p:nvGrpSpPr>
          <p:cNvPr name="Group 7" id="7"/>
          <p:cNvGrpSpPr/>
          <p:nvPr/>
        </p:nvGrpSpPr>
        <p:grpSpPr>
          <a:xfrm rot="0">
            <a:off x="16849665" y="9658899"/>
            <a:ext cx="1177534" cy="448857"/>
            <a:chOff x="0" y="0"/>
            <a:chExt cx="334083" cy="127347"/>
          </a:xfrm>
        </p:grpSpPr>
        <p:sp>
          <p:nvSpPr>
            <p:cNvPr name="Freeform 8" id="8"/>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9" id="9"/>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10" id="10"/>
          <p:cNvGrpSpPr/>
          <p:nvPr/>
        </p:nvGrpSpPr>
        <p:grpSpPr>
          <a:xfrm rot="0">
            <a:off x="203170" y="9658899"/>
            <a:ext cx="1177534" cy="448857"/>
            <a:chOff x="0" y="0"/>
            <a:chExt cx="334083" cy="127347"/>
          </a:xfrm>
        </p:grpSpPr>
        <p:sp>
          <p:nvSpPr>
            <p:cNvPr name="Freeform 11" id="11"/>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2" id="12"/>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6878481" y="9702122"/>
            <a:ext cx="1177534" cy="448857"/>
            <a:chOff x="0" y="0"/>
            <a:chExt cx="334083" cy="127347"/>
          </a:xfrm>
        </p:grpSpPr>
        <p:sp>
          <p:nvSpPr>
            <p:cNvPr name="Freeform 5" id="5"/>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6" id="6"/>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7" id="7"/>
          <p:cNvGrpSpPr/>
          <p:nvPr/>
        </p:nvGrpSpPr>
        <p:grpSpPr>
          <a:xfrm rot="0">
            <a:off x="116724" y="9702122"/>
            <a:ext cx="1177534" cy="448857"/>
            <a:chOff x="0" y="0"/>
            <a:chExt cx="334083" cy="127347"/>
          </a:xfrm>
        </p:grpSpPr>
        <p:sp>
          <p:nvSpPr>
            <p:cNvPr name="Freeform 8" id="8"/>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9" id="9"/>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0" id="10"/>
          <p:cNvSpPr/>
          <p:nvPr/>
        </p:nvSpPr>
        <p:spPr>
          <a:xfrm flipH="false" flipV="false" rot="0">
            <a:off x="2945303" y="864962"/>
            <a:ext cx="12397395" cy="9286017"/>
          </a:xfrm>
          <a:custGeom>
            <a:avLst/>
            <a:gdLst/>
            <a:ahLst/>
            <a:cxnLst/>
            <a:rect r="r" b="b" t="t" l="l"/>
            <a:pathLst>
              <a:path h="9286017" w="12397395">
                <a:moveTo>
                  <a:pt x="0" y="0"/>
                </a:moveTo>
                <a:lnTo>
                  <a:pt x="12397394" y="0"/>
                </a:lnTo>
                <a:lnTo>
                  <a:pt x="12397394" y="9286017"/>
                </a:lnTo>
                <a:lnTo>
                  <a:pt x="0" y="9286017"/>
                </a:lnTo>
                <a:lnTo>
                  <a:pt x="0" y="0"/>
                </a:lnTo>
                <a:close/>
              </a:path>
            </a:pathLst>
          </a:custGeom>
          <a:blipFill>
            <a:blip r:embed="rId6"/>
            <a:stretch>
              <a:fillRect l="0" t="0" r="-540" b="0"/>
            </a:stretch>
          </a:blipFill>
        </p:spPr>
      </p:sp>
      <p:sp>
        <p:nvSpPr>
          <p:cNvPr name="TextBox 11" id="11"/>
          <p:cNvSpPr txBox="true"/>
          <p:nvPr/>
        </p:nvSpPr>
        <p:spPr>
          <a:xfrm rot="0">
            <a:off x="6134187" y="80822"/>
            <a:ext cx="6019626" cy="669925"/>
          </a:xfrm>
          <a:prstGeom prst="rect">
            <a:avLst/>
          </a:prstGeom>
        </p:spPr>
        <p:txBody>
          <a:bodyPr anchor="t" rtlCol="false" tIns="0" lIns="0" bIns="0" rIns="0">
            <a:spAutoFit/>
          </a:bodyPr>
          <a:lstStyle/>
          <a:p>
            <a:pPr algn="ctr" marL="0" indent="0" lvl="0">
              <a:lnSpc>
                <a:spcPts val="5599"/>
              </a:lnSpc>
              <a:spcBef>
                <a:spcPct val="0"/>
              </a:spcBef>
            </a:pPr>
            <a:r>
              <a:rPr lang="en-US" b="true" sz="3999" u="sng">
                <a:solidFill>
                  <a:srgbClr val="75A680"/>
                </a:solidFill>
                <a:latin typeface="Comic Sans Bold"/>
                <a:ea typeface="Comic Sans Bold"/>
                <a:cs typeface="Comic Sans Bold"/>
                <a:sym typeface="Comic Sans Bold"/>
              </a:rPr>
              <a:t>Litrature Review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6861775" y="9574026"/>
            <a:ext cx="1177534" cy="448857"/>
            <a:chOff x="0" y="0"/>
            <a:chExt cx="334083" cy="127347"/>
          </a:xfrm>
        </p:grpSpPr>
        <p:sp>
          <p:nvSpPr>
            <p:cNvPr name="Freeform 5" id="5"/>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6" id="6"/>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7" id="7"/>
          <p:cNvGrpSpPr/>
          <p:nvPr/>
        </p:nvGrpSpPr>
        <p:grpSpPr>
          <a:xfrm rot="0">
            <a:off x="248691" y="9574026"/>
            <a:ext cx="1177534" cy="448857"/>
            <a:chOff x="0" y="0"/>
            <a:chExt cx="334083" cy="127347"/>
          </a:xfrm>
        </p:grpSpPr>
        <p:sp>
          <p:nvSpPr>
            <p:cNvPr name="Freeform 8" id="8"/>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9" id="9"/>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0" id="10"/>
          <p:cNvSpPr/>
          <p:nvPr/>
        </p:nvSpPr>
        <p:spPr>
          <a:xfrm flipH="false" flipV="false" rot="0">
            <a:off x="3294646" y="458782"/>
            <a:ext cx="11698709" cy="9115244"/>
          </a:xfrm>
          <a:custGeom>
            <a:avLst/>
            <a:gdLst/>
            <a:ahLst/>
            <a:cxnLst/>
            <a:rect r="r" b="b" t="t" l="l"/>
            <a:pathLst>
              <a:path h="9115244" w="11698709">
                <a:moveTo>
                  <a:pt x="0" y="0"/>
                </a:moveTo>
                <a:lnTo>
                  <a:pt x="11698708" y="0"/>
                </a:lnTo>
                <a:lnTo>
                  <a:pt x="11698708" y="9115244"/>
                </a:lnTo>
                <a:lnTo>
                  <a:pt x="0" y="9115244"/>
                </a:lnTo>
                <a:lnTo>
                  <a:pt x="0" y="0"/>
                </a:lnTo>
                <a:close/>
              </a:path>
            </a:pathLst>
          </a:custGeom>
          <a:blipFill>
            <a:blip r:embed="rId6"/>
            <a:stretch>
              <a:fillRect l="0" t="0" r="0" b="0"/>
            </a:stretch>
          </a:blipFill>
        </p:spPr>
      </p:sp>
      <p:sp>
        <p:nvSpPr>
          <p:cNvPr name="TextBox 11" id="11"/>
          <p:cNvSpPr txBox="true"/>
          <p:nvPr/>
        </p:nvSpPr>
        <p:spPr>
          <a:xfrm rot="0">
            <a:off x="5377787" y="90482"/>
            <a:ext cx="7532427" cy="669925"/>
          </a:xfrm>
          <a:prstGeom prst="rect">
            <a:avLst/>
          </a:prstGeom>
        </p:spPr>
        <p:txBody>
          <a:bodyPr anchor="t" rtlCol="false" tIns="0" lIns="0" bIns="0" rIns="0">
            <a:spAutoFit/>
          </a:bodyPr>
          <a:lstStyle/>
          <a:p>
            <a:pPr algn="ctr" marL="0" indent="0" lvl="0">
              <a:lnSpc>
                <a:spcPts val="5599"/>
              </a:lnSpc>
              <a:spcBef>
                <a:spcPct val="0"/>
              </a:spcBef>
            </a:pPr>
            <a:r>
              <a:rPr lang="en-US" b="true" sz="3999" u="sng">
                <a:solidFill>
                  <a:srgbClr val="75A680"/>
                </a:solidFill>
                <a:latin typeface="Comic Sans Bold"/>
                <a:ea typeface="Comic Sans Bold"/>
                <a:cs typeface="Comic Sans Bold"/>
                <a:sym typeface="Comic Sans Bold"/>
              </a:rPr>
              <a:t>Methodology</a:t>
            </a:r>
          </a:p>
        </p:txBody>
      </p:sp>
      <p:sp>
        <p:nvSpPr>
          <p:cNvPr name="TextBox 12" id="12"/>
          <p:cNvSpPr txBox="true"/>
          <p:nvPr/>
        </p:nvSpPr>
        <p:spPr>
          <a:xfrm rot="0">
            <a:off x="4327519" y="9508533"/>
            <a:ext cx="9632962" cy="514350"/>
          </a:xfrm>
          <a:prstGeom prst="rect">
            <a:avLst/>
          </a:prstGeom>
        </p:spPr>
        <p:txBody>
          <a:bodyPr anchor="t" rtlCol="false" tIns="0" lIns="0" bIns="0" rIns="0">
            <a:spAutoFit/>
          </a:bodyPr>
          <a:lstStyle/>
          <a:p>
            <a:pPr algn="ctr">
              <a:lnSpc>
                <a:spcPts val="4200"/>
              </a:lnSpc>
            </a:pPr>
            <a:r>
              <a:rPr lang="en-US" sz="3000">
                <a:solidFill>
                  <a:srgbClr val="000000"/>
                </a:solidFill>
                <a:latin typeface="Comic Sans"/>
                <a:ea typeface="Comic Sans"/>
                <a:cs typeface="Comic Sans"/>
                <a:sym typeface="Comic Sans"/>
              </a:rPr>
              <a:t>Figure: Methodology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CFFEB"/>
        </a:solidFill>
      </p:bgPr>
    </p:bg>
    <p:spTree>
      <p:nvGrpSpPr>
        <p:cNvPr id="1" name=""/>
        <p:cNvGrpSpPr/>
        <p:nvPr/>
      </p:nvGrpSpPr>
      <p:grpSpPr>
        <a:xfrm>
          <a:off x="0" y="0"/>
          <a:ext cx="0" cy="0"/>
          <a:chOff x="0" y="0"/>
          <a:chExt cx="0" cy="0"/>
        </a:xfrm>
      </p:grpSpPr>
      <p:sp>
        <p:nvSpPr>
          <p:cNvPr name="Freeform 2" id="2"/>
          <p:cNvSpPr/>
          <p:nvPr/>
        </p:nvSpPr>
        <p:spPr>
          <a:xfrm flipH="false" flipV="false" rot="-3058308">
            <a:off x="11813674" y="5399221"/>
            <a:ext cx="9085083" cy="6605364"/>
          </a:xfrm>
          <a:custGeom>
            <a:avLst/>
            <a:gdLst/>
            <a:ahLst/>
            <a:cxnLst/>
            <a:rect r="r" b="b" t="t" l="l"/>
            <a:pathLst>
              <a:path h="6605364" w="9085083">
                <a:moveTo>
                  <a:pt x="0" y="0"/>
                </a:moveTo>
                <a:lnTo>
                  <a:pt x="9085083" y="0"/>
                </a:lnTo>
                <a:lnTo>
                  <a:pt x="9085083" y="6605364"/>
                </a:lnTo>
                <a:lnTo>
                  <a:pt x="0" y="660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6693" y="-855693"/>
            <a:ext cx="8336814" cy="8678487"/>
          </a:xfrm>
          <a:custGeom>
            <a:avLst/>
            <a:gdLst/>
            <a:ahLst/>
            <a:cxnLst/>
            <a:rect r="r" b="b" t="t" l="l"/>
            <a:pathLst>
              <a:path h="8678487" w="8336814">
                <a:moveTo>
                  <a:pt x="0" y="0"/>
                </a:moveTo>
                <a:lnTo>
                  <a:pt x="8336814" y="0"/>
                </a:lnTo>
                <a:lnTo>
                  <a:pt x="8336814" y="8678487"/>
                </a:lnTo>
                <a:lnTo>
                  <a:pt x="0" y="86784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30680" y="359839"/>
            <a:ext cx="14826640" cy="9567321"/>
          </a:xfrm>
          <a:custGeom>
            <a:avLst/>
            <a:gdLst/>
            <a:ahLst/>
            <a:cxnLst/>
            <a:rect r="r" b="b" t="t" l="l"/>
            <a:pathLst>
              <a:path h="9567321" w="14826640">
                <a:moveTo>
                  <a:pt x="0" y="0"/>
                </a:moveTo>
                <a:lnTo>
                  <a:pt x="14826640" y="0"/>
                </a:lnTo>
                <a:lnTo>
                  <a:pt x="14826640" y="9567322"/>
                </a:lnTo>
                <a:lnTo>
                  <a:pt x="0" y="95673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6793240" y="9625427"/>
            <a:ext cx="1177534" cy="448857"/>
            <a:chOff x="0" y="0"/>
            <a:chExt cx="334083" cy="127347"/>
          </a:xfrm>
        </p:grpSpPr>
        <p:sp>
          <p:nvSpPr>
            <p:cNvPr name="Freeform 6" id="6"/>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7" id="7"/>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NEXT</a:t>
              </a:r>
            </a:p>
          </p:txBody>
        </p:sp>
      </p:grpSp>
      <p:grpSp>
        <p:nvGrpSpPr>
          <p:cNvPr name="Group 8" id="8"/>
          <p:cNvGrpSpPr/>
          <p:nvPr/>
        </p:nvGrpSpPr>
        <p:grpSpPr>
          <a:xfrm rot="0">
            <a:off x="231558" y="9625427"/>
            <a:ext cx="1177534" cy="448857"/>
            <a:chOff x="0" y="0"/>
            <a:chExt cx="334083" cy="127347"/>
          </a:xfrm>
        </p:grpSpPr>
        <p:sp>
          <p:nvSpPr>
            <p:cNvPr name="Freeform 9" id="9"/>
            <p:cNvSpPr/>
            <p:nvPr/>
          </p:nvSpPr>
          <p:spPr>
            <a:xfrm flipH="false" flipV="false" rot="0">
              <a:off x="0" y="0"/>
              <a:ext cx="334083" cy="127347"/>
            </a:xfrm>
            <a:custGeom>
              <a:avLst/>
              <a:gdLst/>
              <a:ahLst/>
              <a:cxnLst/>
              <a:rect r="r" b="b" t="t" l="l"/>
              <a:pathLst>
                <a:path h="127347" w="334083">
                  <a:moveTo>
                    <a:pt x="63674" y="0"/>
                  </a:moveTo>
                  <a:lnTo>
                    <a:pt x="270410" y="0"/>
                  </a:lnTo>
                  <a:cubicBezTo>
                    <a:pt x="287297" y="0"/>
                    <a:pt x="303493" y="6708"/>
                    <a:pt x="315434" y="18650"/>
                  </a:cubicBezTo>
                  <a:cubicBezTo>
                    <a:pt x="327375" y="30591"/>
                    <a:pt x="334083" y="46786"/>
                    <a:pt x="334083" y="63674"/>
                  </a:cubicBezTo>
                  <a:lnTo>
                    <a:pt x="334083" y="63674"/>
                  </a:lnTo>
                  <a:cubicBezTo>
                    <a:pt x="334083" y="98840"/>
                    <a:pt x="305576" y="127347"/>
                    <a:pt x="270410" y="127347"/>
                  </a:cubicBezTo>
                  <a:lnTo>
                    <a:pt x="63674" y="127347"/>
                  </a:lnTo>
                  <a:cubicBezTo>
                    <a:pt x="28508" y="127347"/>
                    <a:pt x="0" y="98840"/>
                    <a:pt x="0" y="63674"/>
                  </a:cubicBezTo>
                  <a:lnTo>
                    <a:pt x="0" y="63674"/>
                  </a:lnTo>
                  <a:cubicBezTo>
                    <a:pt x="0" y="28508"/>
                    <a:pt x="28508" y="0"/>
                    <a:pt x="63674" y="0"/>
                  </a:cubicBezTo>
                  <a:close/>
                </a:path>
              </a:pathLst>
            </a:custGeom>
            <a:solidFill>
              <a:srgbClr val="B2D2C9"/>
            </a:solidFill>
          </p:spPr>
        </p:sp>
        <p:sp>
          <p:nvSpPr>
            <p:cNvPr name="TextBox 10" id="10"/>
            <p:cNvSpPr txBox="true"/>
            <p:nvPr/>
          </p:nvSpPr>
          <p:spPr>
            <a:xfrm>
              <a:off x="0" y="-38100"/>
              <a:ext cx="334083" cy="165447"/>
            </a:xfrm>
            <a:prstGeom prst="rect">
              <a:avLst/>
            </a:prstGeom>
          </p:spPr>
          <p:txBody>
            <a:bodyPr anchor="ctr" rtlCol="false" tIns="50800" lIns="50800" bIns="50800" rIns="50800"/>
            <a:lstStyle/>
            <a:p>
              <a:pPr algn="ctr">
                <a:lnSpc>
                  <a:spcPts val="2520"/>
                </a:lnSpc>
              </a:pPr>
              <a:r>
                <a:rPr lang="en-US" b="true" sz="1800">
                  <a:solidFill>
                    <a:srgbClr val="82798F"/>
                  </a:solidFill>
                  <a:latin typeface="Comic Sans Bold"/>
                  <a:ea typeface="Comic Sans Bold"/>
                  <a:cs typeface="Comic Sans Bold"/>
                  <a:sym typeface="Comic Sans Bold"/>
                </a:rPr>
                <a:t>BACK</a:t>
              </a:r>
            </a:p>
          </p:txBody>
        </p:sp>
      </p:grpSp>
      <p:sp>
        <p:nvSpPr>
          <p:cNvPr name="Freeform 11" id="11"/>
          <p:cNvSpPr/>
          <p:nvPr/>
        </p:nvSpPr>
        <p:spPr>
          <a:xfrm flipH="false" flipV="false" rot="0">
            <a:off x="2099444" y="1695415"/>
            <a:ext cx="14089112" cy="3516426"/>
          </a:xfrm>
          <a:custGeom>
            <a:avLst/>
            <a:gdLst/>
            <a:ahLst/>
            <a:cxnLst/>
            <a:rect r="r" b="b" t="t" l="l"/>
            <a:pathLst>
              <a:path h="3516426" w="14089112">
                <a:moveTo>
                  <a:pt x="0" y="0"/>
                </a:moveTo>
                <a:lnTo>
                  <a:pt x="14089112" y="0"/>
                </a:lnTo>
                <a:lnTo>
                  <a:pt x="14089112" y="3516426"/>
                </a:lnTo>
                <a:lnTo>
                  <a:pt x="0" y="3516426"/>
                </a:lnTo>
                <a:lnTo>
                  <a:pt x="0" y="0"/>
                </a:lnTo>
                <a:close/>
              </a:path>
            </a:pathLst>
          </a:custGeom>
          <a:blipFill>
            <a:blip r:embed="rId8"/>
            <a:stretch>
              <a:fillRect l="-2186" t="0" r="-1268" b="0"/>
            </a:stretch>
          </a:blipFill>
        </p:spPr>
      </p:sp>
      <p:sp>
        <p:nvSpPr>
          <p:cNvPr name="Freeform 12" id="12"/>
          <p:cNvSpPr/>
          <p:nvPr/>
        </p:nvSpPr>
        <p:spPr>
          <a:xfrm flipH="false" flipV="false" rot="0">
            <a:off x="2099444" y="5647754"/>
            <a:ext cx="14089112" cy="3346164"/>
          </a:xfrm>
          <a:custGeom>
            <a:avLst/>
            <a:gdLst/>
            <a:ahLst/>
            <a:cxnLst/>
            <a:rect r="r" b="b" t="t" l="l"/>
            <a:pathLst>
              <a:path h="3346164" w="14089112">
                <a:moveTo>
                  <a:pt x="0" y="0"/>
                </a:moveTo>
                <a:lnTo>
                  <a:pt x="14089112" y="0"/>
                </a:lnTo>
                <a:lnTo>
                  <a:pt x="14089112" y="3346164"/>
                </a:lnTo>
                <a:lnTo>
                  <a:pt x="0" y="3346164"/>
                </a:lnTo>
                <a:lnTo>
                  <a:pt x="0" y="0"/>
                </a:lnTo>
                <a:close/>
              </a:path>
            </a:pathLst>
          </a:custGeom>
          <a:blipFill>
            <a:blip r:embed="rId9"/>
            <a:stretch>
              <a:fillRect l="0" t="0" r="0" b="0"/>
            </a:stretch>
          </a:blipFill>
        </p:spPr>
      </p:sp>
      <p:pic>
        <p:nvPicPr>
          <p:cNvPr name="Picture 13" id="13"/>
          <p:cNvPicPr>
            <a:picLocks noChangeAspect="true"/>
          </p:cNvPicPr>
          <p:nvPr/>
        </p:nvPicPr>
        <p:blipFill>
          <a:blip r:embed="rId10"/>
          <a:stretch>
            <a:fillRect/>
          </a:stretch>
        </p:blipFill>
        <p:spPr>
          <a:xfrm rot="0">
            <a:off x="13842853" y="-404448"/>
            <a:ext cx="4853371" cy="3014082"/>
          </a:xfrm>
          <a:prstGeom prst="rect">
            <a:avLst/>
          </a:prstGeom>
        </p:spPr>
      </p:pic>
      <p:sp>
        <p:nvSpPr>
          <p:cNvPr name="TextBox 14" id="14"/>
          <p:cNvSpPr txBox="true"/>
          <p:nvPr/>
        </p:nvSpPr>
        <p:spPr>
          <a:xfrm rot="0">
            <a:off x="4697798" y="370169"/>
            <a:ext cx="8892405" cy="887096"/>
          </a:xfrm>
          <a:prstGeom prst="rect">
            <a:avLst/>
          </a:prstGeom>
        </p:spPr>
        <p:txBody>
          <a:bodyPr anchor="t" rtlCol="false" tIns="0" lIns="0" bIns="0" rIns="0">
            <a:spAutoFit/>
          </a:bodyPr>
          <a:lstStyle/>
          <a:p>
            <a:pPr algn="ctr" marL="0" indent="0" lvl="0">
              <a:lnSpc>
                <a:spcPts val="7279"/>
              </a:lnSpc>
              <a:spcBef>
                <a:spcPct val="0"/>
              </a:spcBef>
            </a:pPr>
            <a:r>
              <a:rPr lang="en-US" b="true" sz="5199">
                <a:solidFill>
                  <a:srgbClr val="FFF6BE"/>
                </a:solidFill>
                <a:latin typeface="Comic Sans Bold"/>
                <a:ea typeface="Comic Sans Bold"/>
                <a:cs typeface="Comic Sans Bold"/>
                <a:sym typeface="Comic Sans Bold"/>
              </a:rPr>
              <a:t>Experimental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DAGXmMMCUfE</dc:identifier>
  <dcterms:modified xsi:type="dcterms:W3CDTF">2011-08-01T06:04:30Z</dcterms:modified>
  <cp:revision>1</cp:revision>
  <dc:title>Green and Yellow Illustrative Computer Project Presentation </dc:title>
</cp:coreProperties>
</file>