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1" r:id="rId7"/>
    <p:sldId id="262" r:id="rId8"/>
    <p:sldId id="264" r:id="rId9"/>
    <p:sldId id="263"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4A41C17-916E-4182-B884-9DCCABF934D7}" type="datetimeFigureOut">
              <a:rPr lang="en-AS" smtClean="0"/>
              <a:t>11/27/2024</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7642630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41C17-916E-4182-B884-9DCCABF934D7}" type="datetimeFigureOut">
              <a:rPr lang="en-AS" smtClean="0"/>
              <a:t>11/27/2024</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352704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41C17-916E-4182-B884-9DCCABF934D7}" type="datetimeFigureOut">
              <a:rPr lang="en-AS" smtClean="0"/>
              <a:t>11/27/2024</a:t>
            </a:fld>
            <a:endParaRPr lang="en-AS"/>
          </a:p>
        </p:txBody>
      </p:sp>
      <p:sp>
        <p:nvSpPr>
          <p:cNvPr id="5" name="Footer Placeholder 4"/>
          <p:cNvSpPr>
            <a:spLocks noGrp="1"/>
          </p:cNvSpPr>
          <p:nvPr>
            <p:ph type="ftr" sz="quarter" idx="11"/>
          </p:nvPr>
        </p:nvSpPr>
        <p:spPr/>
        <p:txBody>
          <a:bodyPr/>
          <a:lstStyle/>
          <a:p>
            <a:endParaRPr lang="en-AS"/>
          </a:p>
        </p:txBody>
      </p:sp>
      <p:sp>
        <p:nvSpPr>
          <p:cNvPr id="6" name="Slide Number Placeholder 5"/>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176554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41C17-916E-4182-B884-9DCCABF934D7}" type="datetimeFigureOut">
              <a:rPr lang="en-AS" smtClean="0"/>
              <a:t>11/27/2024</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415749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4A41C17-916E-4182-B884-9DCCABF934D7}" type="datetimeFigureOut">
              <a:rPr lang="en-AS" smtClean="0"/>
              <a:t>11/27/2024</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28478402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A41C17-916E-4182-B884-9DCCABF934D7}" type="datetimeFigureOut">
              <a:rPr lang="en-AS" smtClean="0"/>
              <a:t>11/27/2024</a:t>
            </a:fld>
            <a:endParaRPr lang="en-AS"/>
          </a:p>
        </p:txBody>
      </p:sp>
      <p:sp>
        <p:nvSpPr>
          <p:cNvPr id="9" name="Footer Placeholder 8"/>
          <p:cNvSpPr>
            <a:spLocks noGrp="1"/>
          </p:cNvSpPr>
          <p:nvPr>
            <p:ph type="ftr" sz="quarter" idx="11"/>
          </p:nvPr>
        </p:nvSpPr>
        <p:spPr/>
        <p:txBody>
          <a:bodyPr/>
          <a:lstStyle/>
          <a:p>
            <a:endParaRPr lang="en-AS"/>
          </a:p>
        </p:txBody>
      </p:sp>
      <p:sp>
        <p:nvSpPr>
          <p:cNvPr id="10" name="Slide Number Placeholder 9"/>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132039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4A41C17-916E-4182-B884-9DCCABF934D7}" type="datetimeFigureOut">
              <a:rPr lang="en-AS" smtClean="0"/>
              <a:t>11/27/2024</a:t>
            </a:fld>
            <a:endParaRPr lang="en-AS"/>
          </a:p>
        </p:txBody>
      </p:sp>
      <p:sp>
        <p:nvSpPr>
          <p:cNvPr id="8" name="Footer Placeholder 7"/>
          <p:cNvSpPr>
            <a:spLocks noGrp="1"/>
          </p:cNvSpPr>
          <p:nvPr>
            <p:ph type="ftr" sz="quarter" idx="11"/>
          </p:nvPr>
        </p:nvSpPr>
        <p:spPr/>
        <p:txBody>
          <a:bodyPr/>
          <a:lstStyle/>
          <a:p>
            <a:endParaRPr lang="en-AS"/>
          </a:p>
        </p:txBody>
      </p:sp>
      <p:sp>
        <p:nvSpPr>
          <p:cNvPr id="9" name="Slide Number Placeholder 8"/>
          <p:cNvSpPr>
            <a:spLocks noGrp="1"/>
          </p:cNvSpPr>
          <p:nvPr>
            <p:ph type="sldNum" sz="quarter" idx="12"/>
          </p:nvPr>
        </p:nvSpPr>
        <p:spPr/>
        <p:txBody>
          <a:bodyPr/>
          <a:lstStyle/>
          <a:p>
            <a:fld id="{7722EA5C-44F1-4199-A152-898C9A784225}" type="slidenum">
              <a:rPr lang="en-AS" smtClean="0"/>
              <a:t>‹#›</a:t>
            </a:fld>
            <a:endParaRPr lang="en-A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061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A41C17-916E-4182-B884-9DCCABF934D7}" type="datetimeFigureOut">
              <a:rPr lang="en-AS" smtClean="0"/>
              <a:t>11/27/2024</a:t>
            </a:fld>
            <a:endParaRPr lang="en-AS"/>
          </a:p>
        </p:txBody>
      </p:sp>
      <p:sp>
        <p:nvSpPr>
          <p:cNvPr id="4" name="Footer Placeholder 3"/>
          <p:cNvSpPr>
            <a:spLocks noGrp="1"/>
          </p:cNvSpPr>
          <p:nvPr>
            <p:ph type="ftr" sz="quarter" idx="11"/>
          </p:nvPr>
        </p:nvSpPr>
        <p:spPr/>
        <p:txBody>
          <a:bodyPr/>
          <a:lstStyle/>
          <a:p>
            <a:endParaRPr lang="en-AS"/>
          </a:p>
        </p:txBody>
      </p:sp>
      <p:sp>
        <p:nvSpPr>
          <p:cNvPr id="5" name="Slide Number Placeholder 4"/>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96451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41C17-916E-4182-B884-9DCCABF934D7}" type="datetimeFigureOut">
              <a:rPr lang="en-AS" smtClean="0"/>
              <a:t>11/27/2024</a:t>
            </a:fld>
            <a:endParaRPr lang="en-AS"/>
          </a:p>
        </p:txBody>
      </p:sp>
      <p:sp>
        <p:nvSpPr>
          <p:cNvPr id="3" name="Footer Placeholder 2"/>
          <p:cNvSpPr>
            <a:spLocks noGrp="1"/>
          </p:cNvSpPr>
          <p:nvPr>
            <p:ph type="ftr" sz="quarter" idx="11"/>
          </p:nvPr>
        </p:nvSpPr>
        <p:spPr/>
        <p:txBody>
          <a:bodyPr/>
          <a:lstStyle/>
          <a:p>
            <a:endParaRPr lang="en-AS"/>
          </a:p>
        </p:txBody>
      </p:sp>
      <p:sp>
        <p:nvSpPr>
          <p:cNvPr id="4" name="Slide Number Placeholder 3"/>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265188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4A41C17-916E-4182-B884-9DCCABF934D7}" type="datetimeFigureOut">
              <a:rPr lang="en-AS" smtClean="0"/>
              <a:t>11/27/2024</a:t>
            </a:fld>
            <a:endParaRPr lang="en-A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S"/>
          </a:p>
        </p:txBody>
      </p:sp>
      <p:sp>
        <p:nvSpPr>
          <p:cNvPr id="11" name="Slide Number Placeholder 10"/>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173303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4A41C17-916E-4182-B884-9DCCABF934D7}" type="datetimeFigureOut">
              <a:rPr lang="en-AS" smtClean="0"/>
              <a:t>11/27/2024</a:t>
            </a:fld>
            <a:endParaRPr lang="en-A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S"/>
          </a:p>
        </p:txBody>
      </p:sp>
      <p:sp>
        <p:nvSpPr>
          <p:cNvPr id="10" name="Slide Number Placeholder 9"/>
          <p:cNvSpPr>
            <a:spLocks noGrp="1"/>
          </p:cNvSpPr>
          <p:nvPr>
            <p:ph type="sldNum" sz="quarter" idx="12"/>
          </p:nvPr>
        </p:nvSpPr>
        <p:spPr/>
        <p:txBody>
          <a:bodyPr/>
          <a:lstStyle/>
          <a:p>
            <a:fld id="{7722EA5C-44F1-4199-A152-898C9A784225}" type="slidenum">
              <a:rPr lang="en-AS" smtClean="0"/>
              <a:t>‹#›</a:t>
            </a:fld>
            <a:endParaRPr lang="en-AS"/>
          </a:p>
        </p:txBody>
      </p:sp>
    </p:spTree>
    <p:extLst>
      <p:ext uri="{BB962C8B-B14F-4D97-AF65-F5344CB8AC3E}">
        <p14:creationId xmlns:p14="http://schemas.microsoft.com/office/powerpoint/2010/main" val="54153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4A41C17-916E-4182-B884-9DCCABF934D7}" type="datetimeFigureOut">
              <a:rPr lang="en-AS" smtClean="0"/>
              <a:t>11/27/2024</a:t>
            </a:fld>
            <a:endParaRPr lang="en-A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22EA5C-44F1-4199-A152-898C9A784225}" type="slidenum">
              <a:rPr lang="en-AS" smtClean="0"/>
              <a:t>‹#›</a:t>
            </a:fld>
            <a:endParaRPr lang="en-AS"/>
          </a:p>
        </p:txBody>
      </p:sp>
    </p:spTree>
    <p:extLst>
      <p:ext uri="{BB962C8B-B14F-4D97-AF65-F5344CB8AC3E}">
        <p14:creationId xmlns:p14="http://schemas.microsoft.com/office/powerpoint/2010/main" val="4266334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EDE9-1F5D-6106-BC95-6ABF13E9BB69}"/>
              </a:ext>
            </a:extLst>
          </p:cNvPr>
          <p:cNvSpPr>
            <a:spLocks noGrp="1"/>
          </p:cNvSpPr>
          <p:nvPr>
            <p:ph type="ctrTitle"/>
          </p:nvPr>
        </p:nvSpPr>
        <p:spPr>
          <a:xfrm>
            <a:off x="1678022" y="694131"/>
            <a:ext cx="8991600" cy="1645920"/>
          </a:xfrm>
        </p:spPr>
        <p:txBody>
          <a:bodyPr/>
          <a:lstStyle/>
          <a:p>
            <a:r>
              <a:rPr lang="en-US" dirty="0"/>
              <a:t>Welcome to my presentation</a:t>
            </a:r>
            <a:endParaRPr lang="en-AS" dirty="0"/>
          </a:p>
        </p:txBody>
      </p:sp>
      <p:sp>
        <p:nvSpPr>
          <p:cNvPr id="3" name="Subtitle 2">
            <a:extLst>
              <a:ext uri="{FF2B5EF4-FFF2-40B4-BE49-F238E27FC236}">
                <a16:creationId xmlns:a16="http://schemas.microsoft.com/office/drawing/2014/main" id="{768ADF63-2AE1-83A0-A785-4FAD274E18A1}"/>
              </a:ext>
            </a:extLst>
          </p:cNvPr>
          <p:cNvSpPr>
            <a:spLocks noGrp="1"/>
          </p:cNvSpPr>
          <p:nvPr>
            <p:ph type="subTitle" idx="1"/>
          </p:nvPr>
        </p:nvSpPr>
        <p:spPr>
          <a:xfrm>
            <a:off x="2646556" y="2791207"/>
            <a:ext cx="7188108" cy="3453485"/>
          </a:xfrm>
        </p:spPr>
        <p:txBody>
          <a:bodyPr>
            <a:normAutofit/>
          </a:bodyPr>
          <a:lstStyle/>
          <a:p>
            <a:pPr marL="0" indent="0">
              <a:buNone/>
            </a:pPr>
            <a:r>
              <a:rPr lang="en-US" sz="2400" b="1" dirty="0"/>
              <a:t>Presented By:</a:t>
            </a:r>
          </a:p>
          <a:p>
            <a:pPr marL="0" indent="0">
              <a:buNone/>
            </a:pPr>
            <a:r>
              <a:rPr lang="en-US" sz="2400" b="1" dirty="0"/>
              <a:t>Md. Najmus Sakib</a:t>
            </a:r>
          </a:p>
          <a:p>
            <a:pPr marL="0" indent="0">
              <a:buNone/>
            </a:pPr>
            <a:r>
              <a:rPr lang="en-US" sz="2400" b="1" dirty="0"/>
              <a:t>ID: 221-15-5127</a:t>
            </a:r>
          </a:p>
          <a:p>
            <a:pPr marL="0" indent="0">
              <a:buNone/>
            </a:pPr>
            <a:r>
              <a:rPr lang="en-US" sz="2400" b="1" dirty="0"/>
              <a:t>Section: 61_A</a:t>
            </a:r>
          </a:p>
          <a:p>
            <a:pPr marL="0" indent="0">
              <a:buNone/>
            </a:pPr>
            <a:r>
              <a:rPr lang="en-US" sz="2400" b="1" dirty="0"/>
              <a:t>Dept. of CSE</a:t>
            </a:r>
          </a:p>
          <a:p>
            <a:pPr marL="0" indent="0">
              <a:buNone/>
            </a:pPr>
            <a:r>
              <a:rPr lang="en-US" sz="2400" b="1" dirty="0"/>
              <a:t>Daffodil International University</a:t>
            </a:r>
            <a:endParaRPr lang="en-AS" sz="2400" b="1" dirty="0"/>
          </a:p>
          <a:p>
            <a:endParaRPr lang="en-AS" sz="2400" b="1" dirty="0"/>
          </a:p>
        </p:txBody>
      </p:sp>
    </p:spTree>
    <p:extLst>
      <p:ext uri="{BB962C8B-B14F-4D97-AF65-F5344CB8AC3E}">
        <p14:creationId xmlns:p14="http://schemas.microsoft.com/office/powerpoint/2010/main" val="202189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3B173-B8CD-4811-87B0-B95B24E72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21A4D-B076-DA5F-D7CB-DF099F0FB20A}"/>
              </a:ext>
            </a:extLst>
          </p:cNvPr>
          <p:cNvSpPr>
            <a:spLocks noGrp="1"/>
          </p:cNvSpPr>
          <p:nvPr>
            <p:ph type="title"/>
          </p:nvPr>
        </p:nvSpPr>
        <p:spPr>
          <a:xfrm>
            <a:off x="2129536" y="469565"/>
            <a:ext cx="7729728" cy="737648"/>
          </a:xfrm>
        </p:spPr>
        <p:txBody>
          <a:bodyPr>
            <a:normAutofit fontScale="90000"/>
          </a:bodyPr>
          <a:lstStyle/>
          <a:p>
            <a:r>
              <a:rPr lang="en-US" dirty="0"/>
              <a:t>Reference</a:t>
            </a:r>
            <a:endParaRPr lang="en-AS" dirty="0"/>
          </a:p>
        </p:txBody>
      </p:sp>
      <p:sp>
        <p:nvSpPr>
          <p:cNvPr id="5" name="Content Placeholder 4">
            <a:extLst>
              <a:ext uri="{FF2B5EF4-FFF2-40B4-BE49-F238E27FC236}">
                <a16:creationId xmlns:a16="http://schemas.microsoft.com/office/drawing/2014/main" id="{02D4A6C0-5EE1-FAE9-F338-1065FC3538D2}"/>
              </a:ext>
            </a:extLst>
          </p:cNvPr>
          <p:cNvSpPr>
            <a:spLocks noGrp="1"/>
          </p:cNvSpPr>
          <p:nvPr>
            <p:ph idx="1"/>
          </p:nvPr>
        </p:nvSpPr>
        <p:spPr>
          <a:xfrm>
            <a:off x="707036" y="1764042"/>
            <a:ext cx="10777928" cy="4491954"/>
          </a:xfrm>
        </p:spPr>
        <p:txBody>
          <a:bodyPr>
            <a:noAutofit/>
          </a:bodyPr>
          <a:lstStyle/>
          <a:p>
            <a:pPr marL="457200" indent="-457200">
              <a:buFont typeface="+mj-lt"/>
              <a:buAutoNum type="arabicPeriod"/>
            </a:pPr>
            <a:r>
              <a:rPr lang="en-US" sz="2400" dirty="0" err="1"/>
              <a:t>Michailidis</a:t>
            </a:r>
            <a:r>
              <a:rPr lang="en-US" sz="2400" dirty="0"/>
              <a:t>, P.D. "A Comparative Study of Sentiment Classification Models for Greek Reviews." </a:t>
            </a:r>
            <a:r>
              <a:rPr lang="en-US" sz="2400" i="1" dirty="0"/>
              <a:t>Big Data </a:t>
            </a:r>
            <a:r>
              <a:rPr lang="en-US" sz="2400" i="1" dirty="0" err="1"/>
              <a:t>Cogn</a:t>
            </a:r>
            <a:r>
              <a:rPr lang="en-US" sz="2400" i="1" dirty="0"/>
              <a:t>. </a:t>
            </a:r>
            <a:r>
              <a:rPr lang="en-US" sz="2400" i="1" dirty="0" err="1"/>
              <a:t>Comput</a:t>
            </a:r>
            <a:r>
              <a:rPr lang="en-US" sz="2400" i="1" dirty="0"/>
              <a:t>.</a:t>
            </a:r>
            <a:r>
              <a:rPr lang="en-US" sz="2400" dirty="0"/>
              <a:t>, 2024, 8, 107.</a:t>
            </a:r>
          </a:p>
          <a:p>
            <a:pPr marL="457200" indent="-457200">
              <a:buFont typeface="+mj-lt"/>
              <a:buAutoNum type="arabicPeriod"/>
            </a:pPr>
            <a:r>
              <a:rPr lang="en-US" sz="2400" dirty="0"/>
              <a:t>Devlin, J., Chang, M.-W., Lee, K., &amp; Toutanova, K. "BERT: Pre-training of Deep Bidirectional Transformers for Language Understanding." In Proceedings of NAACL-HLT, 2019.</a:t>
            </a:r>
          </a:p>
          <a:p>
            <a:pPr marL="457200" indent="-457200">
              <a:buFont typeface="+mj-lt"/>
              <a:buAutoNum type="arabicPeriod"/>
            </a:pPr>
            <a:r>
              <a:rPr lang="en-US" sz="2400" dirty="0"/>
              <a:t>Vaswani, A., et al. "Attention Is All You Need." In </a:t>
            </a:r>
            <a:r>
              <a:rPr lang="en-US" sz="2400" i="1" dirty="0"/>
              <a:t>Proceedings of </a:t>
            </a:r>
            <a:r>
              <a:rPr lang="en-US" sz="2400" i="1" dirty="0" err="1"/>
              <a:t>NeurIPS</a:t>
            </a:r>
            <a:r>
              <a:rPr lang="en-US" sz="2400" i="1" dirty="0"/>
              <a:t> 2017</a:t>
            </a:r>
            <a:r>
              <a:rPr lang="en-US" sz="2400" dirty="0"/>
              <a:t>.</a:t>
            </a:r>
          </a:p>
          <a:p>
            <a:pPr marL="457200" indent="-457200">
              <a:buFont typeface="+mj-lt"/>
              <a:buAutoNum type="arabicPeriod"/>
            </a:pPr>
            <a:r>
              <a:rPr lang="en-US" sz="2400" dirty="0"/>
              <a:t>Hartmann, J., Heitmann, M., Siebert, C., &amp; </a:t>
            </a:r>
            <a:r>
              <a:rPr lang="en-US" sz="2400" dirty="0" err="1"/>
              <a:t>Schamp</a:t>
            </a:r>
            <a:r>
              <a:rPr lang="en-US" sz="2400" dirty="0"/>
              <a:t>, C. "More Than a Feeling: Accuracy and Application of Sentiment Analysis." </a:t>
            </a:r>
            <a:r>
              <a:rPr lang="en-US" sz="2400" i="1" dirty="0"/>
              <a:t>Int. J. Res. Mark.</a:t>
            </a:r>
            <a:r>
              <a:rPr lang="en-US" sz="2400" dirty="0"/>
              <a:t>, 2023.</a:t>
            </a:r>
          </a:p>
          <a:p>
            <a:pPr marL="457200" indent="-457200">
              <a:buFont typeface="+mj-lt"/>
              <a:buAutoNum type="arabicPeriod"/>
            </a:pPr>
            <a:r>
              <a:rPr lang="en-US" sz="2400" dirty="0" err="1"/>
              <a:t>Patsiouras</a:t>
            </a:r>
            <a:r>
              <a:rPr lang="en-US" sz="2400" dirty="0"/>
              <a:t>, E., </a:t>
            </a:r>
            <a:r>
              <a:rPr lang="en-US" sz="2400" dirty="0" err="1"/>
              <a:t>Koroni</a:t>
            </a:r>
            <a:r>
              <a:rPr lang="en-US" sz="2400" dirty="0"/>
              <a:t>, I., </a:t>
            </a:r>
            <a:r>
              <a:rPr lang="en-US" sz="2400" dirty="0" err="1"/>
              <a:t>Mademlis</a:t>
            </a:r>
            <a:r>
              <a:rPr lang="en-US" sz="2400" dirty="0"/>
              <a:t>, I., &amp; Pitas, I. "</a:t>
            </a:r>
            <a:r>
              <a:rPr lang="en-US" sz="2400" dirty="0" err="1"/>
              <a:t>GreekPolitics</a:t>
            </a:r>
            <a:r>
              <a:rPr lang="en-US" sz="2400" dirty="0"/>
              <a:t>: Sentiment Analysis on Greek Politically Charged Tweets." In </a:t>
            </a:r>
            <a:r>
              <a:rPr lang="en-US" sz="2400" i="1" dirty="0"/>
              <a:t>Proceedings of EUSIPCO 2023</a:t>
            </a:r>
            <a:r>
              <a:rPr lang="en-US" sz="2400" dirty="0"/>
              <a:t>.</a:t>
            </a:r>
            <a:endParaRPr lang="en-AS" sz="2400" dirty="0"/>
          </a:p>
        </p:txBody>
      </p:sp>
    </p:spTree>
    <p:extLst>
      <p:ext uri="{BB962C8B-B14F-4D97-AF65-F5344CB8AC3E}">
        <p14:creationId xmlns:p14="http://schemas.microsoft.com/office/powerpoint/2010/main" val="73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FE007-4673-125E-823F-1421254A0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5777D-A9C6-38DA-BC25-98AB54C43FBD}"/>
              </a:ext>
            </a:extLst>
          </p:cNvPr>
          <p:cNvSpPr>
            <a:spLocks noGrp="1"/>
          </p:cNvSpPr>
          <p:nvPr>
            <p:ph type="ctrTitle"/>
          </p:nvPr>
        </p:nvSpPr>
        <p:spPr>
          <a:xfrm>
            <a:off x="1600200" y="1174422"/>
            <a:ext cx="8991600" cy="4755324"/>
          </a:xfrm>
        </p:spPr>
        <p:txBody>
          <a:bodyPr>
            <a:normAutofit/>
          </a:bodyPr>
          <a:lstStyle/>
          <a:p>
            <a:r>
              <a:rPr lang="en-US" sz="6600" dirty="0"/>
              <a:t>Thank</a:t>
            </a:r>
            <a:br>
              <a:rPr lang="en-US" sz="6600" dirty="0"/>
            </a:br>
            <a:r>
              <a:rPr lang="en-US" sz="6600" dirty="0"/>
              <a:t>You</a:t>
            </a:r>
            <a:endParaRPr lang="en-AS" sz="6600" dirty="0"/>
          </a:p>
        </p:txBody>
      </p:sp>
    </p:spTree>
    <p:extLst>
      <p:ext uri="{BB962C8B-B14F-4D97-AF65-F5344CB8AC3E}">
        <p14:creationId xmlns:p14="http://schemas.microsoft.com/office/powerpoint/2010/main" val="352860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D376-3FD8-974E-3626-A13A4F168B6A}"/>
              </a:ext>
            </a:extLst>
          </p:cNvPr>
          <p:cNvSpPr>
            <a:spLocks noGrp="1"/>
          </p:cNvSpPr>
          <p:nvPr>
            <p:ph type="title"/>
          </p:nvPr>
        </p:nvSpPr>
        <p:spPr>
          <a:xfrm>
            <a:off x="2231136" y="877144"/>
            <a:ext cx="7729728" cy="737648"/>
          </a:xfrm>
        </p:spPr>
        <p:txBody>
          <a:bodyPr>
            <a:normAutofit fontScale="90000"/>
          </a:bodyPr>
          <a:lstStyle/>
          <a:p>
            <a:r>
              <a:rPr lang="en-US" dirty="0"/>
              <a:t>Title</a:t>
            </a:r>
            <a:endParaRPr lang="en-AS" dirty="0"/>
          </a:p>
        </p:txBody>
      </p:sp>
      <p:sp>
        <p:nvSpPr>
          <p:cNvPr id="5" name="Content Placeholder 4">
            <a:extLst>
              <a:ext uri="{FF2B5EF4-FFF2-40B4-BE49-F238E27FC236}">
                <a16:creationId xmlns:a16="http://schemas.microsoft.com/office/drawing/2014/main" id="{C87060E3-D6C8-3039-39A8-1F9BA2604C00}"/>
              </a:ext>
            </a:extLst>
          </p:cNvPr>
          <p:cNvSpPr>
            <a:spLocks noGrp="1"/>
          </p:cNvSpPr>
          <p:nvPr>
            <p:ph idx="1"/>
          </p:nvPr>
        </p:nvSpPr>
        <p:spPr>
          <a:xfrm>
            <a:off x="2231136" y="2753212"/>
            <a:ext cx="7729728" cy="1351575"/>
          </a:xfrm>
        </p:spPr>
        <p:txBody>
          <a:bodyPr>
            <a:noAutofit/>
          </a:bodyPr>
          <a:lstStyle/>
          <a:p>
            <a:pPr marL="0" indent="0" algn="ctr">
              <a:buNone/>
            </a:pPr>
            <a:r>
              <a:rPr lang="en-US" sz="2800" b="1" dirty="0">
                <a:solidFill>
                  <a:srgbClr val="002060"/>
                </a:solidFill>
              </a:rPr>
              <a:t>A Comparative Study of Sentiment Classification Models for Greek Reviews </a:t>
            </a:r>
            <a:endParaRPr lang="en-AS" sz="2800" b="1" dirty="0">
              <a:solidFill>
                <a:srgbClr val="002060"/>
              </a:solidFill>
            </a:endParaRPr>
          </a:p>
        </p:txBody>
      </p:sp>
    </p:spTree>
    <p:extLst>
      <p:ext uri="{BB962C8B-B14F-4D97-AF65-F5344CB8AC3E}">
        <p14:creationId xmlns:p14="http://schemas.microsoft.com/office/powerpoint/2010/main" val="310958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E3F02-ECEF-174D-B966-E3DEDD08A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C6A80-32E4-4EC9-3D4A-28991B7477F6}"/>
              </a:ext>
            </a:extLst>
          </p:cNvPr>
          <p:cNvSpPr>
            <a:spLocks noGrp="1"/>
          </p:cNvSpPr>
          <p:nvPr>
            <p:ph type="title"/>
          </p:nvPr>
        </p:nvSpPr>
        <p:spPr>
          <a:xfrm>
            <a:off x="2231136" y="488038"/>
            <a:ext cx="7729728" cy="737648"/>
          </a:xfrm>
        </p:spPr>
        <p:txBody>
          <a:bodyPr>
            <a:normAutofit fontScale="90000"/>
          </a:bodyPr>
          <a:lstStyle/>
          <a:p>
            <a:r>
              <a:rPr lang="en-US" dirty="0"/>
              <a:t>Outline</a:t>
            </a:r>
            <a:endParaRPr lang="en-AS" dirty="0"/>
          </a:p>
        </p:txBody>
      </p:sp>
      <p:sp>
        <p:nvSpPr>
          <p:cNvPr id="5" name="Content Placeholder 4">
            <a:extLst>
              <a:ext uri="{FF2B5EF4-FFF2-40B4-BE49-F238E27FC236}">
                <a16:creationId xmlns:a16="http://schemas.microsoft.com/office/drawing/2014/main" id="{DD5A7E66-1E8D-A831-F1EC-D050DB2AA1D7}"/>
              </a:ext>
            </a:extLst>
          </p:cNvPr>
          <p:cNvSpPr>
            <a:spLocks noGrp="1"/>
          </p:cNvSpPr>
          <p:nvPr>
            <p:ph idx="1"/>
          </p:nvPr>
        </p:nvSpPr>
        <p:spPr>
          <a:xfrm>
            <a:off x="2328413" y="1878008"/>
            <a:ext cx="7729728" cy="3773762"/>
          </a:xfrm>
        </p:spPr>
        <p:txBody>
          <a:bodyPr>
            <a:noAutofit/>
          </a:bodyPr>
          <a:lstStyle/>
          <a:p>
            <a:r>
              <a:rPr lang="en-US" sz="2400" dirty="0"/>
              <a:t>Introduction</a:t>
            </a:r>
          </a:p>
          <a:p>
            <a:r>
              <a:rPr lang="en-US" sz="2400" dirty="0"/>
              <a:t>Research Objective</a:t>
            </a:r>
          </a:p>
          <a:p>
            <a:r>
              <a:rPr lang="en-US" sz="2400" dirty="0"/>
              <a:t>Literature Review</a:t>
            </a:r>
          </a:p>
          <a:p>
            <a:r>
              <a:rPr lang="en-US" sz="2400" dirty="0"/>
              <a:t>Methodology</a:t>
            </a:r>
          </a:p>
          <a:p>
            <a:r>
              <a:rPr lang="en-US" sz="2400" dirty="0"/>
              <a:t>Experimental Analysis</a:t>
            </a:r>
          </a:p>
          <a:p>
            <a:r>
              <a:rPr lang="en-US" sz="2400" dirty="0"/>
              <a:t>Conclusion</a:t>
            </a:r>
          </a:p>
          <a:p>
            <a:r>
              <a:rPr lang="en-US" sz="2400" dirty="0"/>
              <a:t>Reference</a:t>
            </a:r>
            <a:endParaRPr lang="en-AS" sz="2400" dirty="0"/>
          </a:p>
        </p:txBody>
      </p:sp>
    </p:spTree>
    <p:extLst>
      <p:ext uri="{BB962C8B-B14F-4D97-AF65-F5344CB8AC3E}">
        <p14:creationId xmlns:p14="http://schemas.microsoft.com/office/powerpoint/2010/main" val="171778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812FC-D636-A53E-6177-F36571764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73BEF-5E4A-BBD5-DE5C-9B528D254E50}"/>
              </a:ext>
            </a:extLst>
          </p:cNvPr>
          <p:cNvSpPr>
            <a:spLocks noGrp="1"/>
          </p:cNvSpPr>
          <p:nvPr>
            <p:ph type="title"/>
          </p:nvPr>
        </p:nvSpPr>
        <p:spPr>
          <a:xfrm>
            <a:off x="2231136" y="565860"/>
            <a:ext cx="7729728" cy="737648"/>
          </a:xfrm>
        </p:spPr>
        <p:txBody>
          <a:bodyPr>
            <a:normAutofit fontScale="90000"/>
          </a:bodyPr>
          <a:lstStyle/>
          <a:p>
            <a:r>
              <a:rPr lang="en-US" dirty="0"/>
              <a:t>introduction</a:t>
            </a:r>
            <a:endParaRPr lang="en-AS" dirty="0"/>
          </a:p>
        </p:txBody>
      </p:sp>
      <p:sp>
        <p:nvSpPr>
          <p:cNvPr id="5" name="Content Placeholder 4">
            <a:extLst>
              <a:ext uri="{FF2B5EF4-FFF2-40B4-BE49-F238E27FC236}">
                <a16:creationId xmlns:a16="http://schemas.microsoft.com/office/drawing/2014/main" id="{170C3DAE-634F-71DE-FD4C-CA53647CA616}"/>
              </a:ext>
            </a:extLst>
          </p:cNvPr>
          <p:cNvSpPr>
            <a:spLocks noGrp="1"/>
          </p:cNvSpPr>
          <p:nvPr>
            <p:ph idx="1"/>
          </p:nvPr>
        </p:nvSpPr>
        <p:spPr>
          <a:xfrm>
            <a:off x="702013" y="2150383"/>
            <a:ext cx="10787974" cy="3530571"/>
          </a:xfrm>
        </p:spPr>
        <p:txBody>
          <a:bodyPr>
            <a:noAutofit/>
          </a:bodyPr>
          <a:lstStyle/>
          <a:p>
            <a:pPr marL="0" indent="0" algn="just">
              <a:buNone/>
            </a:pPr>
            <a:r>
              <a:rPr lang="en-US" sz="2400" dirty="0"/>
              <a:t>Sentiment analysis is a crucial task in natural language processing (NLP) that involves determining the sentiment expressed in text, such as positive, negative, or neutral emotions. It plays an important role in understanding customer opinions and improving decision-making for businesses. While sentiment analysis has been extensively studied for English text, research on languages like Greek remains limited, particularly for consumer reviews. This study explores the effectiveness of various sentiment classification models. The objective is to assess whether advanced methods can outperform traditional models in classifying Greek consumer reviews.</a:t>
            </a:r>
            <a:endParaRPr lang="en-AS" sz="2400" dirty="0"/>
          </a:p>
        </p:txBody>
      </p:sp>
    </p:spTree>
    <p:extLst>
      <p:ext uri="{BB962C8B-B14F-4D97-AF65-F5344CB8AC3E}">
        <p14:creationId xmlns:p14="http://schemas.microsoft.com/office/powerpoint/2010/main" val="168043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3FE0C-3FA9-0346-B6E3-9AE64AF35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F0988-8D95-C749-FFAE-6B982185EE0E}"/>
              </a:ext>
            </a:extLst>
          </p:cNvPr>
          <p:cNvSpPr>
            <a:spLocks noGrp="1"/>
          </p:cNvSpPr>
          <p:nvPr>
            <p:ph type="title"/>
          </p:nvPr>
        </p:nvSpPr>
        <p:spPr>
          <a:xfrm>
            <a:off x="2231136" y="488038"/>
            <a:ext cx="7729728" cy="737648"/>
          </a:xfrm>
        </p:spPr>
        <p:txBody>
          <a:bodyPr>
            <a:normAutofit fontScale="90000"/>
          </a:bodyPr>
          <a:lstStyle/>
          <a:p>
            <a:r>
              <a:rPr lang="en-US" dirty="0"/>
              <a:t>Research objective</a:t>
            </a:r>
            <a:endParaRPr lang="en-AS" dirty="0"/>
          </a:p>
        </p:txBody>
      </p:sp>
      <p:sp>
        <p:nvSpPr>
          <p:cNvPr id="5" name="Content Placeholder 4">
            <a:extLst>
              <a:ext uri="{FF2B5EF4-FFF2-40B4-BE49-F238E27FC236}">
                <a16:creationId xmlns:a16="http://schemas.microsoft.com/office/drawing/2014/main" id="{E9FF0453-E43D-7D9A-96CA-9346BDE38477}"/>
              </a:ext>
            </a:extLst>
          </p:cNvPr>
          <p:cNvSpPr>
            <a:spLocks noGrp="1"/>
          </p:cNvSpPr>
          <p:nvPr>
            <p:ph idx="1"/>
          </p:nvPr>
        </p:nvSpPr>
        <p:spPr>
          <a:xfrm>
            <a:off x="943584" y="1878008"/>
            <a:ext cx="10214042" cy="3773762"/>
          </a:xfrm>
        </p:spPr>
        <p:txBody>
          <a:bodyPr>
            <a:noAutofit/>
          </a:bodyPr>
          <a:lstStyle/>
          <a:p>
            <a:pPr algn="just"/>
            <a:r>
              <a:rPr lang="en-US" sz="2400" dirty="0"/>
              <a:t>To evaluate and compare traditional machine learning, artificial neural networks, transfer learning models and large language models for sentiment classification of Greek consumer reviews.</a:t>
            </a:r>
          </a:p>
          <a:p>
            <a:pPr algn="just"/>
            <a:r>
              <a:rPr lang="en-US" sz="2400" dirty="0"/>
              <a:t>To test the hypothesis that modern methods outperform traditional ML models in analyzing sentiment.</a:t>
            </a:r>
          </a:p>
          <a:p>
            <a:pPr algn="just"/>
            <a:r>
              <a:rPr lang="en-US" sz="2400" dirty="0"/>
              <a:t>To provide insights into the capabilities of advanced models for sentiment analysis in the Greek language.</a:t>
            </a:r>
          </a:p>
          <a:p>
            <a:pPr algn="just"/>
            <a:endParaRPr lang="en-AS" sz="2400" dirty="0"/>
          </a:p>
        </p:txBody>
      </p:sp>
    </p:spTree>
    <p:extLst>
      <p:ext uri="{BB962C8B-B14F-4D97-AF65-F5344CB8AC3E}">
        <p14:creationId xmlns:p14="http://schemas.microsoft.com/office/powerpoint/2010/main" val="296294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3C76B-65C6-B0A3-72AD-AA2D1BEAA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EAF41-4E16-3757-8473-C12C659369E7}"/>
              </a:ext>
            </a:extLst>
          </p:cNvPr>
          <p:cNvSpPr>
            <a:spLocks noGrp="1"/>
          </p:cNvSpPr>
          <p:nvPr>
            <p:ph type="title"/>
          </p:nvPr>
        </p:nvSpPr>
        <p:spPr>
          <a:xfrm>
            <a:off x="2231136" y="164767"/>
            <a:ext cx="7729728" cy="638798"/>
          </a:xfrm>
        </p:spPr>
        <p:txBody>
          <a:bodyPr>
            <a:normAutofit fontScale="90000"/>
          </a:bodyPr>
          <a:lstStyle/>
          <a:p>
            <a:r>
              <a:rPr lang="en-US" dirty="0"/>
              <a:t>Literature review </a:t>
            </a:r>
            <a:endParaRPr lang="en-AS" dirty="0"/>
          </a:p>
        </p:txBody>
      </p:sp>
      <p:graphicFrame>
        <p:nvGraphicFramePr>
          <p:cNvPr id="6" name="Table 5">
            <a:extLst>
              <a:ext uri="{FF2B5EF4-FFF2-40B4-BE49-F238E27FC236}">
                <a16:creationId xmlns:a16="http://schemas.microsoft.com/office/drawing/2014/main" id="{4512905B-77E7-4892-F145-D3670D7BF9E9}"/>
              </a:ext>
            </a:extLst>
          </p:cNvPr>
          <p:cNvGraphicFramePr>
            <a:graphicFrameLocks noGrp="1"/>
          </p:cNvGraphicFramePr>
          <p:nvPr>
            <p:extLst>
              <p:ext uri="{D42A27DB-BD31-4B8C-83A1-F6EECF244321}">
                <p14:modId xmlns:p14="http://schemas.microsoft.com/office/powerpoint/2010/main" val="3086611827"/>
              </p:ext>
            </p:extLst>
          </p:nvPr>
        </p:nvGraphicFramePr>
        <p:xfrm>
          <a:off x="674254" y="951345"/>
          <a:ext cx="10843492" cy="5637876"/>
        </p:xfrm>
        <a:graphic>
          <a:graphicData uri="http://schemas.openxmlformats.org/drawingml/2006/table">
            <a:tbl>
              <a:tblPr firstRow="1" bandRow="1">
                <a:tableStyleId>{5C22544A-7EE6-4342-B048-85BDC9FD1C3A}</a:tableStyleId>
              </a:tblPr>
              <a:tblGrid>
                <a:gridCol w="2004292">
                  <a:extLst>
                    <a:ext uri="{9D8B030D-6E8A-4147-A177-3AD203B41FA5}">
                      <a16:colId xmlns:a16="http://schemas.microsoft.com/office/drawing/2014/main" val="3196771761"/>
                    </a:ext>
                  </a:extLst>
                </a:gridCol>
                <a:gridCol w="2340494">
                  <a:extLst>
                    <a:ext uri="{9D8B030D-6E8A-4147-A177-3AD203B41FA5}">
                      <a16:colId xmlns:a16="http://schemas.microsoft.com/office/drawing/2014/main" val="830941637"/>
                    </a:ext>
                  </a:extLst>
                </a:gridCol>
                <a:gridCol w="2172393">
                  <a:extLst>
                    <a:ext uri="{9D8B030D-6E8A-4147-A177-3AD203B41FA5}">
                      <a16:colId xmlns:a16="http://schemas.microsoft.com/office/drawing/2014/main" val="3435626789"/>
                    </a:ext>
                  </a:extLst>
                </a:gridCol>
                <a:gridCol w="2054168">
                  <a:extLst>
                    <a:ext uri="{9D8B030D-6E8A-4147-A177-3AD203B41FA5}">
                      <a16:colId xmlns:a16="http://schemas.microsoft.com/office/drawing/2014/main" val="4118103951"/>
                    </a:ext>
                  </a:extLst>
                </a:gridCol>
                <a:gridCol w="2272145">
                  <a:extLst>
                    <a:ext uri="{9D8B030D-6E8A-4147-A177-3AD203B41FA5}">
                      <a16:colId xmlns:a16="http://schemas.microsoft.com/office/drawing/2014/main" val="1490776"/>
                    </a:ext>
                  </a:extLst>
                </a:gridCol>
              </a:tblGrid>
              <a:tr h="517236">
                <a:tc>
                  <a:txBody>
                    <a:bodyPr/>
                    <a:lstStyle/>
                    <a:p>
                      <a:r>
                        <a:rPr lang="en-US" dirty="0"/>
                        <a:t>Study</a:t>
                      </a:r>
                      <a:endParaRPr lang="en-AS" dirty="0"/>
                    </a:p>
                  </a:txBody>
                  <a:tcPr/>
                </a:tc>
                <a:tc>
                  <a:txBody>
                    <a:bodyPr/>
                    <a:lstStyle/>
                    <a:p>
                      <a:r>
                        <a:rPr lang="en-US" dirty="0"/>
                        <a:t>Focus</a:t>
                      </a:r>
                      <a:endParaRPr lang="en-AS" dirty="0"/>
                    </a:p>
                  </a:txBody>
                  <a:tcPr/>
                </a:tc>
                <a:tc>
                  <a:txBody>
                    <a:bodyPr/>
                    <a:lstStyle/>
                    <a:p>
                      <a:r>
                        <a:rPr lang="en-US" dirty="0"/>
                        <a:t>Dataset</a:t>
                      </a:r>
                      <a:endParaRPr lang="en-AS" dirty="0"/>
                    </a:p>
                  </a:txBody>
                  <a:tcPr/>
                </a:tc>
                <a:tc>
                  <a:txBody>
                    <a:bodyPr/>
                    <a:lstStyle/>
                    <a:p>
                      <a:r>
                        <a:rPr lang="en-US" dirty="0"/>
                        <a:t>Methods Used</a:t>
                      </a:r>
                      <a:endParaRPr lang="en-AS" dirty="0"/>
                    </a:p>
                  </a:txBody>
                  <a:tcPr/>
                </a:tc>
                <a:tc>
                  <a:txBody>
                    <a:bodyPr/>
                    <a:lstStyle/>
                    <a:p>
                      <a:r>
                        <a:rPr lang="en-US" dirty="0"/>
                        <a:t>Key Findings</a:t>
                      </a:r>
                      <a:endParaRPr lang="en-AS" dirty="0"/>
                    </a:p>
                  </a:txBody>
                  <a:tcPr/>
                </a:tc>
                <a:extLst>
                  <a:ext uri="{0D108BD9-81ED-4DB2-BD59-A6C34878D82A}">
                    <a16:rowId xmlns:a16="http://schemas.microsoft.com/office/drawing/2014/main" val="2547464722"/>
                  </a:ext>
                </a:extLst>
              </a:tr>
              <a:tr h="720436">
                <a:tc>
                  <a:txBody>
                    <a:bodyPr/>
                    <a:lstStyle/>
                    <a:p>
                      <a:r>
                        <a:rPr lang="en-US" dirty="0"/>
                        <a:t>Markopoulos et al. (2015)</a:t>
                      </a:r>
                      <a:endParaRPr lang="en-AS" dirty="0"/>
                    </a:p>
                  </a:txBody>
                  <a:tcPr/>
                </a:tc>
                <a:tc>
                  <a:txBody>
                    <a:bodyPr/>
                    <a:lstStyle/>
                    <a:p>
                      <a:r>
                        <a:rPr lang="en-US" dirty="0"/>
                        <a:t>Sentiment analysis of hotel reviews</a:t>
                      </a:r>
                      <a:endParaRPr lang="en-AS" dirty="0"/>
                    </a:p>
                  </a:txBody>
                  <a:tcPr/>
                </a:tc>
                <a:tc>
                  <a:txBody>
                    <a:bodyPr/>
                    <a:lstStyle/>
                    <a:p>
                      <a:r>
                        <a:rPr lang="en-US" dirty="0"/>
                        <a:t>1,800 Greek hotel reviews (TripAdvisor)</a:t>
                      </a:r>
                      <a:endParaRPr lang="en-AS" dirty="0"/>
                    </a:p>
                  </a:txBody>
                  <a:tcPr/>
                </a:tc>
                <a:tc>
                  <a:txBody>
                    <a:bodyPr/>
                    <a:lstStyle/>
                    <a:p>
                      <a:r>
                        <a:rPr lang="en-US" dirty="0"/>
                        <a:t>SVM with TF-IDF</a:t>
                      </a:r>
                      <a:endParaRPr lang="en-AS" dirty="0"/>
                    </a:p>
                  </a:txBody>
                  <a:tcPr/>
                </a:tc>
                <a:tc>
                  <a:txBody>
                    <a:bodyPr/>
                    <a:lstStyle/>
                    <a:p>
                      <a:r>
                        <a:rPr lang="en-US" dirty="0"/>
                        <a:t>SVM with TF-IDF achieved 95.78% accuracy.</a:t>
                      </a:r>
                      <a:endParaRPr lang="en-AS" dirty="0"/>
                    </a:p>
                  </a:txBody>
                  <a:tcPr/>
                </a:tc>
                <a:extLst>
                  <a:ext uri="{0D108BD9-81ED-4DB2-BD59-A6C34878D82A}">
                    <a16:rowId xmlns:a16="http://schemas.microsoft.com/office/drawing/2014/main" val="3370990573"/>
                  </a:ext>
                </a:extLst>
              </a:tr>
              <a:tr h="720436">
                <a:tc>
                  <a:txBody>
                    <a:bodyPr/>
                    <a:lstStyle/>
                    <a:p>
                      <a:r>
                        <a:rPr lang="en-US" dirty="0" err="1"/>
                        <a:t>Bilianos</a:t>
                      </a:r>
                      <a:r>
                        <a:rPr lang="en-US" dirty="0"/>
                        <a:t> (2022)</a:t>
                      </a:r>
                      <a:endParaRPr lang="en-AS" dirty="0"/>
                    </a:p>
                  </a:txBody>
                  <a:tcPr/>
                </a:tc>
                <a:tc>
                  <a:txBody>
                    <a:bodyPr/>
                    <a:lstStyle/>
                    <a:p>
                      <a:r>
                        <a:rPr lang="en-US" dirty="0"/>
                        <a:t>Sentiment classification of Greek product reviews</a:t>
                      </a:r>
                      <a:endParaRPr lang="en-AS" dirty="0"/>
                    </a:p>
                  </a:txBody>
                  <a:tcPr/>
                </a:tc>
                <a:tc>
                  <a:txBody>
                    <a:bodyPr/>
                    <a:lstStyle/>
                    <a:p>
                      <a:r>
                        <a:rPr lang="en-US" dirty="0"/>
                        <a:t>480 reviews</a:t>
                      </a:r>
                      <a:endParaRPr lang="en-AS" dirty="0"/>
                    </a:p>
                  </a:txBody>
                  <a:tcPr/>
                </a:tc>
                <a:tc>
                  <a:txBody>
                    <a:bodyPr/>
                    <a:lstStyle/>
                    <a:p>
                      <a:r>
                        <a:rPr lang="en-US" dirty="0"/>
                        <a:t>Naïve Bayes, SVM, </a:t>
                      </a:r>
                      <a:r>
                        <a:rPr lang="en-US" dirty="0" err="1"/>
                        <a:t>GreekBERT</a:t>
                      </a:r>
                      <a:endParaRPr lang="en-AS" dirty="0"/>
                    </a:p>
                  </a:txBody>
                  <a:tcPr/>
                </a:tc>
                <a:tc>
                  <a:txBody>
                    <a:bodyPr/>
                    <a:lstStyle/>
                    <a:p>
                      <a:r>
                        <a:rPr lang="en-US" dirty="0" err="1"/>
                        <a:t>GreekBERT</a:t>
                      </a:r>
                      <a:r>
                        <a:rPr lang="en-US" dirty="0"/>
                        <a:t> outperformed others with 97% accuracy.</a:t>
                      </a:r>
                      <a:endParaRPr lang="en-AS" dirty="0"/>
                    </a:p>
                  </a:txBody>
                  <a:tcPr/>
                </a:tc>
                <a:extLst>
                  <a:ext uri="{0D108BD9-81ED-4DB2-BD59-A6C34878D82A}">
                    <a16:rowId xmlns:a16="http://schemas.microsoft.com/office/drawing/2014/main" val="1389125354"/>
                  </a:ext>
                </a:extLst>
              </a:tr>
              <a:tr h="720436">
                <a:tc>
                  <a:txBody>
                    <a:bodyPr/>
                    <a:lstStyle/>
                    <a:p>
                      <a:r>
                        <a:rPr lang="en-US" dirty="0" err="1"/>
                        <a:t>Dontaki</a:t>
                      </a:r>
                      <a:r>
                        <a:rPr lang="en-US" dirty="0"/>
                        <a:t> et al. (2023)</a:t>
                      </a:r>
                      <a:endParaRPr lang="en-AS" dirty="0"/>
                    </a:p>
                  </a:txBody>
                  <a:tcPr/>
                </a:tc>
                <a:tc>
                  <a:txBody>
                    <a:bodyPr/>
                    <a:lstStyle/>
                    <a:p>
                      <a:r>
                        <a:rPr lang="en-US" dirty="0"/>
                        <a:t>Sentiment classification of Greek tweets on COVID-19</a:t>
                      </a:r>
                      <a:endParaRPr lang="en-AS" dirty="0"/>
                    </a:p>
                  </a:txBody>
                  <a:tcPr/>
                </a:tc>
                <a:tc>
                  <a:txBody>
                    <a:bodyPr/>
                    <a:lstStyle/>
                    <a:p>
                      <a:r>
                        <a:rPr lang="en-US" dirty="0"/>
                        <a:t>61,109 Greek tweets</a:t>
                      </a:r>
                      <a:endParaRPr lang="en-AS" dirty="0"/>
                    </a:p>
                  </a:txBody>
                  <a:tcPr/>
                </a:tc>
                <a:tc>
                  <a:txBody>
                    <a:bodyPr/>
                    <a:lstStyle/>
                    <a:p>
                      <a:r>
                        <a:rPr lang="en-US" dirty="0"/>
                        <a:t>LR, DT, RF, SVM, </a:t>
                      </a:r>
                      <a:r>
                        <a:rPr lang="en-US" dirty="0" err="1"/>
                        <a:t>XGBoost</a:t>
                      </a:r>
                      <a:endParaRPr lang="en-AS" dirty="0"/>
                    </a:p>
                  </a:txBody>
                  <a:tcPr/>
                </a:tc>
                <a:tc>
                  <a:txBody>
                    <a:bodyPr/>
                    <a:lstStyle/>
                    <a:p>
                      <a:r>
                        <a:rPr lang="en-US" dirty="0"/>
                        <a:t>Decision Tree (DT) with </a:t>
                      </a:r>
                      <a:r>
                        <a:rPr lang="en-US" dirty="0" err="1"/>
                        <a:t>TextBlob</a:t>
                      </a:r>
                      <a:r>
                        <a:rPr lang="en-US" dirty="0"/>
                        <a:t> achieved 99.97% accuracy.</a:t>
                      </a:r>
                      <a:endParaRPr lang="en-AS" dirty="0"/>
                    </a:p>
                  </a:txBody>
                  <a:tcPr/>
                </a:tc>
                <a:extLst>
                  <a:ext uri="{0D108BD9-81ED-4DB2-BD59-A6C34878D82A}">
                    <a16:rowId xmlns:a16="http://schemas.microsoft.com/office/drawing/2014/main" val="1963959892"/>
                  </a:ext>
                </a:extLst>
              </a:tr>
              <a:tr h="720436">
                <a:tc>
                  <a:txBody>
                    <a:bodyPr/>
                    <a:lstStyle/>
                    <a:p>
                      <a:r>
                        <a:rPr lang="en-US" dirty="0" err="1"/>
                        <a:t>Giatsoglou</a:t>
                      </a:r>
                      <a:r>
                        <a:rPr lang="en-US" dirty="0"/>
                        <a:t> et al. (2017)</a:t>
                      </a:r>
                      <a:endParaRPr lang="en-AS" dirty="0"/>
                    </a:p>
                  </a:txBody>
                  <a:tcPr/>
                </a:tc>
                <a:tc>
                  <a:txBody>
                    <a:bodyPr/>
                    <a:lstStyle/>
                    <a:p>
                      <a:r>
                        <a:rPr lang="en-US" dirty="0"/>
                        <a:t>Sentiment prediction with emotions and embeddings</a:t>
                      </a:r>
                      <a:endParaRPr lang="en-AS" dirty="0"/>
                    </a:p>
                  </a:txBody>
                  <a:tcPr/>
                </a:tc>
                <a:tc>
                  <a:txBody>
                    <a:bodyPr/>
                    <a:lstStyle/>
                    <a:p>
                      <a:r>
                        <a:rPr lang="en-US" dirty="0"/>
                        <a:t>MOBILE-PAR Greek dataset</a:t>
                      </a:r>
                      <a:endParaRPr lang="en-AS" dirty="0"/>
                    </a:p>
                  </a:txBody>
                  <a:tcPr/>
                </a:tc>
                <a:tc>
                  <a:txBody>
                    <a:bodyPr/>
                    <a:lstStyle/>
                    <a:p>
                      <a:r>
                        <a:rPr lang="en-US" dirty="0"/>
                        <a:t>SVM with Word2Vec embeddings</a:t>
                      </a:r>
                      <a:endParaRPr lang="en-AS" dirty="0"/>
                    </a:p>
                  </a:txBody>
                  <a:tcPr/>
                </a:tc>
                <a:tc>
                  <a:txBody>
                    <a:bodyPr/>
                    <a:lstStyle/>
                    <a:p>
                      <a:r>
                        <a:rPr lang="en-US" dirty="0"/>
                        <a:t>Achieved 83.6% accuracy.</a:t>
                      </a:r>
                      <a:endParaRPr lang="en-AS" dirty="0"/>
                    </a:p>
                  </a:txBody>
                  <a:tcPr/>
                </a:tc>
                <a:extLst>
                  <a:ext uri="{0D108BD9-81ED-4DB2-BD59-A6C34878D82A}">
                    <a16:rowId xmlns:a16="http://schemas.microsoft.com/office/drawing/2014/main" val="3053899604"/>
                  </a:ext>
                </a:extLst>
              </a:tr>
              <a:tr h="720436">
                <a:tc>
                  <a:txBody>
                    <a:bodyPr/>
                    <a:lstStyle/>
                    <a:p>
                      <a:r>
                        <a:rPr lang="en-US" dirty="0" err="1"/>
                        <a:t>Aivatoglou</a:t>
                      </a:r>
                      <a:r>
                        <a:rPr lang="en-US" dirty="0"/>
                        <a:t> et al. (2023)</a:t>
                      </a:r>
                      <a:endParaRPr lang="en-AS" dirty="0"/>
                    </a:p>
                  </a:txBody>
                  <a:tcPr/>
                </a:tc>
                <a:tc>
                  <a:txBody>
                    <a:bodyPr/>
                    <a:lstStyle/>
                    <a:p>
                      <a:r>
                        <a:rPr lang="en-US" dirty="0"/>
                        <a:t>Aspect-based sentiment analysis for low-resource languages</a:t>
                      </a:r>
                      <a:endParaRPr lang="en-AS" dirty="0"/>
                    </a:p>
                  </a:txBody>
                  <a:tcPr/>
                </a:tc>
                <a:tc>
                  <a:txBody>
                    <a:bodyPr/>
                    <a:lstStyle/>
                    <a:p>
                      <a:r>
                        <a:rPr lang="en-US" dirty="0"/>
                        <a:t>Various Greek datasets</a:t>
                      </a:r>
                      <a:endParaRPr lang="en-AS" dirty="0"/>
                    </a:p>
                  </a:txBody>
                  <a:tcPr/>
                </a:tc>
                <a:tc>
                  <a:txBody>
                    <a:bodyPr/>
                    <a:lstStyle/>
                    <a:p>
                      <a:r>
                        <a:rPr lang="en-US" dirty="0"/>
                        <a:t>Transformer-based framework</a:t>
                      </a:r>
                      <a:endParaRPr lang="en-AS" dirty="0"/>
                    </a:p>
                  </a:txBody>
                  <a:tcPr/>
                </a:tc>
                <a:tc>
                  <a:txBody>
                    <a:bodyPr/>
                    <a:lstStyle/>
                    <a:p>
                      <a:r>
                        <a:rPr lang="en-US" dirty="0"/>
                        <a:t>Demonstrated effective aspect-based sentiment analysis.</a:t>
                      </a:r>
                      <a:endParaRPr lang="en-AS" dirty="0"/>
                    </a:p>
                  </a:txBody>
                  <a:tcPr/>
                </a:tc>
                <a:extLst>
                  <a:ext uri="{0D108BD9-81ED-4DB2-BD59-A6C34878D82A}">
                    <a16:rowId xmlns:a16="http://schemas.microsoft.com/office/drawing/2014/main" val="1068799994"/>
                  </a:ext>
                </a:extLst>
              </a:tr>
            </a:tbl>
          </a:graphicData>
        </a:graphic>
      </p:graphicFrame>
    </p:spTree>
    <p:extLst>
      <p:ext uri="{BB962C8B-B14F-4D97-AF65-F5344CB8AC3E}">
        <p14:creationId xmlns:p14="http://schemas.microsoft.com/office/powerpoint/2010/main" val="367291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753C7-8077-3D06-036C-F0AD26751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3872E-EFFC-33C9-9B51-1380933B7145}"/>
              </a:ext>
            </a:extLst>
          </p:cNvPr>
          <p:cNvSpPr>
            <a:spLocks noGrp="1"/>
          </p:cNvSpPr>
          <p:nvPr>
            <p:ph type="title"/>
          </p:nvPr>
        </p:nvSpPr>
        <p:spPr>
          <a:xfrm>
            <a:off x="2075739" y="621336"/>
            <a:ext cx="7729728" cy="737648"/>
          </a:xfrm>
        </p:spPr>
        <p:txBody>
          <a:bodyPr>
            <a:normAutofit fontScale="90000"/>
          </a:bodyPr>
          <a:lstStyle/>
          <a:p>
            <a:r>
              <a:rPr lang="en-US" dirty="0"/>
              <a:t>Methodology</a:t>
            </a:r>
            <a:endParaRPr lang="en-AS" dirty="0"/>
          </a:p>
        </p:txBody>
      </p:sp>
      <p:pic>
        <p:nvPicPr>
          <p:cNvPr id="4" name="Picture 3">
            <a:extLst>
              <a:ext uri="{FF2B5EF4-FFF2-40B4-BE49-F238E27FC236}">
                <a16:creationId xmlns:a16="http://schemas.microsoft.com/office/drawing/2014/main" id="{EF35A869-E8F4-3AF4-CC9A-F6C5455B4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843" y="1804693"/>
            <a:ext cx="10342313" cy="4512980"/>
          </a:xfrm>
          <a:prstGeom prst="rect">
            <a:avLst/>
          </a:prstGeom>
        </p:spPr>
      </p:pic>
    </p:spTree>
    <p:extLst>
      <p:ext uri="{BB962C8B-B14F-4D97-AF65-F5344CB8AC3E}">
        <p14:creationId xmlns:p14="http://schemas.microsoft.com/office/powerpoint/2010/main" val="401364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FB2D2-8B34-DE5B-4B64-755F35931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2716E-4833-3DED-765B-4045B6C3F49D}"/>
              </a:ext>
            </a:extLst>
          </p:cNvPr>
          <p:cNvSpPr>
            <a:spLocks noGrp="1"/>
          </p:cNvSpPr>
          <p:nvPr>
            <p:ph type="title"/>
          </p:nvPr>
        </p:nvSpPr>
        <p:spPr>
          <a:xfrm>
            <a:off x="2231136" y="836776"/>
            <a:ext cx="7729728" cy="737648"/>
          </a:xfrm>
        </p:spPr>
        <p:txBody>
          <a:bodyPr>
            <a:normAutofit fontScale="90000"/>
          </a:bodyPr>
          <a:lstStyle/>
          <a:p>
            <a:r>
              <a:rPr lang="en-US" dirty="0"/>
              <a:t>Experimental Analysis</a:t>
            </a:r>
            <a:endParaRPr lang="en-AS" dirty="0"/>
          </a:p>
        </p:txBody>
      </p:sp>
      <p:sp>
        <p:nvSpPr>
          <p:cNvPr id="5" name="Content Placeholder 4">
            <a:extLst>
              <a:ext uri="{FF2B5EF4-FFF2-40B4-BE49-F238E27FC236}">
                <a16:creationId xmlns:a16="http://schemas.microsoft.com/office/drawing/2014/main" id="{2669967F-325A-4BDA-75F2-8CD15FAADB59}"/>
              </a:ext>
            </a:extLst>
          </p:cNvPr>
          <p:cNvSpPr>
            <a:spLocks noGrp="1"/>
          </p:cNvSpPr>
          <p:nvPr>
            <p:ph idx="1"/>
          </p:nvPr>
        </p:nvSpPr>
        <p:spPr>
          <a:xfrm>
            <a:off x="994196" y="2247462"/>
            <a:ext cx="10418164" cy="3773762"/>
          </a:xfrm>
        </p:spPr>
        <p:txBody>
          <a:bodyPr>
            <a:noAutofit/>
          </a:bodyPr>
          <a:lstStyle/>
          <a:p>
            <a:r>
              <a:rPr lang="en-US" sz="2400" b="1" dirty="0"/>
              <a:t>Machine Learning Models-</a:t>
            </a:r>
            <a:r>
              <a:rPr lang="en-US" sz="2400" dirty="0"/>
              <a:t> SVM, Naïve Bayes, Random Forest, TF-IDF (Term Frequency-Inverse Document Frequency)</a:t>
            </a:r>
          </a:p>
          <a:p>
            <a:r>
              <a:rPr lang="en-US" sz="2400" b="1" dirty="0"/>
              <a:t>Artificial Neural Networks (ANNs)- </a:t>
            </a:r>
            <a:r>
              <a:rPr lang="en-US" sz="2400" dirty="0"/>
              <a:t>Multilayer Perceptron (MLP)</a:t>
            </a:r>
          </a:p>
          <a:p>
            <a:r>
              <a:rPr lang="en-US" sz="2400" b="1" dirty="0"/>
              <a:t>Transfer Learning Models-</a:t>
            </a:r>
            <a:r>
              <a:rPr lang="en-US" sz="2400" dirty="0"/>
              <a:t> </a:t>
            </a:r>
            <a:r>
              <a:rPr lang="en-US" sz="2400" dirty="0" err="1"/>
              <a:t>GreekBEAT</a:t>
            </a:r>
            <a:endParaRPr lang="en-US" sz="2400" dirty="0"/>
          </a:p>
          <a:p>
            <a:r>
              <a:rPr lang="en-US" sz="2400" b="1" dirty="0"/>
              <a:t>Large Language Models (LLMs)- </a:t>
            </a:r>
            <a:r>
              <a:rPr lang="en-US" sz="2400" dirty="0"/>
              <a:t>GPT-3.5 and GPT-4</a:t>
            </a:r>
            <a:endParaRPr lang="en-AS" sz="2400" dirty="0"/>
          </a:p>
        </p:txBody>
      </p:sp>
    </p:spTree>
    <p:extLst>
      <p:ext uri="{BB962C8B-B14F-4D97-AF65-F5344CB8AC3E}">
        <p14:creationId xmlns:p14="http://schemas.microsoft.com/office/powerpoint/2010/main" val="7922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DEA9C-E9B9-ABC6-7B66-47FF6E8FF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49980-D7A3-F822-F75B-0A2097305DA2}"/>
              </a:ext>
            </a:extLst>
          </p:cNvPr>
          <p:cNvSpPr>
            <a:spLocks noGrp="1"/>
          </p:cNvSpPr>
          <p:nvPr>
            <p:ph type="title"/>
          </p:nvPr>
        </p:nvSpPr>
        <p:spPr>
          <a:xfrm>
            <a:off x="2231135" y="792838"/>
            <a:ext cx="7729728" cy="737648"/>
          </a:xfrm>
        </p:spPr>
        <p:txBody>
          <a:bodyPr>
            <a:normAutofit fontScale="90000"/>
          </a:bodyPr>
          <a:lstStyle/>
          <a:p>
            <a:r>
              <a:rPr lang="en-US" dirty="0"/>
              <a:t>Conclusion</a:t>
            </a:r>
            <a:endParaRPr lang="en-AS" dirty="0"/>
          </a:p>
        </p:txBody>
      </p:sp>
      <p:sp>
        <p:nvSpPr>
          <p:cNvPr id="5" name="Content Placeholder 4">
            <a:extLst>
              <a:ext uri="{FF2B5EF4-FFF2-40B4-BE49-F238E27FC236}">
                <a16:creationId xmlns:a16="http://schemas.microsoft.com/office/drawing/2014/main" id="{DB83A8B0-B471-2344-F33C-BC502E03229A}"/>
              </a:ext>
            </a:extLst>
          </p:cNvPr>
          <p:cNvSpPr>
            <a:spLocks noGrp="1"/>
          </p:cNvSpPr>
          <p:nvPr>
            <p:ph idx="1"/>
          </p:nvPr>
        </p:nvSpPr>
        <p:spPr>
          <a:xfrm>
            <a:off x="2231135" y="2136626"/>
            <a:ext cx="7729728" cy="3451374"/>
          </a:xfrm>
        </p:spPr>
        <p:txBody>
          <a:bodyPr>
            <a:noAutofit/>
          </a:bodyPr>
          <a:lstStyle/>
          <a:p>
            <a:pPr marL="0" indent="0" algn="just">
              <a:buNone/>
            </a:pPr>
            <a:r>
              <a:rPr lang="en-US" sz="2400" dirty="0"/>
              <a:t>This study demonstrates that advanced models like </a:t>
            </a:r>
            <a:r>
              <a:rPr lang="en-US" sz="2400" dirty="0" err="1"/>
              <a:t>GreekBERT</a:t>
            </a:r>
            <a:r>
              <a:rPr lang="en-US" sz="2400" dirty="0"/>
              <a:t> and GPT-4 outperform traditional machine learning methods in Greek sentiment analysis, with </a:t>
            </a:r>
            <a:r>
              <a:rPr lang="en-US" sz="2400" dirty="0" err="1"/>
              <a:t>GreekBERT</a:t>
            </a:r>
            <a:r>
              <a:rPr lang="en-US" sz="2400" dirty="0"/>
              <a:t> achieving the highest accuracy of 96%. While traditional models provide competitive results, modern approaches offer better contextual understanding and automation. Future work can expand datasets and explore nuanced sentiment categories for deeper insights.</a:t>
            </a:r>
            <a:endParaRPr lang="en-AS" sz="2400" dirty="0"/>
          </a:p>
        </p:txBody>
      </p:sp>
    </p:spTree>
    <p:extLst>
      <p:ext uri="{BB962C8B-B14F-4D97-AF65-F5344CB8AC3E}">
        <p14:creationId xmlns:p14="http://schemas.microsoft.com/office/powerpoint/2010/main" val="31948853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159</TotalTime>
  <Words>633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Welcome to my presentation</vt:lpstr>
      <vt:lpstr>Title</vt:lpstr>
      <vt:lpstr>Outline</vt:lpstr>
      <vt:lpstr>introduction</vt:lpstr>
      <vt:lpstr>Research objective</vt:lpstr>
      <vt:lpstr>Literature review </vt:lpstr>
      <vt:lpstr>Methodology</vt:lpstr>
      <vt:lpstr>Experimental Analysis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Najmus Sakib</dc:creator>
  <cp:lastModifiedBy>Najmus Sakib</cp:lastModifiedBy>
  <cp:revision>1</cp:revision>
  <dcterms:created xsi:type="dcterms:W3CDTF">2024-11-26T18:13:43Z</dcterms:created>
  <dcterms:modified xsi:type="dcterms:W3CDTF">2024-11-26T20:52:46Z</dcterms:modified>
</cp:coreProperties>
</file>