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Raleway" charset="1" panose="020B0503030101060003"/>
      <p:regular r:id="rId17"/>
    </p:embeddedFont>
    <p:embeddedFont>
      <p:font typeface="Raleway Bold" charset="1" panose="020B0803030101060003"/>
      <p:regular r:id="rId18"/>
    </p:embeddedFont>
    <p:embeddedFont>
      <p:font typeface="Glacial Indifference"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6230600" cy="8229600"/>
            <a:chOff x="0" y="0"/>
            <a:chExt cx="5274950" cy="2674622"/>
          </a:xfrm>
        </p:grpSpPr>
        <p:sp>
          <p:nvSpPr>
            <p:cNvPr name="Freeform 6" id="6"/>
            <p:cNvSpPr/>
            <p:nvPr/>
          </p:nvSpPr>
          <p:spPr>
            <a:xfrm flipH="false" flipV="false" rot="0">
              <a:off x="0" y="0"/>
              <a:ext cx="5274950" cy="2674622"/>
            </a:xfrm>
            <a:custGeom>
              <a:avLst/>
              <a:gdLst/>
              <a:ahLst/>
              <a:cxnLst/>
              <a:rect r="r" b="b" t="t" l="l"/>
              <a:pathLst>
                <a:path h="2674622" w="5274950">
                  <a:moveTo>
                    <a:pt x="23850" y="0"/>
                  </a:moveTo>
                  <a:lnTo>
                    <a:pt x="5251100" y="0"/>
                  </a:lnTo>
                  <a:cubicBezTo>
                    <a:pt x="5264272" y="0"/>
                    <a:pt x="5274950" y="10678"/>
                    <a:pt x="5274950" y="23850"/>
                  </a:cubicBezTo>
                  <a:lnTo>
                    <a:pt x="5274950" y="2650773"/>
                  </a:lnTo>
                  <a:cubicBezTo>
                    <a:pt x="5274950" y="2657098"/>
                    <a:pt x="5272437" y="2663164"/>
                    <a:pt x="5267964" y="2667637"/>
                  </a:cubicBezTo>
                  <a:cubicBezTo>
                    <a:pt x="5263492" y="2672110"/>
                    <a:pt x="5257425" y="2674622"/>
                    <a:pt x="5251100" y="2674622"/>
                  </a:cubicBezTo>
                  <a:lnTo>
                    <a:pt x="23850" y="2674622"/>
                  </a:lnTo>
                  <a:cubicBezTo>
                    <a:pt x="17524" y="2674622"/>
                    <a:pt x="11458" y="2672110"/>
                    <a:pt x="6985" y="2667637"/>
                  </a:cubicBezTo>
                  <a:cubicBezTo>
                    <a:pt x="2513" y="2663164"/>
                    <a:pt x="0" y="2657098"/>
                    <a:pt x="0" y="2650773"/>
                  </a:cubicBezTo>
                  <a:lnTo>
                    <a:pt x="0" y="23850"/>
                  </a:lnTo>
                  <a:cubicBezTo>
                    <a:pt x="0" y="17524"/>
                    <a:pt x="2513" y="11458"/>
                    <a:pt x="6985" y="6985"/>
                  </a:cubicBezTo>
                  <a:cubicBezTo>
                    <a:pt x="11458" y="2513"/>
                    <a:pt x="17524" y="0"/>
                    <a:pt x="23850" y="0"/>
                  </a:cubicBezTo>
                  <a:close/>
                </a:path>
              </a:pathLst>
            </a:custGeom>
            <a:solidFill>
              <a:srgbClr val="F1ECE8"/>
            </a:solidFill>
            <a:ln w="38100" cap="rnd">
              <a:solidFill>
                <a:srgbClr val="000000"/>
              </a:solidFill>
              <a:prstDash val="solid"/>
              <a:round/>
            </a:ln>
          </p:spPr>
        </p:sp>
        <p:sp>
          <p:nvSpPr>
            <p:cNvPr name="TextBox 7" id="7"/>
            <p:cNvSpPr txBox="true"/>
            <p:nvPr/>
          </p:nvSpPr>
          <p:spPr>
            <a:xfrm>
              <a:off x="0" y="-47625"/>
              <a:ext cx="5274950" cy="27222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382336" y="4497921"/>
            <a:ext cx="4362220" cy="6254078"/>
          </a:xfrm>
          <a:custGeom>
            <a:avLst/>
            <a:gdLst/>
            <a:ahLst/>
            <a:cxnLst/>
            <a:rect r="r" b="b" t="t" l="l"/>
            <a:pathLst>
              <a:path h="6254078" w="4362220">
                <a:moveTo>
                  <a:pt x="0" y="0"/>
                </a:moveTo>
                <a:lnTo>
                  <a:pt x="4362220" y="0"/>
                </a:lnTo>
                <a:lnTo>
                  <a:pt x="4362220" y="6254078"/>
                </a:lnTo>
                <a:lnTo>
                  <a:pt x="0" y="6254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1207807" y="5241190"/>
            <a:ext cx="8318964" cy="873125"/>
          </a:xfrm>
          <a:prstGeom prst="rect">
            <a:avLst/>
          </a:prstGeom>
        </p:spPr>
        <p:txBody>
          <a:bodyPr anchor="t" rtlCol="false" tIns="0" lIns="0" bIns="0" rIns="0">
            <a:spAutoFit/>
          </a:bodyPr>
          <a:lstStyle/>
          <a:p>
            <a:pPr algn="just">
              <a:lnSpc>
                <a:spcPts val="7000"/>
              </a:lnSpc>
              <a:spcBef>
                <a:spcPct val="0"/>
              </a:spcBef>
            </a:pPr>
            <a:r>
              <a:rPr lang="en-US" sz="5000">
                <a:solidFill>
                  <a:srgbClr val="000000"/>
                </a:solidFill>
                <a:latin typeface="Raleway"/>
                <a:ea typeface="Raleway"/>
                <a:cs typeface="Raleway"/>
                <a:sym typeface="Raleway"/>
              </a:rPr>
              <a:t>Presented By:</a:t>
            </a:r>
          </a:p>
        </p:txBody>
      </p:sp>
      <p:sp>
        <p:nvSpPr>
          <p:cNvPr name="TextBox 10" id="10"/>
          <p:cNvSpPr txBox="true"/>
          <p:nvPr/>
        </p:nvSpPr>
        <p:spPr>
          <a:xfrm rot="0">
            <a:off x="11207807" y="6344136"/>
            <a:ext cx="8187540" cy="2089150"/>
          </a:xfrm>
          <a:prstGeom prst="rect">
            <a:avLst/>
          </a:prstGeom>
        </p:spPr>
        <p:txBody>
          <a:bodyPr anchor="t" rtlCol="false" tIns="0" lIns="0" bIns="0" rIns="0">
            <a:spAutoFit/>
          </a:bodyPr>
          <a:lstStyle/>
          <a:p>
            <a:pPr algn="just">
              <a:lnSpc>
                <a:spcPts val="5599"/>
              </a:lnSpc>
            </a:pPr>
            <a:r>
              <a:rPr lang="en-US" sz="3999" b="true">
                <a:solidFill>
                  <a:srgbClr val="000000"/>
                </a:solidFill>
                <a:latin typeface="Raleway Bold"/>
                <a:ea typeface="Raleway Bold"/>
                <a:cs typeface="Raleway Bold"/>
                <a:sym typeface="Raleway Bold"/>
              </a:rPr>
              <a:t>Nasima Akter</a:t>
            </a:r>
          </a:p>
          <a:p>
            <a:pPr algn="just">
              <a:lnSpc>
                <a:spcPts val="5599"/>
              </a:lnSpc>
            </a:pPr>
            <a:r>
              <a:rPr lang="en-US" sz="3999" b="true">
                <a:solidFill>
                  <a:srgbClr val="000000"/>
                </a:solidFill>
                <a:latin typeface="Raleway Bold"/>
                <a:ea typeface="Raleway Bold"/>
                <a:cs typeface="Raleway Bold"/>
                <a:sym typeface="Raleway Bold"/>
              </a:rPr>
              <a:t>ID: 221-15-4755</a:t>
            </a:r>
          </a:p>
          <a:p>
            <a:pPr algn="just">
              <a:lnSpc>
                <a:spcPts val="5599"/>
              </a:lnSpc>
              <a:spcBef>
                <a:spcPct val="0"/>
              </a:spcBef>
            </a:pPr>
            <a:r>
              <a:rPr lang="en-US" b="true" sz="3999">
                <a:solidFill>
                  <a:srgbClr val="000000"/>
                </a:solidFill>
                <a:latin typeface="Raleway Bold"/>
                <a:ea typeface="Raleway Bold"/>
                <a:cs typeface="Raleway Bold"/>
                <a:sym typeface="Raleway Bold"/>
              </a:rPr>
              <a:t>Section: 61_A</a:t>
            </a:r>
          </a:p>
        </p:txBody>
      </p:sp>
      <p:sp>
        <p:nvSpPr>
          <p:cNvPr name="TextBox 11" id="11"/>
          <p:cNvSpPr txBox="true"/>
          <p:nvPr/>
        </p:nvSpPr>
        <p:spPr>
          <a:xfrm rot="0">
            <a:off x="2496037" y="2133803"/>
            <a:ext cx="13295926" cy="1813713"/>
          </a:xfrm>
          <a:prstGeom prst="rect">
            <a:avLst/>
          </a:prstGeom>
        </p:spPr>
        <p:txBody>
          <a:bodyPr anchor="t" rtlCol="false" tIns="0" lIns="0" bIns="0" rIns="0">
            <a:spAutoFit/>
          </a:bodyPr>
          <a:lstStyle/>
          <a:p>
            <a:pPr algn="r">
              <a:lnSpc>
                <a:spcPts val="7273"/>
              </a:lnSpc>
            </a:pPr>
            <a:r>
              <a:rPr lang="en-US" sz="5195">
                <a:solidFill>
                  <a:srgbClr val="000000"/>
                </a:solidFill>
                <a:latin typeface="Glacial Indifference"/>
                <a:ea typeface="Glacial Indifference"/>
                <a:cs typeface="Glacial Indifference"/>
                <a:sym typeface="Glacial Indifference"/>
              </a:rPr>
              <a:t>SENTIMENT ANALYSIS IN THE ERA OF LARGE LANGUAGE MODELS: A REALITY CHECK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769759" y="581438"/>
            <a:ext cx="16656823" cy="8888722"/>
            <a:chOff x="0" y="0"/>
            <a:chExt cx="5413472" cy="2888837"/>
          </a:xfrm>
        </p:grpSpPr>
        <p:sp>
          <p:nvSpPr>
            <p:cNvPr name="Freeform 6" id="6"/>
            <p:cNvSpPr/>
            <p:nvPr/>
          </p:nvSpPr>
          <p:spPr>
            <a:xfrm flipH="false" flipV="false" rot="0">
              <a:off x="0" y="0"/>
              <a:ext cx="5413472" cy="2888837"/>
            </a:xfrm>
            <a:custGeom>
              <a:avLst/>
              <a:gdLst/>
              <a:ahLst/>
              <a:cxnLst/>
              <a:rect r="r" b="b" t="t" l="l"/>
              <a:pathLst>
                <a:path h="2888837" w="5413472">
                  <a:moveTo>
                    <a:pt x="23239" y="0"/>
                  </a:moveTo>
                  <a:lnTo>
                    <a:pt x="5390233" y="0"/>
                  </a:lnTo>
                  <a:cubicBezTo>
                    <a:pt x="5403067" y="0"/>
                    <a:pt x="5413472" y="10405"/>
                    <a:pt x="5413472" y="23239"/>
                  </a:cubicBezTo>
                  <a:lnTo>
                    <a:pt x="5413472" y="2865598"/>
                  </a:lnTo>
                  <a:cubicBezTo>
                    <a:pt x="5413472" y="2871761"/>
                    <a:pt x="5411024" y="2877672"/>
                    <a:pt x="5406666" y="2882030"/>
                  </a:cubicBezTo>
                  <a:cubicBezTo>
                    <a:pt x="5402307" y="2886389"/>
                    <a:pt x="5396396" y="2888837"/>
                    <a:pt x="5390233" y="2888837"/>
                  </a:cubicBezTo>
                  <a:lnTo>
                    <a:pt x="23239" y="2888837"/>
                  </a:lnTo>
                  <a:cubicBezTo>
                    <a:pt x="10405" y="2888837"/>
                    <a:pt x="0" y="2878433"/>
                    <a:pt x="0" y="2865598"/>
                  </a:cubicBezTo>
                  <a:lnTo>
                    <a:pt x="0" y="23239"/>
                  </a:lnTo>
                  <a:cubicBezTo>
                    <a:pt x="0" y="10405"/>
                    <a:pt x="10405" y="0"/>
                    <a:pt x="23239"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413472" cy="293646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930661" y="2777126"/>
            <a:ext cx="14426678" cy="5417185"/>
          </a:xfrm>
          <a:prstGeom prst="rect">
            <a:avLst/>
          </a:prstGeom>
        </p:spPr>
        <p:txBody>
          <a:bodyPr anchor="t" rtlCol="false" tIns="0" lIns="0" bIns="0" rIns="0">
            <a:spAutoFit/>
          </a:bodyPr>
          <a:lstStyle/>
          <a:p>
            <a:pPr algn="l">
              <a:lnSpc>
                <a:spcPts val="4340"/>
              </a:lnSpc>
            </a:pPr>
            <a:r>
              <a:rPr lang="en-US" sz="3100" b="true">
                <a:solidFill>
                  <a:srgbClr val="000000"/>
                </a:solidFill>
                <a:latin typeface="Raleway Bold"/>
                <a:ea typeface="Raleway Bold"/>
                <a:cs typeface="Raleway Bold"/>
                <a:sym typeface="Raleway Bold"/>
              </a:rPr>
              <a:t>1.Turney, P. D. (2002).</a:t>
            </a:r>
            <a:r>
              <a:rPr lang="en-US" sz="3100">
                <a:solidFill>
                  <a:srgbClr val="000000"/>
                </a:solidFill>
                <a:latin typeface="Raleway"/>
                <a:ea typeface="Raleway"/>
                <a:cs typeface="Raleway"/>
                <a:sym typeface="Raleway"/>
              </a:rPr>
              <a:t> Thumbs up or thumbs down? Semantic orientation  </a:t>
            </a:r>
          </a:p>
          <a:p>
            <a:pPr algn="l">
              <a:lnSpc>
                <a:spcPts val="4340"/>
              </a:lnSpc>
            </a:pPr>
            <a:r>
              <a:rPr lang="en-US" sz="3100">
                <a:solidFill>
                  <a:srgbClr val="000000"/>
                </a:solidFill>
                <a:latin typeface="Raleway"/>
                <a:ea typeface="Raleway"/>
                <a:cs typeface="Raleway"/>
                <a:sym typeface="Raleway"/>
              </a:rPr>
              <a:t>applied to unsupervised classification of reviews. ACL. </a:t>
            </a:r>
          </a:p>
          <a:p>
            <a:pPr algn="l">
              <a:lnSpc>
                <a:spcPts val="4340"/>
              </a:lnSpc>
            </a:pPr>
            <a:r>
              <a:rPr lang="en-US" sz="3100" b="true">
                <a:solidFill>
                  <a:srgbClr val="000000"/>
                </a:solidFill>
                <a:latin typeface="Raleway Bold"/>
                <a:ea typeface="Raleway Bold"/>
                <a:cs typeface="Raleway Bold"/>
                <a:sym typeface="Raleway Bold"/>
              </a:rPr>
              <a:t>2. </a:t>
            </a:r>
            <a:r>
              <a:rPr lang="en-US" sz="3100" b="true">
                <a:solidFill>
                  <a:srgbClr val="000000"/>
                </a:solidFill>
                <a:latin typeface="Raleway Bold"/>
                <a:ea typeface="Raleway Bold"/>
                <a:cs typeface="Raleway Bold"/>
                <a:sym typeface="Raleway Bold"/>
              </a:rPr>
              <a:t>Hu, M., &amp; Liu, B. (2004).</a:t>
            </a:r>
            <a:r>
              <a:rPr lang="en-US" sz="3100">
                <a:solidFill>
                  <a:srgbClr val="000000"/>
                </a:solidFill>
                <a:latin typeface="Raleway"/>
                <a:ea typeface="Raleway"/>
                <a:cs typeface="Raleway"/>
                <a:sym typeface="Raleway"/>
              </a:rPr>
              <a:t> Mining and summarizing customer reviews. ACM  </a:t>
            </a:r>
          </a:p>
          <a:p>
            <a:pPr algn="l">
              <a:lnSpc>
                <a:spcPts val="4340"/>
              </a:lnSpc>
            </a:pPr>
            <a:r>
              <a:rPr lang="en-US" sz="3100">
                <a:solidFill>
                  <a:srgbClr val="000000"/>
                </a:solidFill>
                <a:latin typeface="Raleway"/>
                <a:ea typeface="Raleway"/>
                <a:cs typeface="Raleway"/>
                <a:sym typeface="Raleway"/>
              </a:rPr>
              <a:t>SIGKDD International Conference on Knowledge Discovery and Data Mining. </a:t>
            </a:r>
          </a:p>
          <a:p>
            <a:pPr algn="l">
              <a:lnSpc>
                <a:spcPts val="4340"/>
              </a:lnSpc>
            </a:pPr>
            <a:r>
              <a:rPr lang="en-US" sz="3100" b="true">
                <a:solidFill>
                  <a:srgbClr val="000000"/>
                </a:solidFill>
                <a:latin typeface="Raleway Bold"/>
                <a:ea typeface="Raleway Bold"/>
                <a:cs typeface="Raleway Bold"/>
                <a:sym typeface="Raleway Bold"/>
              </a:rPr>
              <a:t>3. </a:t>
            </a:r>
            <a:r>
              <a:rPr lang="en-US" sz="3100" b="true">
                <a:solidFill>
                  <a:srgbClr val="000000"/>
                </a:solidFill>
                <a:latin typeface="Raleway Bold"/>
                <a:ea typeface="Raleway Bold"/>
                <a:cs typeface="Raleway Bold"/>
                <a:sym typeface="Raleway Bold"/>
              </a:rPr>
              <a:t>Brown, T. B., Mann, B., Ryder, N., et al. (2020). </a:t>
            </a:r>
            <a:r>
              <a:rPr lang="en-US" sz="3100">
                <a:solidFill>
                  <a:srgbClr val="000000"/>
                </a:solidFill>
                <a:latin typeface="Raleway"/>
                <a:ea typeface="Raleway"/>
                <a:cs typeface="Raleway"/>
                <a:sym typeface="Raleway"/>
              </a:rPr>
              <a:t>Language models are few-shot  learners. Advances in Neural Information Processing Systems (NeurIPS). </a:t>
            </a:r>
          </a:p>
          <a:p>
            <a:pPr algn="l">
              <a:lnSpc>
                <a:spcPts val="4340"/>
              </a:lnSpc>
            </a:pPr>
            <a:r>
              <a:rPr lang="en-US" sz="3100" b="true">
                <a:solidFill>
                  <a:srgbClr val="000000"/>
                </a:solidFill>
                <a:latin typeface="Raleway Bold"/>
                <a:ea typeface="Raleway Bold"/>
                <a:cs typeface="Raleway Bold"/>
                <a:sym typeface="Raleway Bold"/>
              </a:rPr>
              <a:t>4. </a:t>
            </a:r>
            <a:r>
              <a:rPr lang="en-US" sz="3100" b="true">
                <a:solidFill>
                  <a:srgbClr val="000000"/>
                </a:solidFill>
                <a:latin typeface="Raleway Bold"/>
                <a:ea typeface="Raleway Bold"/>
                <a:cs typeface="Raleway Bold"/>
                <a:sym typeface="Raleway Bold"/>
              </a:rPr>
              <a:t> Zhong, Z., Ding, L., Liu, J., et al. (2023).</a:t>
            </a:r>
            <a:r>
              <a:rPr lang="en-US" sz="3100">
                <a:solidFill>
                  <a:srgbClr val="000000"/>
                </a:solidFill>
                <a:latin typeface="Raleway"/>
                <a:ea typeface="Raleway"/>
                <a:cs typeface="Raleway"/>
                <a:sym typeface="Raleway"/>
              </a:rPr>
              <a:t> Can ChatGPT understand too? A  </a:t>
            </a:r>
          </a:p>
          <a:p>
            <a:pPr algn="l">
              <a:lnSpc>
                <a:spcPts val="4340"/>
              </a:lnSpc>
            </a:pPr>
            <a:r>
              <a:rPr lang="en-US" sz="3100">
                <a:solidFill>
                  <a:srgbClr val="000000"/>
                </a:solidFill>
                <a:latin typeface="Raleway"/>
                <a:ea typeface="Raleway"/>
                <a:cs typeface="Raleway"/>
                <a:sym typeface="Raleway"/>
              </a:rPr>
              <a:t>comparative study on ChatGPT and fine-tuned BERT. CoRR. </a:t>
            </a:r>
          </a:p>
          <a:p>
            <a:pPr algn="l">
              <a:lnSpc>
                <a:spcPts val="4340"/>
              </a:lnSpc>
            </a:pPr>
            <a:r>
              <a:rPr lang="en-US" sz="3100" b="true">
                <a:solidFill>
                  <a:srgbClr val="000000"/>
                </a:solidFill>
                <a:latin typeface="Raleway Bold"/>
                <a:ea typeface="Raleway Bold"/>
                <a:cs typeface="Raleway Bold"/>
                <a:sym typeface="Raleway Bold"/>
              </a:rPr>
              <a:t>5. </a:t>
            </a:r>
            <a:r>
              <a:rPr lang="en-US" sz="3100" b="true">
                <a:solidFill>
                  <a:srgbClr val="000000"/>
                </a:solidFill>
                <a:latin typeface="Raleway Bold"/>
                <a:ea typeface="Raleway Bold"/>
                <a:cs typeface="Raleway Bold"/>
                <a:sym typeface="Raleway Bold"/>
              </a:rPr>
              <a:t>Wang, J., Xie, Q., Ding, Z., et al. (2023).</a:t>
            </a:r>
            <a:r>
              <a:rPr lang="en-US" sz="3100">
                <a:solidFill>
                  <a:srgbClr val="000000"/>
                </a:solidFill>
                <a:latin typeface="Raleway"/>
                <a:ea typeface="Raleway"/>
                <a:cs typeface="Raleway"/>
                <a:sym typeface="Raleway"/>
              </a:rPr>
              <a:t> Is ChatGPT a good sentiment  </a:t>
            </a:r>
          </a:p>
          <a:p>
            <a:pPr algn="l">
              <a:lnSpc>
                <a:spcPts val="4340"/>
              </a:lnSpc>
            </a:pPr>
            <a:r>
              <a:rPr lang="en-US" sz="3100">
                <a:solidFill>
                  <a:srgbClr val="000000"/>
                </a:solidFill>
                <a:latin typeface="Raleway"/>
                <a:ea typeface="Raleway"/>
                <a:cs typeface="Raleway"/>
                <a:sym typeface="Raleway"/>
              </a:rPr>
              <a:t>analyzer? A preliminary study. CoRR.</a:t>
            </a:r>
          </a:p>
        </p:txBody>
      </p:sp>
      <p:sp>
        <p:nvSpPr>
          <p:cNvPr name="Freeform 9" id="9"/>
          <p:cNvSpPr/>
          <p:nvPr/>
        </p:nvSpPr>
        <p:spPr>
          <a:xfrm flipH="false" flipV="false" rot="0">
            <a:off x="13525114" y="6564420"/>
            <a:ext cx="4811627" cy="4854100"/>
          </a:xfrm>
          <a:custGeom>
            <a:avLst/>
            <a:gdLst/>
            <a:ahLst/>
            <a:cxnLst/>
            <a:rect r="r" b="b" t="t" l="l"/>
            <a:pathLst>
              <a:path h="4854100" w="4811627">
                <a:moveTo>
                  <a:pt x="0" y="0"/>
                </a:moveTo>
                <a:lnTo>
                  <a:pt x="4811627" y="0"/>
                </a:lnTo>
                <a:lnTo>
                  <a:pt x="4811627" y="4854100"/>
                </a:lnTo>
                <a:lnTo>
                  <a:pt x="0" y="48541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984901" y="885825"/>
            <a:ext cx="10989825" cy="1203325"/>
          </a:xfrm>
          <a:prstGeom prst="rect">
            <a:avLst/>
          </a:prstGeom>
        </p:spPr>
        <p:txBody>
          <a:bodyPr anchor="t" rtlCol="false" tIns="0" lIns="0" bIns="0" rIns="0">
            <a:spAutoFit/>
          </a:bodyPr>
          <a:lstStyle/>
          <a:p>
            <a:pPr algn="ctr">
              <a:lnSpc>
                <a:spcPts val="9800"/>
              </a:lnSpc>
            </a:pPr>
            <a:r>
              <a:rPr lang="en-US" sz="7000">
                <a:solidFill>
                  <a:srgbClr val="000000"/>
                </a:solidFill>
                <a:latin typeface="Glacial Indifference"/>
                <a:ea typeface="Glacial Indifference"/>
                <a:cs typeface="Glacial Indifference"/>
                <a:sym typeface="Glacial Indifference"/>
              </a:rPr>
              <a:t>REFERENCE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965266" y="1028571"/>
            <a:ext cx="15294034" cy="8229600"/>
            <a:chOff x="0" y="0"/>
            <a:chExt cx="4970565" cy="2674622"/>
          </a:xfrm>
        </p:grpSpPr>
        <p:sp>
          <p:nvSpPr>
            <p:cNvPr name="Freeform 6" id="6"/>
            <p:cNvSpPr/>
            <p:nvPr/>
          </p:nvSpPr>
          <p:spPr>
            <a:xfrm flipH="false" flipV="false" rot="0">
              <a:off x="0" y="0"/>
              <a:ext cx="4970565" cy="2674622"/>
            </a:xfrm>
            <a:custGeom>
              <a:avLst/>
              <a:gdLst/>
              <a:ahLst/>
              <a:cxnLst/>
              <a:rect r="r" b="b" t="t" l="l"/>
              <a:pathLst>
                <a:path h="2674622" w="4970565">
                  <a:moveTo>
                    <a:pt x="25310" y="0"/>
                  </a:moveTo>
                  <a:lnTo>
                    <a:pt x="4945255" y="0"/>
                  </a:lnTo>
                  <a:cubicBezTo>
                    <a:pt x="4951968" y="0"/>
                    <a:pt x="4958405" y="2667"/>
                    <a:pt x="4963152" y="7413"/>
                  </a:cubicBezTo>
                  <a:cubicBezTo>
                    <a:pt x="4967899" y="12160"/>
                    <a:pt x="4970565" y="18598"/>
                    <a:pt x="4970565" y="25310"/>
                  </a:cubicBezTo>
                  <a:lnTo>
                    <a:pt x="4970565" y="2649312"/>
                  </a:lnTo>
                  <a:cubicBezTo>
                    <a:pt x="4970565" y="2663291"/>
                    <a:pt x="4959233" y="2674622"/>
                    <a:pt x="4945255" y="2674622"/>
                  </a:cubicBezTo>
                  <a:lnTo>
                    <a:pt x="25310" y="2674622"/>
                  </a:lnTo>
                  <a:cubicBezTo>
                    <a:pt x="11332" y="2674622"/>
                    <a:pt x="0" y="2663291"/>
                    <a:pt x="0" y="2649312"/>
                  </a:cubicBezTo>
                  <a:lnTo>
                    <a:pt x="0" y="25310"/>
                  </a:lnTo>
                  <a:cubicBezTo>
                    <a:pt x="0" y="11332"/>
                    <a:pt x="11332" y="0"/>
                    <a:pt x="25310" y="0"/>
                  </a:cubicBezTo>
                  <a:close/>
                </a:path>
              </a:pathLst>
            </a:custGeom>
            <a:solidFill>
              <a:srgbClr val="F1ECE8"/>
            </a:solidFill>
            <a:ln w="38100" cap="rnd">
              <a:solidFill>
                <a:srgbClr val="000000"/>
              </a:solidFill>
              <a:prstDash val="solid"/>
              <a:round/>
            </a:ln>
          </p:spPr>
        </p:sp>
        <p:sp>
          <p:nvSpPr>
            <p:cNvPr name="TextBox 7" id="7"/>
            <p:cNvSpPr txBox="true"/>
            <p:nvPr/>
          </p:nvSpPr>
          <p:spPr>
            <a:xfrm>
              <a:off x="0" y="-47625"/>
              <a:ext cx="4970565"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543864" y="2479524"/>
            <a:ext cx="13666036" cy="5051469"/>
          </a:xfrm>
          <a:prstGeom prst="rect">
            <a:avLst/>
          </a:prstGeom>
        </p:spPr>
        <p:txBody>
          <a:bodyPr anchor="t" rtlCol="false" tIns="0" lIns="0" bIns="0" rIns="0">
            <a:spAutoFit/>
          </a:bodyPr>
          <a:lstStyle/>
          <a:p>
            <a:pPr algn="ctr">
              <a:lnSpc>
                <a:spcPts val="20297"/>
              </a:lnSpc>
            </a:pPr>
            <a:r>
              <a:rPr lang="en-US" sz="14498">
                <a:solidFill>
                  <a:srgbClr val="000000"/>
                </a:solidFill>
                <a:latin typeface="Glacial Indifference"/>
                <a:ea typeface="Glacial Indifference"/>
                <a:cs typeface="Glacial Indifference"/>
                <a:sym typeface="Glacial Indifference"/>
              </a:rPr>
              <a:t>Thank</a:t>
            </a:r>
          </a:p>
          <a:p>
            <a:pPr algn="ctr">
              <a:lnSpc>
                <a:spcPts val="20297"/>
              </a:lnSpc>
            </a:pPr>
            <a:r>
              <a:rPr lang="en-US" sz="14498">
                <a:solidFill>
                  <a:srgbClr val="000000"/>
                </a:solidFill>
                <a:latin typeface="Glacial Indifference"/>
                <a:ea typeface="Glacial Indifference"/>
                <a:cs typeface="Glacial Indifference"/>
                <a:sym typeface="Glacial Indifference"/>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3119254" y="1028571"/>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1ECE8"/>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039979" y="4411137"/>
            <a:ext cx="10514971" cy="2794000"/>
          </a:xfrm>
          <a:prstGeom prst="rect">
            <a:avLst/>
          </a:prstGeom>
        </p:spPr>
        <p:txBody>
          <a:bodyPr anchor="t" rtlCol="false" tIns="0" lIns="0" bIns="0" rIns="0">
            <a:spAutoFit/>
          </a:bodyPr>
          <a:lstStyle/>
          <a:p>
            <a:pPr algn="l">
              <a:lnSpc>
                <a:spcPts val="5599"/>
              </a:lnSpc>
            </a:pPr>
            <a:r>
              <a:rPr lang="en-US" sz="3999">
                <a:solidFill>
                  <a:srgbClr val="000000"/>
                </a:solidFill>
                <a:latin typeface="Raleway"/>
                <a:ea typeface="Raleway"/>
                <a:cs typeface="Raleway"/>
                <a:sym typeface="Raleway"/>
              </a:rPr>
              <a:t>Md. Firoz Hasan</a:t>
            </a:r>
          </a:p>
          <a:p>
            <a:pPr algn="l">
              <a:lnSpc>
                <a:spcPts val="5599"/>
              </a:lnSpc>
            </a:pPr>
            <a:r>
              <a:rPr lang="en-US" sz="3999">
                <a:solidFill>
                  <a:srgbClr val="000000"/>
                </a:solidFill>
                <a:latin typeface="Raleway"/>
                <a:ea typeface="Raleway"/>
                <a:cs typeface="Raleway"/>
                <a:sym typeface="Raleway"/>
              </a:rPr>
              <a:t>Sr. Lecturer</a:t>
            </a:r>
          </a:p>
          <a:p>
            <a:pPr algn="l">
              <a:lnSpc>
                <a:spcPts val="5599"/>
              </a:lnSpc>
            </a:pPr>
            <a:r>
              <a:rPr lang="en-US" sz="3999">
                <a:solidFill>
                  <a:srgbClr val="000000"/>
                </a:solidFill>
                <a:latin typeface="Raleway"/>
                <a:ea typeface="Raleway"/>
                <a:cs typeface="Raleway"/>
                <a:sym typeface="Raleway"/>
              </a:rPr>
              <a:t>Dept. of CSE</a:t>
            </a:r>
          </a:p>
          <a:p>
            <a:pPr algn="l">
              <a:lnSpc>
                <a:spcPts val="5599"/>
              </a:lnSpc>
            </a:pPr>
            <a:r>
              <a:rPr lang="en-US" sz="3999">
                <a:solidFill>
                  <a:srgbClr val="000000"/>
                </a:solidFill>
                <a:latin typeface="Raleway"/>
                <a:ea typeface="Raleway"/>
                <a:cs typeface="Raleway"/>
                <a:sym typeface="Raleway"/>
              </a:rPr>
              <a:t>Daffodil International University</a:t>
            </a:r>
          </a:p>
        </p:txBody>
      </p:sp>
      <p:sp>
        <p:nvSpPr>
          <p:cNvPr name="TextBox 9" id="9"/>
          <p:cNvSpPr txBox="true"/>
          <p:nvPr/>
        </p:nvSpPr>
        <p:spPr>
          <a:xfrm rot="0">
            <a:off x="3886514" y="1772230"/>
            <a:ext cx="10514971" cy="1295400"/>
          </a:xfrm>
          <a:prstGeom prst="rect">
            <a:avLst/>
          </a:prstGeom>
        </p:spPr>
        <p:txBody>
          <a:bodyPr anchor="t" rtlCol="false" tIns="0" lIns="0" bIns="0" rIns="0">
            <a:spAutoFit/>
          </a:bodyPr>
          <a:lstStyle/>
          <a:p>
            <a:pPr algn="ctr">
              <a:lnSpc>
                <a:spcPts val="10500"/>
              </a:lnSpc>
            </a:pPr>
            <a:r>
              <a:rPr lang="en-US" sz="7500">
                <a:solidFill>
                  <a:srgbClr val="000000"/>
                </a:solidFill>
                <a:latin typeface="Glacial Indifference"/>
                <a:ea typeface="Glacial Indifference"/>
                <a:cs typeface="Glacial Indifference"/>
                <a:sym typeface="Glacial Indifference"/>
              </a:rPr>
              <a:t>INSTRUCTOR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793260" y="1028700"/>
            <a:ext cx="14627626" cy="8229600"/>
            <a:chOff x="0" y="0"/>
            <a:chExt cx="4753982" cy="2674622"/>
          </a:xfrm>
        </p:grpSpPr>
        <p:sp>
          <p:nvSpPr>
            <p:cNvPr name="Freeform 6" id="6"/>
            <p:cNvSpPr/>
            <p:nvPr/>
          </p:nvSpPr>
          <p:spPr>
            <a:xfrm flipH="false" flipV="false" rot="0">
              <a:off x="0" y="0"/>
              <a:ext cx="4753982" cy="2674622"/>
            </a:xfrm>
            <a:custGeom>
              <a:avLst/>
              <a:gdLst/>
              <a:ahLst/>
              <a:cxnLst/>
              <a:rect r="r" b="b" t="t" l="l"/>
              <a:pathLst>
                <a:path h="2674622" w="4753982">
                  <a:moveTo>
                    <a:pt x="26463" y="0"/>
                  </a:moveTo>
                  <a:lnTo>
                    <a:pt x="4727519" y="0"/>
                  </a:lnTo>
                  <a:cubicBezTo>
                    <a:pt x="4734537" y="0"/>
                    <a:pt x="4741268" y="2788"/>
                    <a:pt x="4746231" y="7751"/>
                  </a:cubicBezTo>
                  <a:cubicBezTo>
                    <a:pt x="4751194" y="12714"/>
                    <a:pt x="4753982" y="19445"/>
                    <a:pt x="4753982" y="26463"/>
                  </a:cubicBezTo>
                  <a:lnTo>
                    <a:pt x="4753982" y="2648159"/>
                  </a:lnTo>
                  <a:cubicBezTo>
                    <a:pt x="4753982" y="2655178"/>
                    <a:pt x="4751194" y="2661909"/>
                    <a:pt x="4746231" y="2666872"/>
                  </a:cubicBezTo>
                  <a:cubicBezTo>
                    <a:pt x="4741268" y="2671834"/>
                    <a:pt x="4734537" y="2674622"/>
                    <a:pt x="4727519" y="2674622"/>
                  </a:cubicBezTo>
                  <a:lnTo>
                    <a:pt x="26463" y="2674622"/>
                  </a:lnTo>
                  <a:cubicBezTo>
                    <a:pt x="11848" y="2674622"/>
                    <a:pt x="0" y="2662774"/>
                    <a:pt x="0" y="2648159"/>
                  </a:cubicBezTo>
                  <a:lnTo>
                    <a:pt x="0" y="26463"/>
                  </a:lnTo>
                  <a:cubicBezTo>
                    <a:pt x="0" y="19445"/>
                    <a:pt x="2788" y="12714"/>
                    <a:pt x="7751" y="7751"/>
                  </a:cubicBezTo>
                  <a:cubicBezTo>
                    <a:pt x="12714" y="2788"/>
                    <a:pt x="19445" y="0"/>
                    <a:pt x="26463" y="0"/>
                  </a:cubicBezTo>
                  <a:close/>
                </a:path>
              </a:pathLst>
            </a:custGeom>
            <a:solidFill>
              <a:srgbClr val="F1ECE8"/>
            </a:solidFill>
            <a:ln w="38100" cap="rnd">
              <a:solidFill>
                <a:srgbClr val="000000"/>
              </a:solidFill>
              <a:prstDash val="solid"/>
              <a:round/>
            </a:ln>
          </p:spPr>
        </p:sp>
        <p:sp>
          <p:nvSpPr>
            <p:cNvPr name="TextBox 7" id="7"/>
            <p:cNvSpPr txBox="true"/>
            <p:nvPr/>
          </p:nvSpPr>
          <p:spPr>
            <a:xfrm>
              <a:off x="0" y="-47625"/>
              <a:ext cx="4753982" cy="27222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1665781" y="4645123"/>
            <a:ext cx="7341660" cy="5432828"/>
          </a:xfrm>
          <a:custGeom>
            <a:avLst/>
            <a:gdLst/>
            <a:ahLst/>
            <a:cxnLst/>
            <a:rect r="r" b="b" t="t" l="l"/>
            <a:pathLst>
              <a:path h="5432828" w="7341660">
                <a:moveTo>
                  <a:pt x="0" y="0"/>
                </a:moveTo>
                <a:lnTo>
                  <a:pt x="7341660" y="0"/>
                </a:lnTo>
                <a:lnTo>
                  <a:pt x="7341660" y="5432828"/>
                </a:lnTo>
                <a:lnTo>
                  <a:pt x="0" y="5432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3900481" y="1795770"/>
            <a:ext cx="10487039" cy="1295400"/>
          </a:xfrm>
          <a:prstGeom prst="rect">
            <a:avLst/>
          </a:prstGeom>
        </p:spPr>
        <p:txBody>
          <a:bodyPr anchor="t" rtlCol="false" tIns="0" lIns="0" bIns="0" rIns="0">
            <a:spAutoFit/>
          </a:bodyPr>
          <a:lstStyle/>
          <a:p>
            <a:pPr algn="ctr">
              <a:lnSpc>
                <a:spcPts val="10500"/>
              </a:lnSpc>
            </a:pPr>
            <a:r>
              <a:rPr lang="en-US" sz="7500">
                <a:solidFill>
                  <a:srgbClr val="000000"/>
                </a:solidFill>
                <a:latin typeface="Glacial Indifference"/>
                <a:ea typeface="Glacial Indifference"/>
                <a:cs typeface="Glacial Indifference"/>
                <a:sym typeface="Glacial Indifference"/>
              </a:rPr>
              <a:t>OUTLINE</a:t>
            </a:r>
          </a:p>
        </p:txBody>
      </p:sp>
      <p:sp>
        <p:nvSpPr>
          <p:cNvPr name="TextBox 10" id="10"/>
          <p:cNvSpPr txBox="true"/>
          <p:nvPr/>
        </p:nvSpPr>
        <p:spPr>
          <a:xfrm rot="0">
            <a:off x="4774074" y="3844532"/>
            <a:ext cx="7171197" cy="49085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Raleway"/>
                <a:ea typeface="Raleway"/>
                <a:cs typeface="Raleway"/>
                <a:sym typeface="Raleway"/>
              </a:rPr>
              <a:t>• Introduction </a:t>
            </a:r>
          </a:p>
          <a:p>
            <a:pPr algn="l">
              <a:lnSpc>
                <a:spcPts val="5599"/>
              </a:lnSpc>
              <a:spcBef>
                <a:spcPct val="0"/>
              </a:spcBef>
            </a:pPr>
            <a:r>
              <a:rPr lang="en-US" sz="3999">
                <a:solidFill>
                  <a:srgbClr val="000000"/>
                </a:solidFill>
                <a:latin typeface="Raleway"/>
                <a:ea typeface="Raleway"/>
                <a:cs typeface="Raleway"/>
                <a:sym typeface="Raleway"/>
              </a:rPr>
              <a:t>• Research Objective </a:t>
            </a:r>
          </a:p>
          <a:p>
            <a:pPr algn="l">
              <a:lnSpc>
                <a:spcPts val="5599"/>
              </a:lnSpc>
              <a:spcBef>
                <a:spcPct val="0"/>
              </a:spcBef>
            </a:pPr>
            <a:r>
              <a:rPr lang="en-US" sz="3999">
                <a:solidFill>
                  <a:srgbClr val="000000"/>
                </a:solidFill>
                <a:latin typeface="Raleway"/>
                <a:ea typeface="Raleway"/>
                <a:cs typeface="Raleway"/>
                <a:sym typeface="Raleway"/>
              </a:rPr>
              <a:t>• Literature Review </a:t>
            </a:r>
          </a:p>
          <a:p>
            <a:pPr algn="l">
              <a:lnSpc>
                <a:spcPts val="5599"/>
              </a:lnSpc>
              <a:spcBef>
                <a:spcPct val="0"/>
              </a:spcBef>
            </a:pPr>
            <a:r>
              <a:rPr lang="en-US" sz="3999">
                <a:solidFill>
                  <a:srgbClr val="000000"/>
                </a:solidFill>
                <a:latin typeface="Raleway"/>
                <a:ea typeface="Raleway"/>
                <a:cs typeface="Raleway"/>
                <a:sym typeface="Raleway"/>
              </a:rPr>
              <a:t>• Methodology </a:t>
            </a:r>
          </a:p>
          <a:p>
            <a:pPr algn="l">
              <a:lnSpc>
                <a:spcPts val="5599"/>
              </a:lnSpc>
              <a:spcBef>
                <a:spcPct val="0"/>
              </a:spcBef>
            </a:pPr>
            <a:r>
              <a:rPr lang="en-US" sz="3999">
                <a:solidFill>
                  <a:srgbClr val="000000"/>
                </a:solidFill>
                <a:latin typeface="Raleway"/>
                <a:ea typeface="Raleway"/>
                <a:cs typeface="Raleway"/>
                <a:sym typeface="Raleway"/>
              </a:rPr>
              <a:t>• Experimental Analysis </a:t>
            </a:r>
          </a:p>
          <a:p>
            <a:pPr algn="l">
              <a:lnSpc>
                <a:spcPts val="5599"/>
              </a:lnSpc>
              <a:spcBef>
                <a:spcPct val="0"/>
              </a:spcBef>
            </a:pPr>
            <a:r>
              <a:rPr lang="en-US" sz="3999">
                <a:solidFill>
                  <a:srgbClr val="000000"/>
                </a:solidFill>
                <a:latin typeface="Raleway"/>
                <a:ea typeface="Raleway"/>
                <a:cs typeface="Raleway"/>
                <a:sym typeface="Raleway"/>
              </a:rPr>
              <a:t>• Conclusion </a:t>
            </a:r>
          </a:p>
          <a:p>
            <a:pPr algn="l">
              <a:lnSpc>
                <a:spcPts val="5599"/>
              </a:lnSpc>
              <a:spcBef>
                <a:spcPct val="0"/>
              </a:spcBef>
            </a:pPr>
            <a:r>
              <a:rPr lang="en-US" sz="3999">
                <a:solidFill>
                  <a:srgbClr val="000000"/>
                </a:solidFill>
                <a:latin typeface="Raleway"/>
                <a:ea typeface="Raleway"/>
                <a:cs typeface="Raleway"/>
                <a:sym typeface="Raleway"/>
              </a:rPr>
              <a:t>• Reference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757989" y="536732"/>
            <a:ext cx="16772022" cy="9194744"/>
            <a:chOff x="0" y="0"/>
            <a:chExt cx="5450912" cy="2988294"/>
          </a:xfrm>
        </p:grpSpPr>
        <p:sp>
          <p:nvSpPr>
            <p:cNvPr name="Freeform 6" id="6"/>
            <p:cNvSpPr/>
            <p:nvPr/>
          </p:nvSpPr>
          <p:spPr>
            <a:xfrm flipH="false" flipV="false" rot="0">
              <a:off x="0" y="0"/>
              <a:ext cx="5450912" cy="2988294"/>
            </a:xfrm>
            <a:custGeom>
              <a:avLst/>
              <a:gdLst/>
              <a:ahLst/>
              <a:cxnLst/>
              <a:rect r="r" b="b" t="t" l="l"/>
              <a:pathLst>
                <a:path h="2988294" w="5450912">
                  <a:moveTo>
                    <a:pt x="23080" y="0"/>
                  </a:moveTo>
                  <a:lnTo>
                    <a:pt x="5427832" y="0"/>
                  </a:lnTo>
                  <a:cubicBezTo>
                    <a:pt x="5440579" y="0"/>
                    <a:pt x="5450912" y="10333"/>
                    <a:pt x="5450912" y="23080"/>
                  </a:cubicBezTo>
                  <a:lnTo>
                    <a:pt x="5450912" y="2965214"/>
                  </a:lnTo>
                  <a:cubicBezTo>
                    <a:pt x="5450912" y="2977961"/>
                    <a:pt x="5440579" y="2988294"/>
                    <a:pt x="5427832" y="2988294"/>
                  </a:cubicBezTo>
                  <a:lnTo>
                    <a:pt x="23080" y="2988294"/>
                  </a:lnTo>
                  <a:cubicBezTo>
                    <a:pt x="10333" y="2988294"/>
                    <a:pt x="0" y="2977961"/>
                    <a:pt x="0" y="2965214"/>
                  </a:cubicBezTo>
                  <a:lnTo>
                    <a:pt x="0" y="23080"/>
                  </a:lnTo>
                  <a:cubicBezTo>
                    <a:pt x="0" y="10333"/>
                    <a:pt x="10333" y="0"/>
                    <a:pt x="23080" y="0"/>
                  </a:cubicBezTo>
                  <a:close/>
                </a:path>
              </a:pathLst>
            </a:custGeom>
            <a:solidFill>
              <a:srgbClr val="F1ECE8"/>
            </a:solidFill>
            <a:ln w="38100" cap="rnd">
              <a:solidFill>
                <a:srgbClr val="000000"/>
              </a:solidFill>
              <a:prstDash val="solid"/>
              <a:round/>
            </a:ln>
          </p:spPr>
        </p:sp>
        <p:sp>
          <p:nvSpPr>
            <p:cNvPr name="TextBox 7" id="7"/>
            <p:cNvSpPr txBox="true"/>
            <p:nvPr/>
          </p:nvSpPr>
          <p:spPr>
            <a:xfrm>
              <a:off x="0" y="-47625"/>
              <a:ext cx="5450912" cy="3035919"/>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796731" y="2370232"/>
            <a:ext cx="14694539" cy="6563995"/>
          </a:xfrm>
          <a:prstGeom prst="rect">
            <a:avLst/>
          </a:prstGeom>
        </p:spPr>
        <p:txBody>
          <a:bodyPr anchor="t" rtlCol="false" tIns="0" lIns="0" bIns="0" rIns="0">
            <a:spAutoFit/>
          </a:bodyPr>
          <a:lstStyle/>
          <a:p>
            <a:pPr algn="just">
              <a:lnSpc>
                <a:spcPts val="5179"/>
              </a:lnSpc>
            </a:pPr>
            <a:r>
              <a:rPr lang="en-US" sz="3699">
                <a:solidFill>
                  <a:srgbClr val="000000"/>
                </a:solidFill>
                <a:latin typeface="Raleway"/>
                <a:ea typeface="Raleway"/>
                <a:cs typeface="Raleway"/>
                <a:sym typeface="Raleway"/>
              </a:rPr>
              <a:t>Sentiment analysis (SA) is a key task in natural language processing (NLP) that </a:t>
            </a:r>
            <a:r>
              <a:rPr lang="en-US" sz="3699">
                <a:solidFill>
                  <a:srgbClr val="000000"/>
                </a:solidFill>
                <a:latin typeface="Raleway"/>
                <a:ea typeface="Raleway"/>
                <a:cs typeface="Raleway"/>
                <a:sym typeface="Raleway"/>
              </a:rPr>
              <a:t>involves identifying and analyzing opinions, emotions, and sentiments in text. With the rise of large language models (LLMs) like GPT-3 and Flan-T5, there is growing interest in how well these models perform on various SA tasks. While LLMs have shown impressive results in many NLP applications, their effectiveness in sentiment analysis, especially compared to smaller, domain-specific models, remains unclear. This presentation explores the current state of sentiment analysis in the era of Large Language Models.</a:t>
            </a:r>
          </a:p>
        </p:txBody>
      </p:sp>
      <p:sp>
        <p:nvSpPr>
          <p:cNvPr name="TextBox 9" id="9"/>
          <p:cNvSpPr txBox="true"/>
          <p:nvPr/>
        </p:nvSpPr>
        <p:spPr>
          <a:xfrm rot="0">
            <a:off x="2052200" y="895350"/>
            <a:ext cx="13666036" cy="1120775"/>
          </a:xfrm>
          <a:prstGeom prst="rect">
            <a:avLst/>
          </a:prstGeom>
        </p:spPr>
        <p:txBody>
          <a:bodyPr anchor="t" rtlCol="false" tIns="0" lIns="0" bIns="0" rIns="0">
            <a:spAutoFit/>
          </a:bodyPr>
          <a:lstStyle/>
          <a:p>
            <a:pPr algn="ctr">
              <a:lnSpc>
                <a:spcPts val="9100"/>
              </a:lnSpc>
            </a:pPr>
            <a:r>
              <a:rPr lang="en-US" sz="6500">
                <a:solidFill>
                  <a:srgbClr val="000000"/>
                </a:solidFill>
                <a:latin typeface="Glacial Indifference"/>
                <a:ea typeface="Glacial Indifference"/>
                <a:cs typeface="Glacial Indifference"/>
                <a:sym typeface="Glacial Indifference"/>
              </a:rPr>
              <a:t>INTRODUCTION</a:t>
            </a:r>
          </a:p>
        </p:txBody>
      </p:sp>
      <p:sp>
        <p:nvSpPr>
          <p:cNvPr name="Freeform 10" id="10"/>
          <p:cNvSpPr/>
          <p:nvPr/>
        </p:nvSpPr>
        <p:spPr>
          <a:xfrm flipH="true" flipV="false" rot="0">
            <a:off x="15048661" y="5540966"/>
            <a:ext cx="4421278" cy="5855998"/>
          </a:xfrm>
          <a:custGeom>
            <a:avLst/>
            <a:gdLst/>
            <a:ahLst/>
            <a:cxnLst/>
            <a:rect r="r" b="b" t="t" l="l"/>
            <a:pathLst>
              <a:path h="5855998" w="4421278">
                <a:moveTo>
                  <a:pt x="4421278" y="0"/>
                </a:moveTo>
                <a:lnTo>
                  <a:pt x="0" y="0"/>
                </a:lnTo>
                <a:lnTo>
                  <a:pt x="0" y="5855998"/>
                </a:lnTo>
                <a:lnTo>
                  <a:pt x="4421278" y="5855998"/>
                </a:lnTo>
                <a:lnTo>
                  <a:pt x="44212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369578" y="346037"/>
            <a:ext cx="17501765" cy="9547845"/>
            <a:chOff x="0" y="0"/>
            <a:chExt cx="5688078" cy="3103052"/>
          </a:xfrm>
        </p:grpSpPr>
        <p:sp>
          <p:nvSpPr>
            <p:cNvPr name="Freeform 6" id="6"/>
            <p:cNvSpPr/>
            <p:nvPr/>
          </p:nvSpPr>
          <p:spPr>
            <a:xfrm flipH="false" flipV="false" rot="0">
              <a:off x="0" y="0"/>
              <a:ext cx="5688078" cy="3103052"/>
            </a:xfrm>
            <a:custGeom>
              <a:avLst/>
              <a:gdLst/>
              <a:ahLst/>
              <a:cxnLst/>
              <a:rect r="r" b="b" t="t" l="l"/>
              <a:pathLst>
                <a:path h="3103052" w="5688078">
                  <a:moveTo>
                    <a:pt x="22118" y="0"/>
                  </a:moveTo>
                  <a:lnTo>
                    <a:pt x="5665961" y="0"/>
                  </a:lnTo>
                  <a:cubicBezTo>
                    <a:pt x="5678176" y="0"/>
                    <a:pt x="5688078" y="9902"/>
                    <a:pt x="5688078" y="22118"/>
                  </a:cubicBezTo>
                  <a:lnTo>
                    <a:pt x="5688078" y="3080935"/>
                  </a:lnTo>
                  <a:cubicBezTo>
                    <a:pt x="5688078" y="3093150"/>
                    <a:pt x="5678176" y="3103052"/>
                    <a:pt x="5665961" y="3103052"/>
                  </a:cubicBezTo>
                  <a:lnTo>
                    <a:pt x="22118" y="3103052"/>
                  </a:lnTo>
                  <a:cubicBezTo>
                    <a:pt x="9902" y="3103052"/>
                    <a:pt x="0" y="3093150"/>
                    <a:pt x="0" y="3080935"/>
                  </a:cubicBezTo>
                  <a:lnTo>
                    <a:pt x="0" y="22118"/>
                  </a:lnTo>
                  <a:cubicBezTo>
                    <a:pt x="0" y="9902"/>
                    <a:pt x="9902" y="0"/>
                    <a:pt x="22118" y="0"/>
                  </a:cubicBezTo>
                  <a:close/>
                </a:path>
              </a:pathLst>
            </a:custGeom>
            <a:solidFill>
              <a:srgbClr val="F1ECE8"/>
            </a:solidFill>
            <a:ln w="38100" cap="rnd">
              <a:solidFill>
                <a:srgbClr val="000000"/>
              </a:solidFill>
              <a:prstDash val="solid"/>
              <a:round/>
            </a:ln>
          </p:spPr>
        </p:sp>
        <p:sp>
          <p:nvSpPr>
            <p:cNvPr name="TextBox 7" id="7"/>
            <p:cNvSpPr txBox="true"/>
            <p:nvPr/>
          </p:nvSpPr>
          <p:spPr>
            <a:xfrm>
              <a:off x="0" y="-47625"/>
              <a:ext cx="5688078" cy="315067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811887" y="2114140"/>
            <a:ext cx="16664226" cy="7426325"/>
          </a:xfrm>
          <a:prstGeom prst="rect">
            <a:avLst/>
          </a:prstGeom>
        </p:spPr>
        <p:txBody>
          <a:bodyPr anchor="t" rtlCol="false" tIns="0" lIns="0" bIns="0" rIns="0">
            <a:spAutoFit/>
          </a:bodyPr>
          <a:lstStyle/>
          <a:p>
            <a:pPr algn="just">
              <a:lnSpc>
                <a:spcPts val="4900"/>
              </a:lnSpc>
            </a:pPr>
            <a:r>
              <a:rPr lang="en-US" sz="3500" b="true">
                <a:solidFill>
                  <a:srgbClr val="000000"/>
                </a:solidFill>
                <a:latin typeface="Raleway Bold"/>
                <a:ea typeface="Raleway Bold"/>
                <a:cs typeface="Raleway Bold"/>
                <a:sym typeface="Raleway Bold"/>
              </a:rPr>
              <a:t>• Evaluate LLM Capabilities:</a:t>
            </a:r>
            <a:r>
              <a:rPr lang="en-US" sz="3500">
                <a:solidFill>
                  <a:srgbClr val="000000"/>
                </a:solidFill>
                <a:latin typeface="Raleway"/>
                <a:ea typeface="Raleway"/>
                <a:cs typeface="Raleway"/>
                <a:sym typeface="Raleway"/>
              </a:rPr>
              <a:t> Investigate the performance of large language </a:t>
            </a:r>
            <a:r>
              <a:rPr lang="en-US" sz="3500">
                <a:solidFill>
                  <a:srgbClr val="000000"/>
                </a:solidFill>
                <a:latin typeface="Raleway"/>
                <a:ea typeface="Raleway"/>
                <a:cs typeface="Raleway"/>
                <a:sym typeface="Raleway"/>
              </a:rPr>
              <a:t>models (LLMs) like GPT-3 and Flan-T5 on various sentiment analysis tasks, including sentiment classification, aspect-based sentiment analysis, and multifaceted analysis. </a:t>
            </a:r>
          </a:p>
          <a:p>
            <a:pPr algn="just">
              <a:lnSpc>
                <a:spcPts val="4900"/>
              </a:lnSpc>
            </a:pPr>
            <a:r>
              <a:rPr lang="en-US" sz="3500" b="true">
                <a:solidFill>
                  <a:srgbClr val="000000"/>
                </a:solidFill>
                <a:latin typeface="Raleway Bold"/>
                <a:ea typeface="Raleway Bold"/>
                <a:cs typeface="Raleway Bold"/>
                <a:sym typeface="Raleway Bold"/>
              </a:rPr>
              <a:t>• Compare LLMs and SLMs:</a:t>
            </a:r>
            <a:r>
              <a:rPr lang="en-US" sz="3500">
                <a:solidFill>
                  <a:srgbClr val="000000"/>
                </a:solidFill>
                <a:latin typeface="Raleway"/>
                <a:ea typeface="Raleway"/>
                <a:cs typeface="Raleway"/>
                <a:sym typeface="Raleway"/>
              </a:rPr>
              <a:t> Compare the performance of LLMs with smaller, domain-specific language models (SLMs), focusing on zero-shot and few-shot learning scenarios. </a:t>
            </a:r>
          </a:p>
          <a:p>
            <a:pPr algn="just">
              <a:lnSpc>
                <a:spcPts val="4900"/>
              </a:lnSpc>
            </a:pPr>
            <a:r>
              <a:rPr lang="en-US" sz="3500" b="true">
                <a:solidFill>
                  <a:srgbClr val="000000"/>
                </a:solidFill>
                <a:latin typeface="Raleway Bold"/>
                <a:ea typeface="Raleway Bold"/>
                <a:cs typeface="Raleway Bold"/>
                <a:sym typeface="Raleway Bold"/>
              </a:rPr>
              <a:t>• Assess Evaluation Methods:</a:t>
            </a:r>
            <a:r>
              <a:rPr lang="en-US" sz="3500">
                <a:solidFill>
                  <a:srgbClr val="000000"/>
                </a:solidFill>
                <a:latin typeface="Raleway"/>
                <a:ea typeface="Raleway"/>
                <a:cs typeface="Raleway"/>
                <a:sym typeface="Raleway"/>
              </a:rPr>
              <a:t> Analyze current evaluation practices for sentiment analysis tasks and propose improvements to better assess LLM performance. </a:t>
            </a:r>
          </a:p>
          <a:p>
            <a:pPr algn="just">
              <a:lnSpc>
                <a:spcPts val="4900"/>
              </a:lnSpc>
            </a:pPr>
            <a:r>
              <a:rPr lang="en-US" sz="3500" b="true">
                <a:solidFill>
                  <a:srgbClr val="000000"/>
                </a:solidFill>
                <a:latin typeface="Raleway Bold"/>
                <a:ea typeface="Raleway Bold"/>
                <a:cs typeface="Raleway Bold"/>
                <a:sym typeface="Raleway Bold"/>
              </a:rPr>
              <a:t>• Propose a New Benchmark:</a:t>
            </a:r>
            <a:r>
              <a:rPr lang="en-US" sz="3500">
                <a:solidFill>
                  <a:srgbClr val="000000"/>
                </a:solidFill>
                <a:latin typeface="Raleway"/>
                <a:ea typeface="Raleway"/>
                <a:cs typeface="Raleway"/>
                <a:sym typeface="Raleway"/>
              </a:rPr>
              <a:t> Introduce the SENTIEVAL benchmark for more </a:t>
            </a:r>
          </a:p>
          <a:p>
            <a:pPr algn="just">
              <a:lnSpc>
                <a:spcPts val="4900"/>
              </a:lnSpc>
            </a:pPr>
            <a:r>
              <a:rPr lang="en-US" sz="3500">
                <a:solidFill>
                  <a:srgbClr val="000000"/>
                </a:solidFill>
                <a:latin typeface="Raleway"/>
                <a:ea typeface="Raleway"/>
                <a:cs typeface="Raleway"/>
                <a:sym typeface="Raleway"/>
              </a:rPr>
              <a:t>comprehensive and realistic evaluation of sentiment analysis models, </a:t>
            </a:r>
          </a:p>
          <a:p>
            <a:pPr algn="just">
              <a:lnSpc>
                <a:spcPts val="4900"/>
              </a:lnSpc>
            </a:pPr>
            <a:r>
              <a:rPr lang="en-US" sz="3500">
                <a:solidFill>
                  <a:srgbClr val="000000"/>
                </a:solidFill>
                <a:latin typeface="Raleway"/>
                <a:ea typeface="Raleway"/>
                <a:cs typeface="Raleway"/>
                <a:sym typeface="Raleway"/>
              </a:rPr>
              <a:t>addressing the limitations of existing methods.</a:t>
            </a:r>
          </a:p>
        </p:txBody>
      </p:sp>
      <p:sp>
        <p:nvSpPr>
          <p:cNvPr name="TextBox 9" id="9"/>
          <p:cNvSpPr txBox="true"/>
          <p:nvPr/>
        </p:nvSpPr>
        <p:spPr>
          <a:xfrm rot="0">
            <a:off x="2536176" y="520115"/>
            <a:ext cx="13168569" cy="1193800"/>
          </a:xfrm>
          <a:prstGeom prst="rect">
            <a:avLst/>
          </a:prstGeom>
        </p:spPr>
        <p:txBody>
          <a:bodyPr anchor="t" rtlCol="false" tIns="0" lIns="0" bIns="0" rIns="0">
            <a:spAutoFit/>
          </a:bodyPr>
          <a:lstStyle/>
          <a:p>
            <a:pPr algn="ctr">
              <a:lnSpc>
                <a:spcPts val="9799"/>
              </a:lnSpc>
            </a:pPr>
            <a:r>
              <a:rPr lang="en-US" sz="6999">
                <a:solidFill>
                  <a:srgbClr val="000000"/>
                </a:solidFill>
                <a:latin typeface="Glacial Indifference"/>
                <a:ea typeface="Glacial Indifference"/>
                <a:cs typeface="Glacial Indifference"/>
                <a:sym typeface="Glacial Indifference"/>
              </a:rPr>
              <a:t>RESEARCH OBJECTIVE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grpSp>
        <p:nvGrpSpPr>
          <p:cNvPr name="Group 2" id="2"/>
          <p:cNvGrpSpPr/>
          <p:nvPr/>
        </p:nvGrpSpPr>
        <p:grpSpPr>
          <a:xfrm rot="0">
            <a:off x="416658" y="369578"/>
            <a:ext cx="17431144" cy="9571385"/>
            <a:chOff x="0" y="0"/>
            <a:chExt cx="5665127" cy="3110703"/>
          </a:xfrm>
        </p:grpSpPr>
        <p:sp>
          <p:nvSpPr>
            <p:cNvPr name="Freeform 3" id="3"/>
            <p:cNvSpPr/>
            <p:nvPr/>
          </p:nvSpPr>
          <p:spPr>
            <a:xfrm flipH="false" flipV="false" rot="0">
              <a:off x="0" y="0"/>
              <a:ext cx="5665127" cy="3110703"/>
            </a:xfrm>
            <a:custGeom>
              <a:avLst/>
              <a:gdLst/>
              <a:ahLst/>
              <a:cxnLst/>
              <a:rect r="r" b="b" t="t" l="l"/>
              <a:pathLst>
                <a:path h="3110703" w="5665127">
                  <a:moveTo>
                    <a:pt x="22207" y="0"/>
                  </a:moveTo>
                  <a:lnTo>
                    <a:pt x="5642920" y="0"/>
                  </a:lnTo>
                  <a:cubicBezTo>
                    <a:pt x="5655184" y="0"/>
                    <a:pt x="5665127" y="9942"/>
                    <a:pt x="5665127" y="22207"/>
                  </a:cubicBezTo>
                  <a:lnTo>
                    <a:pt x="5665127" y="3088496"/>
                  </a:lnTo>
                  <a:cubicBezTo>
                    <a:pt x="5665127" y="3100760"/>
                    <a:pt x="5655184" y="3110703"/>
                    <a:pt x="5642920" y="3110703"/>
                  </a:cubicBezTo>
                  <a:lnTo>
                    <a:pt x="22207" y="3110703"/>
                  </a:lnTo>
                  <a:cubicBezTo>
                    <a:pt x="16317" y="3110703"/>
                    <a:pt x="10669" y="3108363"/>
                    <a:pt x="6504" y="3104199"/>
                  </a:cubicBezTo>
                  <a:cubicBezTo>
                    <a:pt x="2340" y="3100034"/>
                    <a:pt x="0" y="3094385"/>
                    <a:pt x="0" y="3088496"/>
                  </a:cubicBezTo>
                  <a:lnTo>
                    <a:pt x="0" y="22207"/>
                  </a:lnTo>
                  <a:cubicBezTo>
                    <a:pt x="0" y="9942"/>
                    <a:pt x="9942" y="0"/>
                    <a:pt x="22207" y="0"/>
                  </a:cubicBezTo>
                  <a:close/>
                </a:path>
              </a:pathLst>
            </a:custGeom>
            <a:solidFill>
              <a:srgbClr val="F1ECE8"/>
            </a:solidFill>
            <a:ln w="38100" cap="rnd">
              <a:solidFill>
                <a:srgbClr val="000000"/>
              </a:solidFill>
              <a:prstDash val="solid"/>
              <a:round/>
            </a:ln>
          </p:spPr>
        </p:sp>
        <p:sp>
          <p:nvSpPr>
            <p:cNvPr name="TextBox 4" id="4"/>
            <p:cNvSpPr txBox="true"/>
            <p:nvPr/>
          </p:nvSpPr>
          <p:spPr>
            <a:xfrm>
              <a:off x="0" y="-47625"/>
              <a:ext cx="5665127" cy="315832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65774" y="2140996"/>
            <a:ext cx="15556453" cy="7384060"/>
          </a:xfrm>
          <a:custGeom>
            <a:avLst/>
            <a:gdLst/>
            <a:ahLst/>
            <a:cxnLst/>
            <a:rect r="r" b="b" t="t" l="l"/>
            <a:pathLst>
              <a:path h="7384060" w="15556453">
                <a:moveTo>
                  <a:pt x="0" y="0"/>
                </a:moveTo>
                <a:lnTo>
                  <a:pt x="15556452" y="0"/>
                </a:lnTo>
                <a:lnTo>
                  <a:pt x="15556452" y="7384060"/>
                </a:lnTo>
                <a:lnTo>
                  <a:pt x="0" y="7384060"/>
                </a:lnTo>
                <a:lnTo>
                  <a:pt x="0" y="0"/>
                </a:lnTo>
                <a:close/>
              </a:path>
            </a:pathLst>
          </a:custGeom>
          <a:blipFill>
            <a:blip r:embed="rId2"/>
            <a:stretch>
              <a:fillRect l="0" t="0" r="0" b="0"/>
            </a:stretch>
          </a:blipFill>
        </p:spPr>
      </p:sp>
      <p:sp>
        <p:nvSpPr>
          <p:cNvPr name="TextBox 6" id="6"/>
          <p:cNvSpPr txBox="true"/>
          <p:nvPr/>
        </p:nvSpPr>
        <p:spPr>
          <a:xfrm rot="0">
            <a:off x="1978232" y="578785"/>
            <a:ext cx="14307996" cy="1193800"/>
          </a:xfrm>
          <a:prstGeom prst="rect">
            <a:avLst/>
          </a:prstGeom>
        </p:spPr>
        <p:txBody>
          <a:bodyPr anchor="t" rtlCol="false" tIns="0" lIns="0" bIns="0" rIns="0">
            <a:spAutoFit/>
          </a:bodyPr>
          <a:lstStyle/>
          <a:p>
            <a:pPr algn="ctr">
              <a:lnSpc>
                <a:spcPts val="9799"/>
              </a:lnSpc>
            </a:pPr>
            <a:r>
              <a:rPr lang="en-US" sz="6999">
                <a:solidFill>
                  <a:srgbClr val="000000"/>
                </a:solidFill>
                <a:latin typeface="Glacial Indifference"/>
                <a:ea typeface="Glacial Indifference"/>
                <a:cs typeface="Glacial Indifference"/>
                <a:sym typeface="Glacial Indifference"/>
              </a:rPr>
              <a:t>LITERATURE REVIEW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322497" y="1028700"/>
            <a:ext cx="17572385" cy="8229600"/>
            <a:chOff x="0" y="0"/>
            <a:chExt cx="5711030" cy="2674622"/>
          </a:xfrm>
        </p:grpSpPr>
        <p:sp>
          <p:nvSpPr>
            <p:cNvPr name="Freeform 6" id="6"/>
            <p:cNvSpPr/>
            <p:nvPr/>
          </p:nvSpPr>
          <p:spPr>
            <a:xfrm flipH="false" flipV="false" rot="0">
              <a:off x="0" y="0"/>
              <a:ext cx="5711030" cy="2674622"/>
            </a:xfrm>
            <a:custGeom>
              <a:avLst/>
              <a:gdLst/>
              <a:ahLst/>
              <a:cxnLst/>
              <a:rect r="r" b="b" t="t" l="l"/>
              <a:pathLst>
                <a:path h="2674622" w="5711030">
                  <a:moveTo>
                    <a:pt x="22029" y="0"/>
                  </a:moveTo>
                  <a:lnTo>
                    <a:pt x="5689002" y="0"/>
                  </a:lnTo>
                  <a:cubicBezTo>
                    <a:pt x="5701168" y="0"/>
                    <a:pt x="5711030" y="9863"/>
                    <a:pt x="5711030" y="22029"/>
                  </a:cubicBezTo>
                  <a:lnTo>
                    <a:pt x="5711030" y="2652594"/>
                  </a:lnTo>
                  <a:cubicBezTo>
                    <a:pt x="5711030" y="2664760"/>
                    <a:pt x="5701168" y="2674622"/>
                    <a:pt x="5689002" y="2674622"/>
                  </a:cubicBezTo>
                  <a:lnTo>
                    <a:pt x="22029" y="2674622"/>
                  </a:lnTo>
                  <a:cubicBezTo>
                    <a:pt x="9863" y="2674622"/>
                    <a:pt x="0" y="2664760"/>
                    <a:pt x="0" y="2652594"/>
                  </a:cubicBezTo>
                  <a:lnTo>
                    <a:pt x="0" y="22029"/>
                  </a:lnTo>
                  <a:cubicBezTo>
                    <a:pt x="0" y="9863"/>
                    <a:pt x="9863" y="0"/>
                    <a:pt x="22029" y="0"/>
                  </a:cubicBezTo>
                  <a:close/>
                </a:path>
              </a:pathLst>
            </a:custGeom>
            <a:solidFill>
              <a:srgbClr val="F1ECE8"/>
            </a:solidFill>
            <a:ln w="38100" cap="rnd">
              <a:solidFill>
                <a:srgbClr val="000000"/>
              </a:solidFill>
              <a:prstDash val="solid"/>
              <a:round/>
            </a:ln>
          </p:spPr>
        </p:sp>
        <p:sp>
          <p:nvSpPr>
            <p:cNvPr name="TextBox 7" id="7"/>
            <p:cNvSpPr txBox="true"/>
            <p:nvPr/>
          </p:nvSpPr>
          <p:spPr>
            <a:xfrm>
              <a:off x="0" y="-47625"/>
              <a:ext cx="5711030" cy="27222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758193" y="3669710"/>
            <a:ext cx="16700994" cy="4496421"/>
          </a:xfrm>
          <a:custGeom>
            <a:avLst/>
            <a:gdLst/>
            <a:ahLst/>
            <a:cxnLst/>
            <a:rect r="r" b="b" t="t" l="l"/>
            <a:pathLst>
              <a:path h="4496421" w="16700994">
                <a:moveTo>
                  <a:pt x="0" y="0"/>
                </a:moveTo>
                <a:lnTo>
                  <a:pt x="16700994" y="0"/>
                </a:lnTo>
                <a:lnTo>
                  <a:pt x="16700994" y="4496422"/>
                </a:lnTo>
                <a:lnTo>
                  <a:pt x="0" y="4496422"/>
                </a:lnTo>
                <a:lnTo>
                  <a:pt x="0" y="0"/>
                </a:lnTo>
                <a:close/>
              </a:path>
            </a:pathLst>
          </a:custGeom>
          <a:blipFill>
            <a:blip r:embed="rId4"/>
            <a:stretch>
              <a:fillRect l="0" t="0" r="0" b="0"/>
            </a:stretch>
          </a:blipFill>
        </p:spPr>
      </p:sp>
      <p:sp>
        <p:nvSpPr>
          <p:cNvPr name="TextBox 9" id="9"/>
          <p:cNvSpPr txBox="true"/>
          <p:nvPr/>
        </p:nvSpPr>
        <p:spPr>
          <a:xfrm rot="0">
            <a:off x="2075581" y="1875725"/>
            <a:ext cx="13666036" cy="1120775"/>
          </a:xfrm>
          <a:prstGeom prst="rect">
            <a:avLst/>
          </a:prstGeom>
        </p:spPr>
        <p:txBody>
          <a:bodyPr anchor="t" rtlCol="false" tIns="0" lIns="0" bIns="0" rIns="0">
            <a:spAutoFit/>
          </a:bodyPr>
          <a:lstStyle/>
          <a:p>
            <a:pPr algn="ctr">
              <a:lnSpc>
                <a:spcPts val="9100"/>
              </a:lnSpc>
            </a:pPr>
            <a:r>
              <a:rPr lang="en-US" sz="6500">
                <a:solidFill>
                  <a:srgbClr val="000000"/>
                </a:solidFill>
                <a:latin typeface="Glacial Indifference"/>
                <a:ea typeface="Glacial Indifference"/>
                <a:cs typeface="Glacial Indifference"/>
                <a:sym typeface="Glacial Indifference"/>
              </a:rPr>
              <a:t>METHODOLOGY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369578" y="346037"/>
            <a:ext cx="17487253" cy="9571385"/>
            <a:chOff x="0" y="0"/>
            <a:chExt cx="5683362" cy="3110703"/>
          </a:xfrm>
        </p:grpSpPr>
        <p:sp>
          <p:nvSpPr>
            <p:cNvPr name="Freeform 6" id="6"/>
            <p:cNvSpPr/>
            <p:nvPr/>
          </p:nvSpPr>
          <p:spPr>
            <a:xfrm flipH="false" flipV="false" rot="0">
              <a:off x="0" y="0"/>
              <a:ext cx="5683362" cy="3110703"/>
            </a:xfrm>
            <a:custGeom>
              <a:avLst/>
              <a:gdLst/>
              <a:ahLst/>
              <a:cxnLst/>
              <a:rect r="r" b="b" t="t" l="l"/>
              <a:pathLst>
                <a:path h="3110703" w="5683362">
                  <a:moveTo>
                    <a:pt x="22136" y="0"/>
                  </a:moveTo>
                  <a:lnTo>
                    <a:pt x="5661226" y="0"/>
                  </a:lnTo>
                  <a:cubicBezTo>
                    <a:pt x="5673451" y="0"/>
                    <a:pt x="5683362" y="9911"/>
                    <a:pt x="5683362" y="22136"/>
                  </a:cubicBezTo>
                  <a:lnTo>
                    <a:pt x="5683362" y="3088567"/>
                  </a:lnTo>
                  <a:cubicBezTo>
                    <a:pt x="5683362" y="3100792"/>
                    <a:pt x="5673451" y="3110703"/>
                    <a:pt x="5661226" y="3110703"/>
                  </a:cubicBezTo>
                  <a:lnTo>
                    <a:pt x="22136" y="3110703"/>
                  </a:lnTo>
                  <a:cubicBezTo>
                    <a:pt x="9911" y="3110703"/>
                    <a:pt x="0" y="3100792"/>
                    <a:pt x="0" y="3088567"/>
                  </a:cubicBezTo>
                  <a:lnTo>
                    <a:pt x="0" y="22136"/>
                  </a:lnTo>
                  <a:cubicBezTo>
                    <a:pt x="0" y="9911"/>
                    <a:pt x="9911" y="0"/>
                    <a:pt x="2213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683362" cy="315832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8954" y="2626352"/>
            <a:ext cx="15765127" cy="7291070"/>
          </a:xfrm>
          <a:prstGeom prst="rect">
            <a:avLst/>
          </a:prstGeom>
        </p:spPr>
        <p:txBody>
          <a:bodyPr anchor="t" rtlCol="false" tIns="0" lIns="0" bIns="0" rIns="0">
            <a:spAutoFit/>
          </a:bodyPr>
          <a:lstStyle/>
          <a:p>
            <a:pPr algn="l">
              <a:lnSpc>
                <a:spcPts val="4479"/>
              </a:lnSpc>
            </a:pPr>
            <a:r>
              <a:rPr lang="en-US" sz="3199" b="true">
                <a:solidFill>
                  <a:srgbClr val="000000"/>
                </a:solidFill>
                <a:latin typeface="Raleway Bold"/>
                <a:ea typeface="Raleway Bold"/>
                <a:cs typeface="Raleway Bold"/>
                <a:sym typeface="Raleway Bold"/>
              </a:rPr>
              <a:t>1. Evaluation Setup</a:t>
            </a:r>
            <a:r>
              <a:rPr lang="en-US" sz="3199">
                <a:solidFill>
                  <a:srgbClr val="000000"/>
                </a:solidFill>
                <a:latin typeface="Raleway"/>
                <a:ea typeface="Raleway"/>
                <a:cs typeface="Raleway"/>
                <a:sym typeface="Raleway"/>
              </a:rPr>
              <a:t> </a:t>
            </a:r>
          </a:p>
          <a:p>
            <a:pPr algn="l">
              <a:lnSpc>
                <a:spcPts val="4479"/>
              </a:lnSpc>
            </a:pPr>
            <a:r>
              <a:rPr lang="en-US" sz="3199">
                <a:solidFill>
                  <a:srgbClr val="000000"/>
                </a:solidFill>
                <a:latin typeface="Raleway"/>
                <a:ea typeface="Raleway"/>
                <a:cs typeface="Raleway"/>
                <a:sym typeface="Raleway"/>
              </a:rPr>
              <a:t>   </a:t>
            </a:r>
            <a:r>
              <a:rPr lang="en-US" sz="3199">
                <a:solidFill>
                  <a:srgbClr val="000000"/>
                </a:solidFill>
                <a:latin typeface="Raleway"/>
                <a:ea typeface="Raleway"/>
                <a:cs typeface="Raleway"/>
                <a:sym typeface="Raleway"/>
              </a:rPr>
              <a:t>•Models: LLMs (GPT-3, ChatGPT, Flan-T5) vs. SLMs (T5). </a:t>
            </a:r>
          </a:p>
          <a:p>
            <a:pPr algn="l">
              <a:lnSpc>
                <a:spcPts val="4479"/>
              </a:lnSpc>
            </a:pPr>
            <a:r>
              <a:rPr lang="en-US" sz="3199">
                <a:solidFill>
                  <a:srgbClr val="000000"/>
                </a:solidFill>
                <a:latin typeface="Raleway"/>
                <a:ea typeface="Raleway"/>
                <a:cs typeface="Raleway"/>
                <a:sym typeface="Raleway"/>
              </a:rPr>
              <a:t>   </a:t>
            </a:r>
            <a:r>
              <a:rPr lang="en-US" sz="3199">
                <a:solidFill>
                  <a:srgbClr val="000000"/>
                </a:solidFill>
                <a:latin typeface="Raleway"/>
                <a:ea typeface="Raleway"/>
                <a:cs typeface="Raleway"/>
                <a:sym typeface="Raleway"/>
              </a:rPr>
              <a:t>•Tasks: Sentiment Classification (SC), ABSA, and MAST. </a:t>
            </a:r>
          </a:p>
          <a:p>
            <a:pPr algn="l">
              <a:lnSpc>
                <a:spcPts val="4479"/>
              </a:lnSpc>
            </a:pPr>
            <a:r>
              <a:rPr lang="en-US" sz="3199">
                <a:solidFill>
                  <a:srgbClr val="000000"/>
                </a:solidFill>
                <a:latin typeface="Raleway"/>
                <a:ea typeface="Raleway"/>
                <a:cs typeface="Raleway"/>
                <a:sym typeface="Raleway"/>
              </a:rPr>
              <a:t>   </a:t>
            </a:r>
            <a:r>
              <a:rPr lang="en-US" sz="3199">
                <a:solidFill>
                  <a:srgbClr val="000000"/>
                </a:solidFill>
                <a:latin typeface="Raleway"/>
                <a:ea typeface="Raleway"/>
                <a:cs typeface="Raleway"/>
                <a:sym typeface="Raleway"/>
              </a:rPr>
              <a:t>•Learning Modes: Zero-shot and few-shot. </a:t>
            </a:r>
          </a:p>
          <a:p>
            <a:pPr algn="l">
              <a:lnSpc>
                <a:spcPts val="4479"/>
              </a:lnSpc>
            </a:pPr>
            <a:r>
              <a:rPr lang="en-US" sz="3199" b="true">
                <a:solidFill>
                  <a:srgbClr val="000000"/>
                </a:solidFill>
                <a:latin typeface="Raleway Bold"/>
                <a:ea typeface="Raleway Bold"/>
                <a:cs typeface="Raleway Bold"/>
                <a:sym typeface="Raleway Bold"/>
              </a:rPr>
              <a:t>2. Performance Metrics </a:t>
            </a:r>
          </a:p>
          <a:p>
            <a:pPr algn="l">
              <a:lnSpc>
                <a:spcPts val="4479"/>
              </a:lnSpc>
            </a:pPr>
            <a:r>
              <a:rPr lang="en-US" sz="3199">
                <a:solidFill>
                  <a:srgbClr val="000000"/>
                </a:solidFill>
                <a:latin typeface="Raleway"/>
                <a:ea typeface="Raleway"/>
                <a:cs typeface="Raleway"/>
                <a:sym typeface="Raleway"/>
              </a:rPr>
              <a:t>   </a:t>
            </a:r>
            <a:r>
              <a:rPr lang="en-US" sz="3199">
                <a:solidFill>
                  <a:srgbClr val="000000"/>
                </a:solidFill>
                <a:latin typeface="Raleway"/>
                <a:ea typeface="Raleway"/>
                <a:cs typeface="Raleway"/>
                <a:sym typeface="Raleway"/>
              </a:rPr>
              <a:t>•Accuracy, F1-Score, Sentiment Precision. </a:t>
            </a:r>
          </a:p>
          <a:p>
            <a:pPr algn="l">
              <a:lnSpc>
                <a:spcPts val="4479"/>
              </a:lnSpc>
            </a:pPr>
            <a:r>
              <a:rPr lang="en-US" sz="3199" b="true">
                <a:solidFill>
                  <a:srgbClr val="000000"/>
                </a:solidFill>
                <a:latin typeface="Raleway Bold"/>
                <a:ea typeface="Raleway Bold"/>
                <a:cs typeface="Raleway Bold"/>
                <a:sym typeface="Raleway Bold"/>
              </a:rPr>
              <a:t>3. Results Summary </a:t>
            </a:r>
          </a:p>
          <a:p>
            <a:pPr algn="l">
              <a:lnSpc>
                <a:spcPts val="4479"/>
              </a:lnSpc>
            </a:pPr>
            <a:r>
              <a:rPr lang="en-US" sz="3199">
                <a:solidFill>
                  <a:srgbClr val="000000"/>
                </a:solidFill>
                <a:latin typeface="Raleway"/>
                <a:ea typeface="Raleway"/>
                <a:cs typeface="Raleway"/>
                <a:sym typeface="Raleway"/>
              </a:rPr>
              <a:t>   </a:t>
            </a:r>
            <a:r>
              <a:rPr lang="en-US" sz="3199">
                <a:solidFill>
                  <a:srgbClr val="000000"/>
                </a:solidFill>
                <a:latin typeface="Raleway"/>
                <a:ea typeface="Raleway"/>
                <a:cs typeface="Raleway"/>
                <a:sym typeface="Raleway"/>
              </a:rPr>
              <a:t>•Zero-shot: LLMs perform well on simple tasks but struggle with complex tasks. </a:t>
            </a:r>
          </a:p>
          <a:p>
            <a:pPr algn="l">
              <a:lnSpc>
                <a:spcPts val="4479"/>
              </a:lnSpc>
            </a:pPr>
            <a:r>
              <a:rPr lang="en-US" sz="3199">
                <a:solidFill>
                  <a:srgbClr val="000000"/>
                </a:solidFill>
                <a:latin typeface="Raleway"/>
                <a:ea typeface="Raleway"/>
                <a:cs typeface="Raleway"/>
                <a:sym typeface="Raleway"/>
              </a:rPr>
              <a:t>   </a:t>
            </a:r>
            <a:r>
              <a:rPr lang="en-US" sz="3199">
                <a:solidFill>
                  <a:srgbClr val="000000"/>
                </a:solidFill>
                <a:latin typeface="Raleway"/>
                <a:ea typeface="Raleway"/>
                <a:cs typeface="Raleway"/>
                <a:sym typeface="Raleway"/>
              </a:rPr>
              <a:t>•Few-shot: LLMs outperform SLMs, especially with limited data. </a:t>
            </a:r>
          </a:p>
          <a:p>
            <a:pPr algn="l">
              <a:lnSpc>
                <a:spcPts val="4479"/>
              </a:lnSpc>
            </a:pPr>
            <a:r>
              <a:rPr lang="en-US" sz="3199" b="true">
                <a:solidFill>
                  <a:srgbClr val="000000"/>
                </a:solidFill>
                <a:latin typeface="Raleway Bold"/>
                <a:ea typeface="Raleway Bold"/>
                <a:cs typeface="Raleway Bold"/>
                <a:sym typeface="Raleway Bold"/>
              </a:rPr>
              <a:t>4. Insights </a:t>
            </a:r>
          </a:p>
          <a:p>
            <a:pPr algn="l">
              <a:lnSpc>
                <a:spcPts val="4479"/>
              </a:lnSpc>
            </a:pPr>
            <a:r>
              <a:rPr lang="en-US" sz="3199">
                <a:solidFill>
                  <a:srgbClr val="000000"/>
                </a:solidFill>
                <a:latin typeface="Raleway"/>
                <a:ea typeface="Raleway"/>
                <a:cs typeface="Raleway"/>
                <a:sym typeface="Raleway"/>
              </a:rPr>
              <a:t>   </a:t>
            </a:r>
            <a:r>
              <a:rPr lang="en-US" sz="3199">
                <a:solidFill>
                  <a:srgbClr val="000000"/>
                </a:solidFill>
                <a:latin typeface="Raleway"/>
                <a:ea typeface="Raleway"/>
                <a:cs typeface="Raleway"/>
                <a:sym typeface="Raleway"/>
              </a:rPr>
              <a:t>•LLMs are strong in general tasks but sensitive to prompt design. </a:t>
            </a:r>
          </a:p>
          <a:p>
            <a:pPr algn="l">
              <a:lnSpc>
                <a:spcPts val="4479"/>
              </a:lnSpc>
            </a:pPr>
            <a:r>
              <a:rPr lang="en-US" sz="3199">
                <a:solidFill>
                  <a:srgbClr val="000000"/>
                </a:solidFill>
                <a:latin typeface="Raleway"/>
                <a:ea typeface="Raleway"/>
                <a:cs typeface="Raleway"/>
                <a:sym typeface="Raleway"/>
              </a:rPr>
              <a:t>   </a:t>
            </a:r>
            <a:r>
              <a:rPr lang="en-US" sz="3199">
                <a:solidFill>
                  <a:srgbClr val="000000"/>
                </a:solidFill>
                <a:latin typeface="Raleway"/>
                <a:ea typeface="Raleway"/>
                <a:cs typeface="Raleway"/>
                <a:sym typeface="Raleway"/>
              </a:rPr>
              <a:t>•Few-shot learning helps LLMs with complex, structured tasks.</a:t>
            </a:r>
          </a:p>
          <a:p>
            <a:pPr algn="l">
              <a:lnSpc>
                <a:spcPts val="4479"/>
              </a:lnSpc>
            </a:pPr>
          </a:p>
        </p:txBody>
      </p:sp>
      <p:sp>
        <p:nvSpPr>
          <p:cNvPr name="TextBox 9" id="9"/>
          <p:cNvSpPr txBox="true"/>
          <p:nvPr/>
        </p:nvSpPr>
        <p:spPr>
          <a:xfrm rot="0">
            <a:off x="2563222" y="885825"/>
            <a:ext cx="13363322" cy="1203325"/>
          </a:xfrm>
          <a:prstGeom prst="rect">
            <a:avLst/>
          </a:prstGeom>
        </p:spPr>
        <p:txBody>
          <a:bodyPr anchor="t" rtlCol="false" tIns="0" lIns="0" bIns="0" rIns="0">
            <a:spAutoFit/>
          </a:bodyPr>
          <a:lstStyle/>
          <a:p>
            <a:pPr algn="ctr">
              <a:lnSpc>
                <a:spcPts val="9800"/>
              </a:lnSpc>
            </a:pPr>
            <a:r>
              <a:rPr lang="en-US" sz="7000">
                <a:solidFill>
                  <a:srgbClr val="000000"/>
                </a:solidFill>
                <a:latin typeface="Glacial Indifference"/>
                <a:ea typeface="Glacial Indifference"/>
                <a:cs typeface="Glacial Indifference"/>
                <a:sym typeface="Glacial Indifference"/>
              </a:rPr>
              <a:t>EXPERIMENTAL ANALYSIS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789411" y="440327"/>
            <a:ext cx="16893611" cy="9265364"/>
            <a:chOff x="0" y="0"/>
            <a:chExt cx="5490428" cy="3011246"/>
          </a:xfrm>
        </p:grpSpPr>
        <p:sp>
          <p:nvSpPr>
            <p:cNvPr name="Freeform 6" id="6"/>
            <p:cNvSpPr/>
            <p:nvPr/>
          </p:nvSpPr>
          <p:spPr>
            <a:xfrm flipH="false" flipV="false" rot="0">
              <a:off x="0" y="0"/>
              <a:ext cx="5490428" cy="3011246"/>
            </a:xfrm>
            <a:custGeom>
              <a:avLst/>
              <a:gdLst/>
              <a:ahLst/>
              <a:cxnLst/>
              <a:rect r="r" b="b" t="t" l="l"/>
              <a:pathLst>
                <a:path h="3011246" w="5490428">
                  <a:moveTo>
                    <a:pt x="22914" y="0"/>
                  </a:moveTo>
                  <a:lnTo>
                    <a:pt x="5467515" y="0"/>
                  </a:lnTo>
                  <a:cubicBezTo>
                    <a:pt x="5480170" y="0"/>
                    <a:pt x="5490428" y="10259"/>
                    <a:pt x="5490428" y="22914"/>
                  </a:cubicBezTo>
                  <a:lnTo>
                    <a:pt x="5490428" y="2988332"/>
                  </a:lnTo>
                  <a:cubicBezTo>
                    <a:pt x="5490428" y="3000987"/>
                    <a:pt x="5480170" y="3011246"/>
                    <a:pt x="5467515" y="3011246"/>
                  </a:cubicBezTo>
                  <a:lnTo>
                    <a:pt x="22914" y="3011246"/>
                  </a:lnTo>
                  <a:cubicBezTo>
                    <a:pt x="10259" y="3011246"/>
                    <a:pt x="0" y="3000987"/>
                    <a:pt x="0" y="2988332"/>
                  </a:cubicBezTo>
                  <a:lnTo>
                    <a:pt x="0" y="22914"/>
                  </a:lnTo>
                  <a:cubicBezTo>
                    <a:pt x="0" y="10259"/>
                    <a:pt x="10259" y="0"/>
                    <a:pt x="22914" y="0"/>
                  </a:cubicBezTo>
                  <a:close/>
                </a:path>
              </a:pathLst>
            </a:custGeom>
            <a:solidFill>
              <a:srgbClr val="F1ECE8"/>
            </a:solidFill>
            <a:ln w="38100" cap="rnd">
              <a:solidFill>
                <a:srgbClr val="000000"/>
              </a:solidFill>
              <a:prstDash val="solid"/>
              <a:round/>
            </a:ln>
          </p:spPr>
        </p:sp>
        <p:sp>
          <p:nvSpPr>
            <p:cNvPr name="TextBox 7" id="7"/>
            <p:cNvSpPr txBox="true"/>
            <p:nvPr/>
          </p:nvSpPr>
          <p:spPr>
            <a:xfrm>
              <a:off x="0" y="-47625"/>
              <a:ext cx="5490428" cy="3058871"/>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44059" y="2582185"/>
            <a:ext cx="15184314" cy="5400040"/>
          </a:xfrm>
          <a:prstGeom prst="rect">
            <a:avLst/>
          </a:prstGeom>
        </p:spPr>
        <p:txBody>
          <a:bodyPr anchor="t" rtlCol="false" tIns="0" lIns="0" bIns="0" rIns="0">
            <a:spAutoFit/>
          </a:bodyPr>
          <a:lstStyle/>
          <a:p>
            <a:pPr algn="just">
              <a:lnSpc>
                <a:spcPts val="4759"/>
              </a:lnSpc>
            </a:pPr>
            <a:r>
              <a:rPr lang="en-US" sz="3399">
                <a:solidFill>
                  <a:srgbClr val="000000"/>
                </a:solidFill>
                <a:latin typeface="Raleway"/>
                <a:ea typeface="Raleway"/>
                <a:cs typeface="Raleway"/>
                <a:sym typeface="Raleway"/>
              </a:rPr>
              <a:t>Large Language Models (LLMs) like GPT-3 and Flan-T5 show strong performance in simpler sentiment analysis tasks but face challenges in more complex ones, such as aspect-based sentiment analysis (ABSA) and multifaceted analysis (MAST). While LLMs excel in zero-shot and few-shot learning, small language models (SLMs) outperform them in tasks requiring fine-grained sentiment extraction when trained with domain-specific data. The study emphasizes the importance of prompt design and advocates for a more comprehensive evaluation framework, such as the SENTIEVAL benchmark, to better assess LLM capabilities in sentiment analysis.</a:t>
            </a:r>
          </a:p>
        </p:txBody>
      </p:sp>
      <p:sp>
        <p:nvSpPr>
          <p:cNvPr name="Freeform 9" id="9"/>
          <p:cNvSpPr/>
          <p:nvPr/>
        </p:nvSpPr>
        <p:spPr>
          <a:xfrm flipH="false" flipV="false" rot="0">
            <a:off x="-1424738" y="6932571"/>
            <a:ext cx="3932319" cy="5847315"/>
          </a:xfrm>
          <a:custGeom>
            <a:avLst/>
            <a:gdLst/>
            <a:ahLst/>
            <a:cxnLst/>
            <a:rect r="r" b="b" t="t" l="l"/>
            <a:pathLst>
              <a:path h="5847315" w="3932319">
                <a:moveTo>
                  <a:pt x="0" y="0"/>
                </a:moveTo>
                <a:lnTo>
                  <a:pt x="3932320" y="0"/>
                </a:lnTo>
                <a:lnTo>
                  <a:pt x="3932320" y="5847314"/>
                </a:lnTo>
                <a:lnTo>
                  <a:pt x="0" y="58473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033832" y="885825"/>
            <a:ext cx="8804950" cy="1203325"/>
          </a:xfrm>
          <a:prstGeom prst="rect">
            <a:avLst/>
          </a:prstGeom>
        </p:spPr>
        <p:txBody>
          <a:bodyPr anchor="t" rtlCol="false" tIns="0" lIns="0" bIns="0" rIns="0">
            <a:spAutoFit/>
          </a:bodyPr>
          <a:lstStyle/>
          <a:p>
            <a:pPr algn="ctr">
              <a:lnSpc>
                <a:spcPts val="9800"/>
              </a:lnSpc>
            </a:pPr>
            <a:r>
              <a:rPr lang="en-US" sz="7000">
                <a:solidFill>
                  <a:srgbClr val="000000"/>
                </a:solidFill>
                <a:latin typeface="Glacial Indifference"/>
                <a:ea typeface="Glacial Indifference"/>
                <a:cs typeface="Glacial Indifference"/>
                <a:sym typeface="Glacial Indifference"/>
              </a:rPr>
              <a:t>CONCLUSION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DAGXm_udyMY</dc:identifier>
  <dcterms:modified xsi:type="dcterms:W3CDTF">2011-08-01T06:04:30Z</dcterms:modified>
  <cp:revision>1</cp:revision>
  <dc:title>Data Collection &amp; Analysis Educational Presentation in Pink and Blue Lined Style</dc:title>
</cp:coreProperties>
</file>