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8" r:id="rId1"/>
  </p:sldMasterIdLst>
  <p:sldIdLst>
    <p:sldId id="256" r:id="rId2"/>
    <p:sldId id="280" r:id="rId3"/>
    <p:sldId id="282" r:id="rId4"/>
    <p:sldId id="318" r:id="rId5"/>
    <p:sldId id="259" r:id="rId6"/>
    <p:sldId id="321" r:id="rId7"/>
    <p:sldId id="291" r:id="rId8"/>
    <p:sldId id="296" r:id="rId9"/>
    <p:sldId id="270" r:id="rId10"/>
    <p:sldId id="313" r:id="rId11"/>
    <p:sldId id="290" r:id="rId12"/>
    <p:sldId id="271" r:id="rId13"/>
    <p:sldId id="319" r:id="rId14"/>
    <p:sldId id="315" r:id="rId15"/>
    <p:sldId id="316" r:id="rId16"/>
    <p:sldId id="317" r:id="rId17"/>
    <p:sldId id="324" r:id="rId18"/>
    <p:sldId id="322" r:id="rId19"/>
    <p:sldId id="320" r:id="rId20"/>
    <p:sldId id="32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Branch%20Productivity%20Analysis\Productiv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Content.Outlook\LC24DY5J\Productivity%20(003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Content.Outlook\LC24DY5J\Productivity%20(003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Content.Outlook\LC24DY5J\Productivity%20(003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Branch%20Productivity%20Analysis\Productivity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zharul.islam\Desktop\Branch%20Productivity%20Analysis\final\Productiv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Branch%20Productivity%20Analysis\Productivity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Branch%20Productivity%20Analysis\Productivity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80" b="1" i="0" u="none" strike="noStrike" baseline="0" dirty="0" smtClean="0">
                <a:effectLst/>
              </a:rPr>
              <a:t>Average Activity (per TSO)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48F-403E-B15A-4639F5C5F0B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48F-403E-B15A-4639F5C5F0B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48F-403E-B15A-4639F5C5F0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Productivity!$H$36:$H$38</c:f>
              <c:strCache>
                <c:ptCount val="3"/>
                <c:pt idx="0">
                  <c:v>Dhanmondi </c:v>
                </c:pt>
                <c:pt idx="1">
                  <c:v>Setabgonj</c:v>
                </c:pt>
                <c:pt idx="2">
                  <c:v>Kawran Bazar</c:v>
                </c:pt>
              </c:strCache>
            </c:strRef>
          </c:cat>
          <c:val>
            <c:numRef>
              <c:f>Productivity!$K$36:$K$38</c:f>
              <c:numCache>
                <c:formatCode>General</c:formatCode>
                <c:ptCount val="3"/>
                <c:pt idx="0">
                  <c:v>987</c:v>
                </c:pt>
                <c:pt idx="1">
                  <c:v>803</c:v>
                </c:pt>
                <c:pt idx="2" formatCode="0">
                  <c:v>885.57142857142856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48F-403E-B15A-4639F5C5F0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2699264"/>
        <c:axId val="112700048"/>
      </c:barChart>
      <c:catAx>
        <c:axId val="112699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00048"/>
        <c:crosses val="autoZero"/>
        <c:auto val="1"/>
        <c:lblAlgn val="ctr"/>
        <c:lblOffset val="100"/>
        <c:noMultiLvlLbl val="0"/>
      </c:catAx>
      <c:valAx>
        <c:axId val="11270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9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 Open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Sheet1!$B$2:$B$4</c:f>
              <c:numCache>
                <c:formatCode>_(* #,##0_);_(* \(#,##0\);_(* "-"??_);_(@_)</c:formatCode>
                <c:ptCount val="3"/>
                <c:pt idx="0">
                  <c:v>1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FD-4169-B3C7-CD6C5DF319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RD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7FD-4169-B3C7-CD6C5DF31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191976"/>
        <c:axId val="191192368"/>
      </c:barChart>
      <c:catAx>
        <c:axId val="191191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2368"/>
        <c:crosses val="autoZero"/>
        <c:auto val="1"/>
        <c:lblAlgn val="ctr"/>
        <c:lblOffset val="100"/>
        <c:noMultiLvlLbl val="0"/>
      </c:catAx>
      <c:valAx>
        <c:axId val="19119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 Close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4BC-42B9-94E8-3AE977F06D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4BC-42B9-94E8-3AE977F06D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KYC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55</c:v>
                </c:pt>
                <c:pt idx="1">
                  <c:v>34</c:v>
                </c:pt>
                <c:pt idx="2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4BC-42B9-94E8-3AE977F06D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41</c:v>
                </c:pt>
                <c:pt idx="1">
                  <c:v>47</c:v>
                </c:pt>
                <c:pt idx="2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2DC-4A65-A40A-E1C20A48B6C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CBR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11</c:v>
                </c:pt>
                <c:pt idx="1">
                  <c:v>43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2DC-4A65-A40A-E1C20A48B6C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RD Partial With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Sheet1!$G$2:$G$4</c:f>
              <c:numCache>
                <c:formatCode>_(* #,##0_);_(* \(#,##0\);_(* "-"??_);_(@_)</c:formatCode>
                <c:ptCount val="3"/>
                <c:pt idx="0">
                  <c:v>4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2DC-4A65-A40A-E1C20A48B6C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RD With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Sheet1!$H$2:$H$4</c:f>
              <c:numCache>
                <c:formatCode>_(* #,##0_);_(* \(#,##0\);_(* "-"??_);_(@_)</c:formatCode>
                <c:ptCount val="3"/>
                <c:pt idx="0">
                  <c:v>24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2DC-4A65-A40A-E1C20A48B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194328"/>
        <c:axId val="191197856"/>
      </c:barChart>
      <c:catAx>
        <c:axId val="191194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7856"/>
        <c:crosses val="autoZero"/>
        <c:auto val="1"/>
        <c:lblAlgn val="ctr"/>
        <c:lblOffset val="100"/>
        <c:noMultiLvlLbl val="0"/>
      </c:catAx>
      <c:valAx>
        <c:axId val="19119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4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122</c:v>
                </c:pt>
                <c:pt idx="1">
                  <c:v>625</c:v>
                </c:pt>
                <c:pt idx="2">
                  <c:v>268</c:v>
                </c:pt>
                <c:pt idx="3">
                  <c:v>622</c:v>
                </c:pt>
                <c:pt idx="4">
                  <c:v>39</c:v>
                </c:pt>
                <c:pt idx="5">
                  <c:v>436</c:v>
                </c:pt>
                <c:pt idx="6">
                  <c:v>210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D1-490E-AB96-492F38954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172</c:v>
                </c:pt>
                <c:pt idx="1">
                  <c:v>821</c:v>
                </c:pt>
                <c:pt idx="2">
                  <c:v>313</c:v>
                </c:pt>
                <c:pt idx="3">
                  <c:v>663</c:v>
                </c:pt>
                <c:pt idx="4">
                  <c:v>34</c:v>
                </c:pt>
                <c:pt idx="5">
                  <c:v>431</c:v>
                </c:pt>
                <c:pt idx="6">
                  <c:v>235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2D1-490E-AB96-492F38954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Fund Transfer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224</c:v>
                </c:pt>
                <c:pt idx="1">
                  <c:v>76</c:v>
                </c:pt>
                <c:pt idx="2">
                  <c:v>22</c:v>
                </c:pt>
                <c:pt idx="3">
                  <c:v>80</c:v>
                </c:pt>
                <c:pt idx="4">
                  <c:v>0</c:v>
                </c:pt>
                <c:pt idx="5">
                  <c:v>24</c:v>
                </c:pt>
                <c:pt idx="6">
                  <c:v>247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2D1-490E-AB96-492F389545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Remittance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2</c:v>
                </c:pt>
                <c:pt idx="1">
                  <c:v>168</c:v>
                </c:pt>
                <c:pt idx="2">
                  <c:v>13</c:v>
                </c:pt>
                <c:pt idx="3">
                  <c:v>3</c:v>
                </c:pt>
                <c:pt idx="4">
                  <c:v>0</c:v>
                </c:pt>
                <c:pt idx="5">
                  <c:v>3</c:v>
                </c:pt>
                <c:pt idx="6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2D1-490E-AB96-492F38954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195112"/>
        <c:axId val="191193152"/>
      </c:barChart>
      <c:catAx>
        <c:axId val="191195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3152"/>
        <c:crosses val="autoZero"/>
        <c:auto val="1"/>
        <c:lblAlgn val="ctr"/>
        <c:lblOffset val="100"/>
        <c:noMultiLvlLbl val="0"/>
      </c:catAx>
      <c:valAx>
        <c:axId val="19119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5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 Open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FD-4169-B3C7-CD6C5DF319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RD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7FD-4169-B3C7-CD6C5DF31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193544"/>
        <c:axId val="191196288"/>
      </c:barChart>
      <c:catAx>
        <c:axId val="191193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6288"/>
        <c:crosses val="autoZero"/>
        <c:auto val="1"/>
        <c:lblAlgn val="ctr"/>
        <c:lblOffset val="100"/>
        <c:noMultiLvlLbl val="0"/>
      </c:catAx>
      <c:valAx>
        <c:axId val="191196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 Close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4BC-42B9-94E8-3AE977F06D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4BC-42B9-94E8-3AE977F06D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KYC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4BC-42B9-94E8-3AE977F06D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46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E5-4C57-8CE6-A6EBF983384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CBR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154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FE5-4C57-8CE6-A6EBF983384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RD Partial Withdrawal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35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EFE5-4C57-8CE6-A6EBF983384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RD Withdrawal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0">
                  <c:v>17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FE5-4C57-8CE6-A6EBF9833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191192"/>
        <c:axId val="191197464"/>
      </c:barChart>
      <c:catAx>
        <c:axId val="19119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7464"/>
        <c:crosses val="autoZero"/>
        <c:auto val="1"/>
        <c:lblAlgn val="ctr"/>
        <c:lblOffset val="100"/>
        <c:noMultiLvlLbl val="0"/>
      </c:catAx>
      <c:valAx>
        <c:axId val="191197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1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Dhanmondi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EF6-4B18-A486-023260BECA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EF6-4B18-A486-023260BECA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EF6-4B18-A486-023260BECA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EF6-4B18-A486-023260BECA1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EF6-4B18-A486-023260BECA1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EF6-4B18-A486-023260BECA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Contribution!$C$2:$H$2</c:f>
              <c:strCache>
                <c:ptCount val="6"/>
                <c:pt idx="0">
                  <c:v>H074</c:v>
                </c:pt>
                <c:pt idx="1">
                  <c:v>H075</c:v>
                </c:pt>
                <c:pt idx="2">
                  <c:v>H076</c:v>
                </c:pt>
                <c:pt idx="3">
                  <c:v>WT02</c:v>
                </c:pt>
                <c:pt idx="4">
                  <c:v>XM08</c:v>
                </c:pt>
                <c:pt idx="5">
                  <c:v>ZB27</c:v>
                </c:pt>
              </c:strCache>
            </c:strRef>
          </c:cat>
          <c:val>
            <c:numRef>
              <c:f>Contribution!$C$3:$H$3</c:f>
              <c:numCache>
                <c:formatCode>General</c:formatCode>
                <c:ptCount val="6"/>
                <c:pt idx="0">
                  <c:v>1152</c:v>
                </c:pt>
                <c:pt idx="1">
                  <c:v>1201</c:v>
                </c:pt>
                <c:pt idx="2">
                  <c:v>627</c:v>
                </c:pt>
                <c:pt idx="3">
                  <c:v>839</c:v>
                </c:pt>
                <c:pt idx="4">
                  <c:v>1066</c:v>
                </c:pt>
                <c:pt idx="5">
                  <c:v>1037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AEF6-4B18-A486-023260BECA1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Setabganj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E50-4153-B1EB-D3B80FAFB7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E50-4153-B1EB-D3B80FAFB7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E50-4153-B1EB-D3B80FAFB7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Contribution!$C$8:$E$8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Contribution!$C$9:$E$9</c:f>
              <c:numCache>
                <c:formatCode>General</c:formatCode>
                <c:ptCount val="3"/>
                <c:pt idx="0">
                  <c:v>429</c:v>
                </c:pt>
                <c:pt idx="1">
                  <c:v>1385</c:v>
                </c:pt>
                <c:pt idx="2">
                  <c:v>595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E50-4153-B1EB-D3B80FAFB73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Kawran Bazar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AB0-4010-A3B2-50E73515FE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AB0-4010-A3B2-50E73515FE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AB0-4010-A3B2-50E73515FE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AB0-4010-A3B2-50E73515FE5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AB0-4010-A3B2-50E73515FE5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AB0-4010-A3B2-50E73515FE53}"/>
              </c:ext>
            </c:extLst>
          </c:dPt>
          <c:dLbls>
            <c:dLbl>
              <c:idx val="4"/>
              <c:layout>
                <c:manualLayout>
                  <c:x val="9.0351048282787186E-2"/>
                  <c:y val="6.612642169728784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AB0-4010-A3B2-50E73515FE5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Contribution!$C$14:$I$14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Contribution!$C$15:$H$15</c:f>
              <c:numCache>
                <c:formatCode>General</c:formatCode>
                <c:ptCount val="6"/>
                <c:pt idx="0">
                  <c:v>828</c:v>
                </c:pt>
                <c:pt idx="1">
                  <c:v>1690</c:v>
                </c:pt>
                <c:pt idx="2">
                  <c:v>616</c:v>
                </c:pt>
                <c:pt idx="3">
                  <c:v>1368</c:v>
                </c:pt>
                <c:pt idx="4">
                  <c:v>74</c:v>
                </c:pt>
                <c:pt idx="5">
                  <c:v>894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AAB0-4010-A3B2-50E73515FE5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System Utilization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Dhanmondi</c:v>
                </c:pt>
                <c:pt idx="1">
                  <c:v>Setabganj</c:v>
                </c:pt>
                <c:pt idx="2">
                  <c:v>Kawran Bazar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</c:v>
                </c:pt>
                <c:pt idx="1">
                  <c:v>0.24</c:v>
                </c:pt>
                <c:pt idx="2">
                  <c:v>0.84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04-4941-839B-B23E101DC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1190800"/>
        <c:axId val="192405824"/>
      </c:barChart>
      <c:catAx>
        <c:axId val="19119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05824"/>
        <c:crosses val="autoZero"/>
        <c:auto val="1"/>
        <c:lblAlgn val="ctr"/>
        <c:lblOffset val="100"/>
        <c:noMultiLvlLbl val="0"/>
      </c:catAx>
      <c:valAx>
        <c:axId val="1924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Dhanmondi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Productivity!$B$3:$G$3</c:f>
              <c:strCache>
                <c:ptCount val="6"/>
                <c:pt idx="0">
                  <c:v>H074</c:v>
                </c:pt>
                <c:pt idx="1">
                  <c:v>H075</c:v>
                </c:pt>
                <c:pt idx="2">
                  <c:v>H076</c:v>
                </c:pt>
                <c:pt idx="3">
                  <c:v>WT02</c:v>
                </c:pt>
                <c:pt idx="4">
                  <c:v>XM08</c:v>
                </c:pt>
                <c:pt idx="5">
                  <c:v>ZB27</c:v>
                </c:pt>
              </c:strCache>
            </c:strRef>
          </c:cat>
          <c:val>
            <c:numRef>
              <c:f>Productivity!$B$25:$G$25</c:f>
              <c:numCache>
                <c:formatCode>0%</c:formatCode>
                <c:ptCount val="6"/>
                <c:pt idx="0">
                  <c:v>0.76464379084967316</c:v>
                </c:pt>
                <c:pt idx="1">
                  <c:v>0.80909869281045743</c:v>
                </c:pt>
                <c:pt idx="2">
                  <c:v>0.39177254901960773</c:v>
                </c:pt>
                <c:pt idx="3">
                  <c:v>0.75962692307692314</c:v>
                </c:pt>
                <c:pt idx="4">
                  <c:v>0.72242712418300647</c:v>
                </c:pt>
                <c:pt idx="5">
                  <c:v>0.67446790123456801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A1E-4968-849C-1E2FDF78B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901152"/>
        <c:axId val="113899192"/>
      </c:barChart>
      <c:catAx>
        <c:axId val="11390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99192"/>
        <c:crosses val="autoZero"/>
        <c:auto val="1"/>
        <c:lblAlgn val="ctr"/>
        <c:lblOffset val="100"/>
        <c:noMultiLvlLbl val="0"/>
      </c:catAx>
      <c:valAx>
        <c:axId val="113899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0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Total</a:t>
            </a:r>
            <a:r>
              <a:rPr lang="en-US" sz="1600" b="1" baseline="0" dirty="0" smtClean="0"/>
              <a:t> Activity of Branch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09B-4E71-8F4F-B524B4A75AC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09B-4E71-8F4F-B524B4A75A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Productivity!$H$36:$H$38</c:f>
              <c:strCache>
                <c:ptCount val="3"/>
                <c:pt idx="0">
                  <c:v>Dhanmondi </c:v>
                </c:pt>
                <c:pt idx="1">
                  <c:v>Setabgonj</c:v>
                </c:pt>
                <c:pt idx="2">
                  <c:v>Kawranbazar</c:v>
                </c:pt>
              </c:strCache>
            </c:strRef>
          </c:cat>
          <c:val>
            <c:numRef>
              <c:f>Productivity!$I$36:$I$38</c:f>
              <c:numCache>
                <c:formatCode>General</c:formatCode>
                <c:ptCount val="3"/>
                <c:pt idx="0">
                  <c:v>5922</c:v>
                </c:pt>
                <c:pt idx="1">
                  <c:v>2409</c:v>
                </c:pt>
                <c:pt idx="2">
                  <c:v>6199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9B-4E71-8F4F-B524B4A75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12702792"/>
        <c:axId val="112699656"/>
      </c:barChart>
      <c:catAx>
        <c:axId val="112702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99656"/>
        <c:crosses val="autoZero"/>
        <c:auto val="1"/>
        <c:lblAlgn val="ctr"/>
        <c:lblOffset val="100"/>
        <c:noMultiLvlLbl val="0"/>
      </c:catAx>
      <c:valAx>
        <c:axId val="112699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02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Setabganj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Productivity!$B$30:$D$30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Productivity!$B$53:$D$53</c:f>
              <c:numCache>
                <c:formatCode>0%</c:formatCode>
                <c:ptCount val="3"/>
                <c:pt idx="0">
                  <c:v>0.15787134502923977</c:v>
                </c:pt>
                <c:pt idx="1">
                  <c:v>0.33203216374269007</c:v>
                </c:pt>
                <c:pt idx="2">
                  <c:v>0.23624652777777777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2C5-4A16-9F14-3E79836F0B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900368"/>
        <c:axId val="113902720"/>
      </c:barChart>
      <c:catAx>
        <c:axId val="11390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02720"/>
        <c:crosses val="autoZero"/>
        <c:auto val="1"/>
        <c:lblAlgn val="ctr"/>
        <c:lblOffset val="100"/>
        <c:noMultiLvlLbl val="0"/>
      </c:catAx>
      <c:valAx>
        <c:axId val="1139027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0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 smtClean="0">
                <a:effectLst/>
              </a:rPr>
              <a:t>Kawran</a:t>
            </a:r>
            <a:r>
              <a:rPr lang="en-US" sz="1800" b="0" i="0" baseline="0" dirty="0" smtClean="0">
                <a:effectLst/>
              </a:rPr>
              <a:t> Bazar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Productivity!$B$56:$H$56</c:f>
              <c:strCache>
                <c:ptCount val="7"/>
                <c:pt idx="0">
                  <c:v>C192</c:v>
                </c:pt>
                <c:pt idx="1">
                  <c:v>G050</c:v>
                </c:pt>
                <c:pt idx="2">
                  <c:v>G059</c:v>
                </c:pt>
                <c:pt idx="3">
                  <c:v>G062</c:v>
                </c:pt>
                <c:pt idx="4">
                  <c:v>K038</c:v>
                </c:pt>
                <c:pt idx="5">
                  <c:v>M015</c:v>
                </c:pt>
                <c:pt idx="6">
                  <c:v>ZA36</c:v>
                </c:pt>
              </c:strCache>
            </c:strRef>
          </c:cat>
          <c:val>
            <c:numRef>
              <c:f>Productivity!$B$60:$H$60</c:f>
              <c:numCache>
                <c:formatCode>0%</c:formatCode>
                <c:ptCount val="7"/>
                <c:pt idx="0">
                  <c:v>0.51641975308641974</c:v>
                </c:pt>
                <c:pt idx="1">
                  <c:v>1.4033888888888888</c:v>
                </c:pt>
                <c:pt idx="2">
                  <c:v>1.127388888888889</c:v>
                </c:pt>
                <c:pt idx="3">
                  <c:v>0.96991666666666665</c:v>
                </c:pt>
                <c:pt idx="4">
                  <c:v>0.48366666666666669</c:v>
                </c:pt>
                <c:pt idx="5">
                  <c:v>0.64199691358024691</c:v>
                </c:pt>
                <c:pt idx="6">
                  <c:v>0.62114529914529915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7E-48D5-8E0B-B3A6EE702C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899584"/>
        <c:axId val="113898800"/>
      </c:barChart>
      <c:catAx>
        <c:axId val="11389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98800"/>
        <c:crosses val="autoZero"/>
        <c:auto val="1"/>
        <c:lblAlgn val="ctr"/>
        <c:lblOffset val="100"/>
        <c:noMultiLvlLbl val="0"/>
      </c:catAx>
      <c:valAx>
        <c:axId val="1138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9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 Open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</c:v>
                </c:pt>
                <c:pt idx="1">
                  <c:v>S</c:v>
                </c:pt>
                <c:pt idx="2">
                  <c:v>K</c:v>
                </c:pt>
              </c:strCache>
            </c:strRef>
          </c:cat>
          <c:val>
            <c:numRef>
              <c:f>Sheet1!$B$2:$B$4</c:f>
              <c:numCache>
                <c:formatCode>_(* #,##0_);_(* \(#,##0\);_(* "-"??_);_(@_)</c:formatCode>
                <c:ptCount val="3"/>
                <c:pt idx="0">
                  <c:v>9</c:v>
                </c:pt>
                <c:pt idx="1">
                  <c:v>9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FD-4169-B3C7-CD6C5DF319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TD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</c:v>
                </c:pt>
                <c:pt idx="1">
                  <c:v>S</c:v>
                </c:pt>
                <c:pt idx="2">
                  <c:v>K</c:v>
                </c:pt>
              </c:strCache>
            </c:strRef>
          </c:cat>
          <c:val>
            <c:numRef>
              <c:f>Sheet1!$C$2:$C$4</c:f>
              <c:numCache>
                <c:formatCode>_(* #,##0_);_(* \(#,##0\);_(* "-"??_);_(@_)</c:formatCode>
                <c:ptCount val="3"/>
                <c:pt idx="0">
                  <c:v>22</c:v>
                </c:pt>
                <c:pt idx="1">
                  <c:v>11</c:v>
                </c:pt>
                <c:pt idx="2">
                  <c:v>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7FD-4169-B3C7-CD6C5DF31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543936"/>
        <c:axId val="189543544"/>
      </c:barChart>
      <c:catAx>
        <c:axId val="18954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3544"/>
        <c:crosses val="autoZero"/>
        <c:auto val="1"/>
        <c:lblAlgn val="ctr"/>
        <c:lblOffset val="100"/>
        <c:noMultiLvlLbl val="0"/>
      </c:catAx>
      <c:valAx>
        <c:axId val="189543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TD Partial Withdrawal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</c:v>
                </c:pt>
                <c:pt idx="1">
                  <c:v>S</c:v>
                </c:pt>
                <c:pt idx="2">
                  <c:v>K</c:v>
                </c:pt>
              </c:strCache>
            </c:strRef>
          </c:cat>
          <c:val>
            <c:numRef>
              <c:f>Sheet1!$G$2:$G$4</c:f>
              <c:numCache>
                <c:formatCode>_(* #,##0_);_(* \(#,##0\);_(* "-"??_);_(@_)</c:formatCode>
                <c:ptCount val="3"/>
                <c:pt idx="0">
                  <c:v>30</c:v>
                </c:pt>
                <c:pt idx="1">
                  <c:v>4</c:v>
                </c:pt>
                <c:pt idx="2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4BC-42B9-94E8-3AE977F06D4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TD Withdrawal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</c:v>
                </c:pt>
                <c:pt idx="1">
                  <c:v>S</c:v>
                </c:pt>
                <c:pt idx="2">
                  <c:v>K</c:v>
                </c:pt>
              </c:strCache>
            </c:strRef>
          </c:cat>
          <c:val>
            <c:numRef>
              <c:f>Sheet1!$H$2:$H$4</c:f>
              <c:numCache>
                <c:formatCode>_(* #,##0_);_(* \(#,##0\);_(* "-"??_);_(@_)</c:formatCode>
                <c:ptCount val="3"/>
                <c:pt idx="0">
                  <c:v>34</c:v>
                </c:pt>
                <c:pt idx="1">
                  <c:v>28</c:v>
                </c:pt>
                <c:pt idx="2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4BC-42B9-94E8-3AE977F06D4C}"/>
            </c:ext>
          </c:extLst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Ac Close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</c:v>
                </c:pt>
                <c:pt idx="1">
                  <c:v>S</c:v>
                </c:pt>
                <c:pt idx="2">
                  <c:v>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11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4BC-42B9-94E8-3AE977F06D4C}"/>
            </c:ext>
          </c:extLst>
        </c:ser>
        <c:ser>
          <c:idx val="3"/>
          <c:order val="3"/>
          <c:tx>
            <c:strRef>
              <c:f>Sheet1!$C$1</c:f>
              <c:strCache>
                <c:ptCount val="1"/>
                <c:pt idx="0">
                  <c:v>CAA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</c:v>
                </c:pt>
                <c:pt idx="1">
                  <c:v>S</c:v>
                </c:pt>
                <c:pt idx="2">
                  <c:v>K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26</c:v>
                </c:pt>
                <c:pt idx="1">
                  <c:v>46</c:v>
                </c:pt>
                <c:pt idx="2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05-4D66-BBD6-6065D742E886}"/>
            </c:ext>
          </c:extLst>
        </c:ser>
        <c:ser>
          <c:idx val="4"/>
          <c:order val="4"/>
          <c:tx>
            <c:strRef>
              <c:f>Sheet1!$D$1</c:f>
              <c:strCache>
                <c:ptCount val="1"/>
                <c:pt idx="0">
                  <c:v>KYC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</c:v>
                </c:pt>
                <c:pt idx="1">
                  <c:v>S</c:v>
                </c:pt>
                <c:pt idx="2">
                  <c:v>K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61</c:v>
                </c:pt>
                <c:pt idx="1">
                  <c:v>96</c:v>
                </c:pt>
                <c:pt idx="2">
                  <c:v>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905-4D66-BBD6-6065D742E886}"/>
            </c:ext>
          </c:extLst>
        </c:ser>
        <c:ser>
          <c:idx val="5"/>
          <c:order val="5"/>
          <c:tx>
            <c:strRef>
              <c:f>Sheet1!$E$1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</c:v>
                </c:pt>
                <c:pt idx="1">
                  <c:v>S</c:v>
                </c:pt>
                <c:pt idx="2">
                  <c:v>K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54</c:v>
                </c:pt>
                <c:pt idx="1">
                  <c:v>94</c:v>
                </c:pt>
                <c:pt idx="2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905-4D66-BBD6-6065D742E886}"/>
            </c:ext>
          </c:extLst>
        </c:ser>
        <c:ser>
          <c:idx val="6"/>
          <c:order val="6"/>
          <c:tx>
            <c:strRef>
              <c:f>Sheet1!$F$1</c:f>
              <c:strCache>
                <c:ptCount val="1"/>
                <c:pt idx="0">
                  <c:v>CBR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</c:v>
                </c:pt>
                <c:pt idx="1">
                  <c:v>S</c:v>
                </c:pt>
                <c:pt idx="2">
                  <c:v>K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42</c:v>
                </c:pt>
                <c:pt idx="1">
                  <c:v>60</c:v>
                </c:pt>
                <c:pt idx="2">
                  <c:v>154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905-4D66-BBD6-6065D742E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540408"/>
        <c:axId val="189540016"/>
      </c:barChart>
      <c:catAx>
        <c:axId val="189540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0016"/>
        <c:crosses val="autoZero"/>
        <c:auto val="1"/>
        <c:lblAlgn val="ctr"/>
        <c:lblOffset val="100"/>
        <c:noMultiLvlLbl val="0"/>
      </c:catAx>
      <c:valAx>
        <c:axId val="189540016"/>
        <c:scaling>
          <c:orientation val="minMax"/>
          <c:max val="3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Dhanmondi</c:v>
                </c:pt>
                <c:pt idx="1">
                  <c:v>Setabganj</c:v>
                </c:pt>
                <c:pt idx="2">
                  <c:v>Kawran Bazar</c:v>
                </c:pt>
              </c:strCache>
            </c:strRef>
          </c:cat>
          <c:val>
            <c:numRef>
              <c:f>Sheet1!$B$2:$B$4</c:f>
              <c:numCache>
                <c:formatCode>_(* #,##0_);_(* \(#,##0\);_(* "-"??_);_(@_)</c:formatCode>
                <c:ptCount val="3"/>
                <c:pt idx="0">
                  <c:v>2608</c:v>
                </c:pt>
                <c:pt idx="1">
                  <c:v>1086</c:v>
                </c:pt>
                <c:pt idx="2">
                  <c:v>2322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5B9-4BDC-8F64-9130A92E91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Dhanmondi</c:v>
                </c:pt>
                <c:pt idx="1">
                  <c:v>Setabganj</c:v>
                </c:pt>
                <c:pt idx="2">
                  <c:v>Kawran Bazar</c:v>
                </c:pt>
              </c:strCache>
            </c:strRef>
          </c:cat>
          <c:val>
            <c:numRef>
              <c:f>Sheet1!$C$2:$C$4</c:f>
              <c:numCache>
                <c:formatCode>_(* #,##0_);_(* \(#,##0\);_(* "-"??_);_(@_)</c:formatCode>
                <c:ptCount val="3"/>
                <c:pt idx="0">
                  <c:v>2461</c:v>
                </c:pt>
                <c:pt idx="1">
                  <c:v>402</c:v>
                </c:pt>
                <c:pt idx="2">
                  <c:v>2669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5B9-4BDC-8F64-9130A92E91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Fund Transfer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Dhanmondi</c:v>
                </c:pt>
                <c:pt idx="1">
                  <c:v>Setabganj</c:v>
                </c:pt>
                <c:pt idx="2">
                  <c:v>Kawran Bazar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330</c:v>
                </c:pt>
                <c:pt idx="1">
                  <c:v>335</c:v>
                </c:pt>
                <c:pt idx="2">
                  <c:v>623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5B9-4BDC-8F64-9130A92E91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Remittance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Dhanmondi</c:v>
                </c:pt>
                <c:pt idx="1">
                  <c:v>Setabganj</c:v>
                </c:pt>
                <c:pt idx="2">
                  <c:v>Kawran Bazar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180</c:v>
                </c:pt>
                <c:pt idx="1">
                  <c:v>143</c:v>
                </c:pt>
                <c:pt idx="2">
                  <c:v>223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5B9-4BDC-8F64-9130A92E9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543152"/>
        <c:axId val="189540800"/>
      </c:barChart>
      <c:catAx>
        <c:axId val="18954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0800"/>
        <c:crosses val="autoZero"/>
        <c:auto val="1"/>
        <c:lblAlgn val="ctr"/>
        <c:lblOffset val="100"/>
        <c:noMultiLvlLbl val="0"/>
      </c:catAx>
      <c:valAx>
        <c:axId val="189540800"/>
        <c:scaling>
          <c:orientation val="minMax"/>
          <c:max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513</c:v>
                </c:pt>
                <c:pt idx="1">
                  <c:v>345</c:v>
                </c:pt>
                <c:pt idx="2">
                  <c:v>438</c:v>
                </c:pt>
                <c:pt idx="3">
                  <c:v>334</c:v>
                </c:pt>
                <c:pt idx="4">
                  <c:v>411</c:v>
                </c:pt>
                <c:pt idx="5">
                  <c:v>627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D1-490E-AB96-492F38954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491</c:v>
                </c:pt>
                <c:pt idx="1">
                  <c:v>428</c:v>
                </c:pt>
                <c:pt idx="2">
                  <c:v>461</c:v>
                </c:pt>
                <c:pt idx="3">
                  <c:v>598</c:v>
                </c:pt>
                <c:pt idx="4">
                  <c:v>483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2D1-490E-AB96-492F38954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Fund Transfer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82</c:v>
                </c:pt>
                <c:pt idx="1">
                  <c:v>4</c:v>
                </c:pt>
                <c:pt idx="2">
                  <c:v>60</c:v>
                </c:pt>
                <c:pt idx="4">
                  <c:v>184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2D1-490E-AB96-492F389545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Remittance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13</c:v>
                </c:pt>
                <c:pt idx="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2D1-490E-AB96-492F38954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538448"/>
        <c:axId val="189541192"/>
      </c:barChart>
      <c:catAx>
        <c:axId val="189538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1192"/>
        <c:crosses val="autoZero"/>
        <c:auto val="1"/>
        <c:lblAlgn val="ctr"/>
        <c:lblOffset val="100"/>
        <c:noMultiLvlLbl val="0"/>
      </c:catAx>
      <c:valAx>
        <c:axId val="189541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 Open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Sheet1!$B$2:$B$7</c:f>
              <c:numCache>
                <c:formatCode>_(* #,##0_);_(* \(#,##0\);_(* "-"??_);_(@_)</c:formatCode>
                <c:ptCount val="6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3</c:v>
                </c:pt>
                <c:pt idx="5" formatCode="General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FD-4169-B3C7-CD6C5DF319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RD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Sheet1!$C$2:$C$7</c:f>
              <c:numCache>
                <c:formatCode>_(* #,##0_);_(* \(#,##0\);_(* "-"??_);_(@_)</c:formatCode>
                <c:ptCount val="6"/>
                <c:pt idx="0">
                  <c:v>6</c:v>
                </c:pt>
                <c:pt idx="1">
                  <c:v>3</c:v>
                </c:pt>
                <c:pt idx="2">
                  <c:v>10</c:v>
                </c:pt>
                <c:pt idx="3">
                  <c:v>2</c:v>
                </c:pt>
                <c:pt idx="4">
                  <c:v>1</c:v>
                </c:pt>
                <c:pt idx="5" formatCode="General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7FD-4169-B3C7-CD6C5DF31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541976"/>
        <c:axId val="189542368"/>
      </c:barChart>
      <c:catAx>
        <c:axId val="189541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2368"/>
        <c:crosses val="autoZero"/>
        <c:auto val="1"/>
        <c:lblAlgn val="ctr"/>
        <c:lblOffset val="100"/>
        <c:noMultiLvlLbl val="0"/>
      </c:catAx>
      <c:valAx>
        <c:axId val="18954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RD Partial Withdrawal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Sheet1!$G$2:$G$7</c:f>
              <c:numCache>
                <c:formatCode>_(* #,##0_);_(* \(#,##0\);_(* "-"??_);_(@_)</c:formatCode>
                <c:ptCount val="6"/>
                <c:pt idx="0">
                  <c:v>11</c:v>
                </c:pt>
                <c:pt idx="1">
                  <c:v>5</c:v>
                </c:pt>
                <c:pt idx="2">
                  <c:v>13</c:v>
                </c:pt>
                <c:pt idx="3">
                  <c:v>0</c:v>
                </c:pt>
                <c:pt idx="4">
                  <c:v>1</c:v>
                </c:pt>
                <c:pt idx="5" formatCode="General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4BC-42B9-94E8-3AE977F06D4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RD Withdrawal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Sheet1!$H$2:$H$7</c:f>
              <c:numCache>
                <c:formatCode>_(* #,##0_);_(* \(#,##0\);_(* "-"??_);_(@_)</c:formatCode>
                <c:ptCount val="6"/>
                <c:pt idx="0">
                  <c:v>12</c:v>
                </c:pt>
                <c:pt idx="1">
                  <c:v>3</c:v>
                </c:pt>
                <c:pt idx="2">
                  <c:v>13</c:v>
                </c:pt>
                <c:pt idx="3">
                  <c:v>2</c:v>
                </c:pt>
                <c:pt idx="4">
                  <c:v>4</c:v>
                </c:pt>
                <c:pt idx="5" formatCode="General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4BC-42B9-94E8-3AE977F06D4C}"/>
            </c:ext>
          </c:extLst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Ac Close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4BC-42B9-94E8-3AE977F06D4C}"/>
            </c:ext>
          </c:extLst>
        </c:ser>
        <c:ser>
          <c:idx val="3"/>
          <c:order val="3"/>
          <c:tx>
            <c:strRef>
              <c:f>Sheet1!$C$1</c:f>
              <c:strCache>
                <c:ptCount val="1"/>
                <c:pt idx="0">
                  <c:v>CAA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4</c:v>
                </c:pt>
                <c:pt idx="2">
                  <c:v>8</c:v>
                </c:pt>
                <c:pt idx="3">
                  <c:v>2</c:v>
                </c:pt>
                <c:pt idx="4">
                  <c:v>5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03-458B-A126-12CE254F020B}"/>
            </c:ext>
          </c:extLst>
        </c:ser>
        <c:ser>
          <c:idx val="4"/>
          <c:order val="4"/>
          <c:tx>
            <c:strRef>
              <c:f>Sheet1!$D$1</c:f>
              <c:strCache>
                <c:ptCount val="1"/>
                <c:pt idx="0">
                  <c:v>KYC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17</c:v>
                </c:pt>
                <c:pt idx="1">
                  <c:v>8</c:v>
                </c:pt>
                <c:pt idx="2">
                  <c:v>18</c:v>
                </c:pt>
                <c:pt idx="3">
                  <c:v>3</c:v>
                </c:pt>
                <c:pt idx="4">
                  <c:v>15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003-458B-A126-12CE254F020B}"/>
            </c:ext>
          </c:extLst>
        </c:ser>
        <c:ser>
          <c:idx val="5"/>
          <c:order val="5"/>
          <c:tx>
            <c:strRef>
              <c:f>Sheet1!$E$1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26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9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003-458B-A126-12CE254F020B}"/>
            </c:ext>
          </c:extLst>
        </c:ser>
        <c:ser>
          <c:idx val="6"/>
          <c:order val="6"/>
          <c:tx>
            <c:strRef>
              <c:f>Sheet1!$F$1</c:f>
              <c:strCache>
                <c:ptCount val="1"/>
                <c:pt idx="0">
                  <c:v>CBR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H075</c:v>
                </c:pt>
                <c:pt idx="1">
                  <c:v>WT02</c:v>
                </c:pt>
                <c:pt idx="2">
                  <c:v>XM08</c:v>
                </c:pt>
                <c:pt idx="3">
                  <c:v>ZB27</c:v>
                </c:pt>
                <c:pt idx="4">
                  <c:v>H074</c:v>
                </c:pt>
                <c:pt idx="5">
                  <c:v>H076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6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26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003-458B-A126-12CE254F02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544328"/>
        <c:axId val="189539232"/>
      </c:barChart>
      <c:catAx>
        <c:axId val="189544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9232"/>
        <c:crosses val="autoZero"/>
        <c:auto val="1"/>
        <c:lblAlgn val="ctr"/>
        <c:lblOffset val="100"/>
        <c:noMultiLvlLbl val="0"/>
      </c:catAx>
      <c:valAx>
        <c:axId val="189539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4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</c:v>
                </c:pt>
                <c:pt idx="1">
                  <c:v>0</c:v>
                </c:pt>
                <c:pt idx="2">
                  <c:v>345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D1-490E-AB96-492F38954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1086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2D1-490E-AB96-492F38954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Fund Transfer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177</c:v>
                </c:pt>
                <c:pt idx="1">
                  <c:v>149</c:v>
                </c:pt>
                <c:pt idx="2">
                  <c:v>104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2D1-490E-AB96-492F389545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Remittance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WL03</c:v>
                </c:pt>
                <c:pt idx="1">
                  <c:v>WL04</c:v>
                </c:pt>
                <c:pt idx="2">
                  <c:v>YL09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2D1-490E-AB96-492F38954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193936"/>
        <c:axId val="191191584"/>
      </c:barChart>
      <c:catAx>
        <c:axId val="19119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1584"/>
        <c:crosses val="autoZero"/>
        <c:auto val="1"/>
        <c:lblAlgn val="ctr"/>
        <c:lblOffset val="100"/>
        <c:noMultiLvlLbl val="0"/>
      </c:catAx>
      <c:valAx>
        <c:axId val="191191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9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8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46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9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5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94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4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7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Branch Performance 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cap="none" spc="0" dirty="0" smtClean="0"/>
              <a:t>Dhanmondi, </a:t>
            </a:r>
            <a:r>
              <a:rPr lang="en-US" sz="2000" dirty="0" err="1" smtClean="0"/>
              <a:t>Setabganj</a:t>
            </a:r>
            <a:r>
              <a:rPr lang="en-US" sz="2000" dirty="0" smtClean="0"/>
              <a:t> &amp; </a:t>
            </a:r>
            <a:r>
              <a:rPr lang="en-US" sz="2000" dirty="0" err="1" smtClean="0"/>
              <a:t>Kawran</a:t>
            </a:r>
            <a:r>
              <a:rPr lang="en-US" sz="2000" dirty="0" smtClean="0"/>
              <a:t> Bazar Branch</a:t>
            </a:r>
            <a:endParaRPr lang="en-US" sz="2000" cap="none" spc="0" dirty="0" smtClean="0"/>
          </a:p>
          <a:p>
            <a:r>
              <a:rPr lang="en-US" sz="2000" dirty="0" smtClean="0"/>
              <a:t>March, </a:t>
            </a:r>
            <a:r>
              <a:rPr lang="en-US" sz="2000" dirty="0"/>
              <a:t>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Engaging TSOs in OSS: Dhanmondi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884292"/>
              </p:ext>
            </p:extLst>
          </p:nvPr>
        </p:nvGraphicFramePr>
        <p:xfrm>
          <a:off x="657224" y="2011363"/>
          <a:ext cx="1077277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977">
                  <a:extLst>
                    <a:ext uri="{9D8B030D-6E8A-4147-A177-3AD203B41FA5}">
                      <a16:colId xmlns:a16="http://schemas.microsoft.com/office/drawing/2014/main" xmlns="" val="3524626845"/>
                    </a:ext>
                  </a:extLst>
                </a:gridCol>
                <a:gridCol w="1767977">
                  <a:extLst>
                    <a:ext uri="{9D8B030D-6E8A-4147-A177-3AD203B41FA5}">
                      <a16:colId xmlns:a16="http://schemas.microsoft.com/office/drawing/2014/main" xmlns="" val="3914659143"/>
                    </a:ext>
                  </a:extLst>
                </a:gridCol>
                <a:gridCol w="7236822">
                  <a:extLst>
                    <a:ext uri="{9D8B030D-6E8A-4147-A177-3AD203B41FA5}">
                      <a16:colId xmlns:a16="http://schemas.microsoft.com/office/drawing/2014/main" xmlns="" val="2924768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TSO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#Type of Jobs Engaged 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500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H075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Engaged equally in all services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32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WT02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Engaged equally in all services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365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Engaged equally in all services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284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ZB27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Engaged equally in all services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6284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Engaged equally in all services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72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Engaged in Cash Deposit service only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(m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ostly Tuition Fees).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4730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Engaged in Marketing &amp; Sales team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2509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Mostly engaged in Cheque Book Requisition/Issuance. Only other job is Fund Transfer.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9144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Mostly engaged in Retail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Deposit related activities.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5542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H070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Mostly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engaged in Salary Disbursement (manual).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9731102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Engaging TSOs in OSS: </a:t>
            </a:r>
            <a:r>
              <a:rPr lang="en-US" sz="4400" dirty="0" err="1" smtClean="0"/>
              <a:t>Setabganj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18520"/>
              </p:ext>
            </p:extLst>
          </p:nvPr>
        </p:nvGraphicFramePr>
        <p:xfrm>
          <a:off x="657224" y="2011363"/>
          <a:ext cx="107727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977">
                  <a:extLst>
                    <a:ext uri="{9D8B030D-6E8A-4147-A177-3AD203B41FA5}">
                      <a16:colId xmlns:a16="http://schemas.microsoft.com/office/drawing/2014/main" xmlns="" val="3524626845"/>
                    </a:ext>
                  </a:extLst>
                </a:gridCol>
                <a:gridCol w="1767977">
                  <a:extLst>
                    <a:ext uri="{9D8B030D-6E8A-4147-A177-3AD203B41FA5}">
                      <a16:colId xmlns:a16="http://schemas.microsoft.com/office/drawing/2014/main" xmlns="" val="3914659143"/>
                    </a:ext>
                  </a:extLst>
                </a:gridCol>
                <a:gridCol w="7236822">
                  <a:extLst>
                    <a:ext uri="{9D8B030D-6E8A-4147-A177-3AD203B41FA5}">
                      <a16:colId xmlns:a16="http://schemas.microsoft.com/office/drawing/2014/main" xmlns="" val="2924768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TSO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#Type of Jobs Engaged 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500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WL03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Engaged equally in all services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32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WL04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Engaged equally in all services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365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YL09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TSI is involved in most of the TSO jobs.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284287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Engaging TSOs in OSS: </a:t>
            </a:r>
            <a:r>
              <a:rPr lang="en-US" sz="4400" dirty="0" err="1" smtClean="0"/>
              <a:t>Kawran</a:t>
            </a:r>
            <a:r>
              <a:rPr lang="en-US" sz="4400" dirty="0" smtClean="0"/>
              <a:t> Bazar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115113"/>
              </p:ext>
            </p:extLst>
          </p:nvPr>
        </p:nvGraphicFramePr>
        <p:xfrm>
          <a:off x="657224" y="2011363"/>
          <a:ext cx="1077277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977">
                  <a:extLst>
                    <a:ext uri="{9D8B030D-6E8A-4147-A177-3AD203B41FA5}">
                      <a16:colId xmlns:a16="http://schemas.microsoft.com/office/drawing/2014/main" xmlns="" val="3524626845"/>
                    </a:ext>
                  </a:extLst>
                </a:gridCol>
                <a:gridCol w="1767977">
                  <a:extLst>
                    <a:ext uri="{9D8B030D-6E8A-4147-A177-3AD203B41FA5}">
                      <a16:colId xmlns:a16="http://schemas.microsoft.com/office/drawing/2014/main" xmlns="" val="3914659143"/>
                    </a:ext>
                  </a:extLst>
                </a:gridCol>
                <a:gridCol w="7236822">
                  <a:extLst>
                    <a:ext uri="{9D8B030D-6E8A-4147-A177-3AD203B41FA5}">
                      <a16:colId xmlns:a16="http://schemas.microsoft.com/office/drawing/2014/main" xmlns="" val="2924768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TSO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#Type of Jobs Engaged 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500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Engaged equally in all services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32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Engaged only in deposit, withdrawal, fund transfers and remittances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365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G059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Engaged only in deposit, withdrawal, fund transfers and remittances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284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G062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Engaged only in deposit, withdrawal, fund transfers and remittances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6284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Engaged only in deposit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withdrawal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72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Engaged only in deposit, withdrawal, fund transfers and remittances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4730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ZA36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Engaged mostly in deposit, withdrawal, fund transfers and remittances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2509411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09476" y="2654905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Individual 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02696"/>
          </a:xfrm>
        </p:spPr>
        <p:txBody>
          <a:bodyPr/>
          <a:lstStyle/>
          <a:p>
            <a:r>
              <a:rPr lang="en-US" dirty="0" smtClean="0"/>
              <a:t>Individual Performance: Dhanmondi</a:t>
            </a:r>
            <a:endParaRPr lang="en-US" sz="2400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967707"/>
              </p:ext>
            </p:extLst>
          </p:nvPr>
        </p:nvGraphicFramePr>
        <p:xfrm>
          <a:off x="2" y="2521131"/>
          <a:ext cx="3429000" cy="433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396787"/>
              </p:ext>
            </p:extLst>
          </p:nvPr>
        </p:nvGraphicFramePr>
        <p:xfrm>
          <a:off x="3496215" y="2351313"/>
          <a:ext cx="3429000" cy="436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732265"/>
              </p:ext>
            </p:extLst>
          </p:nvPr>
        </p:nvGraphicFramePr>
        <p:xfrm>
          <a:off x="7054409" y="2351313"/>
          <a:ext cx="5408024" cy="436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655" y="1902423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Cash Deposit/Withdrawal, Fund Transfer, Remittance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29924" y="1885550"/>
            <a:ext cx="522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CASA Close/Data </a:t>
            </a:r>
            <a:r>
              <a:rPr lang="en-US" sz="1400" dirty="0"/>
              <a:t>Input/CB </a:t>
            </a:r>
            <a:r>
              <a:rPr lang="en-US" sz="1400" dirty="0" smtClean="0"/>
              <a:t>Requisition/Retail </a:t>
            </a:r>
            <a:r>
              <a:rPr lang="en-US" sz="1400" dirty="0"/>
              <a:t>Deposit Close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10515" y="1902077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CASA Open/Retail Deposit Open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Performance: </a:t>
            </a:r>
            <a:r>
              <a:rPr lang="en-US" dirty="0" err="1" smtClean="0"/>
              <a:t>Setabganj</a:t>
            </a:r>
            <a:endParaRPr lang="en-US" sz="2400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328468"/>
              </p:ext>
            </p:extLst>
          </p:nvPr>
        </p:nvGraphicFramePr>
        <p:xfrm>
          <a:off x="0" y="2521131"/>
          <a:ext cx="3429000" cy="433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562397"/>
              </p:ext>
            </p:extLst>
          </p:nvPr>
        </p:nvGraphicFramePr>
        <p:xfrm>
          <a:off x="3467055" y="2521131"/>
          <a:ext cx="3429000" cy="436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448741"/>
              </p:ext>
            </p:extLst>
          </p:nvPr>
        </p:nvGraphicFramePr>
        <p:xfrm>
          <a:off x="7228931" y="2521131"/>
          <a:ext cx="5272223" cy="436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655" y="1902423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Cash Deposit/Withdrawal, Fund Transfer, Remittance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41770" y="1885550"/>
            <a:ext cx="441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CASA Close/Data </a:t>
            </a:r>
            <a:r>
              <a:rPr lang="en-US" sz="1400" dirty="0"/>
              <a:t>Input/CB </a:t>
            </a:r>
            <a:r>
              <a:rPr lang="en-US" sz="1400" dirty="0" smtClean="0"/>
              <a:t>Requisition/Retail </a:t>
            </a:r>
            <a:r>
              <a:rPr lang="en-US" sz="1400" dirty="0"/>
              <a:t>Deposit Close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531" y="1902077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CASA Open/Retail Deposit Open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Performance: </a:t>
            </a:r>
            <a:r>
              <a:rPr lang="en-US" dirty="0" err="1" smtClean="0"/>
              <a:t>Kawran</a:t>
            </a:r>
            <a:r>
              <a:rPr lang="en-US" dirty="0" smtClean="0"/>
              <a:t> Bazar</a:t>
            </a:r>
            <a:endParaRPr lang="en-US" sz="2400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930389"/>
              </p:ext>
            </p:extLst>
          </p:nvPr>
        </p:nvGraphicFramePr>
        <p:xfrm>
          <a:off x="2" y="2521131"/>
          <a:ext cx="3429000" cy="433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022768"/>
              </p:ext>
            </p:extLst>
          </p:nvPr>
        </p:nvGraphicFramePr>
        <p:xfrm>
          <a:off x="3716044" y="2319457"/>
          <a:ext cx="3429000" cy="436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284240"/>
              </p:ext>
            </p:extLst>
          </p:nvPr>
        </p:nvGraphicFramePr>
        <p:xfrm>
          <a:off x="7348267" y="2319457"/>
          <a:ext cx="4843734" cy="436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655" y="1902423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Cash Deposit/Withdrawal, Fund Transfer, Remittance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41770" y="1885550"/>
            <a:ext cx="441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CASA Close/Data </a:t>
            </a:r>
            <a:r>
              <a:rPr lang="en-US" sz="1400" dirty="0"/>
              <a:t>Input/CB </a:t>
            </a:r>
            <a:r>
              <a:rPr lang="en-US" sz="1400" dirty="0" smtClean="0"/>
              <a:t>Requisition/Retail </a:t>
            </a:r>
            <a:r>
              <a:rPr lang="en-US" sz="1400" dirty="0"/>
              <a:t>Deposit Close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531" y="1902077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CASA Open/Retail Deposit Open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Contribution in OSS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562607"/>
              </p:ext>
            </p:extLst>
          </p:nvPr>
        </p:nvGraphicFramePr>
        <p:xfrm>
          <a:off x="-962022" y="1900556"/>
          <a:ext cx="642937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724758"/>
              </p:ext>
            </p:extLst>
          </p:nvPr>
        </p:nvGraphicFramePr>
        <p:xfrm>
          <a:off x="2828925" y="1943737"/>
          <a:ext cx="642937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46954"/>
              </p:ext>
            </p:extLst>
          </p:nvPr>
        </p:nvGraphicFramePr>
        <p:xfrm>
          <a:off x="6619872" y="1900556"/>
          <a:ext cx="642937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Utilization of Branches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692099"/>
              </p:ext>
            </p:extLst>
          </p:nvPr>
        </p:nvGraphicFramePr>
        <p:xfrm>
          <a:off x="1700211" y="2157731"/>
          <a:ext cx="8686800" cy="436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91638" y="1328632"/>
            <a:ext cx="290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Assuming 5 Hours Transaction Service Period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Utilization of Individuals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475547"/>
              </p:ext>
            </p:extLst>
          </p:nvPr>
        </p:nvGraphicFramePr>
        <p:xfrm>
          <a:off x="442904" y="2157731"/>
          <a:ext cx="3886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055427"/>
              </p:ext>
            </p:extLst>
          </p:nvPr>
        </p:nvGraphicFramePr>
        <p:xfrm>
          <a:off x="4187793" y="2157730"/>
          <a:ext cx="3886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788744"/>
              </p:ext>
            </p:extLst>
          </p:nvPr>
        </p:nvGraphicFramePr>
        <p:xfrm>
          <a:off x="8073993" y="2157730"/>
          <a:ext cx="3886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91638" y="1328632"/>
            <a:ext cx="290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Assuming 5 Hours Transaction Service Period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49867"/>
          </a:xfrm>
        </p:spPr>
        <p:txBody>
          <a:bodyPr/>
          <a:lstStyle/>
          <a:p>
            <a:r>
              <a:rPr lang="en-US" dirty="0" smtClean="0"/>
              <a:t>What Are We Presenting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680085"/>
            <a:ext cx="10753725" cy="4689158"/>
          </a:xfrm>
        </p:spPr>
        <p:txBody>
          <a:bodyPr>
            <a:normAutofit/>
          </a:bodyPr>
          <a:lstStyle/>
          <a:p>
            <a:pPr fontAlgn="ctr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 Branch </a:t>
            </a:r>
            <a:r>
              <a:rPr lang="en-US" sz="2800" b="1" dirty="0">
                <a:solidFill>
                  <a:schemeClr val="accent1"/>
                </a:solidFill>
              </a:rPr>
              <a:t>Performance </a:t>
            </a:r>
            <a:r>
              <a:rPr lang="en-US" sz="2800" b="1" dirty="0" smtClean="0">
                <a:solidFill>
                  <a:schemeClr val="accent1"/>
                </a:solidFill>
              </a:rPr>
              <a:t>Analysis</a:t>
            </a:r>
            <a:endParaRPr lang="en-US" sz="2800" dirty="0">
              <a:solidFill>
                <a:schemeClr val="accent1"/>
              </a:solidFill>
            </a:endParaRPr>
          </a:p>
          <a:p>
            <a:pPr marL="640080" lvl="1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Human Resources involved in One Stop </a:t>
            </a:r>
            <a:r>
              <a:rPr lang="en-US" sz="2000" dirty="0" smtClean="0"/>
              <a:t>Service</a:t>
            </a:r>
            <a:endParaRPr lang="en-US" sz="2000" dirty="0"/>
          </a:p>
          <a:p>
            <a:pPr marL="640080" lvl="1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Activity &amp; Job </a:t>
            </a:r>
            <a:r>
              <a:rPr lang="en-US" sz="2000" dirty="0"/>
              <a:t>Volume </a:t>
            </a:r>
            <a:r>
              <a:rPr lang="en-US" sz="2000" dirty="0" smtClean="0"/>
              <a:t>of Branches</a:t>
            </a:r>
          </a:p>
          <a:p>
            <a:pPr marL="640080" lvl="1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Execution Time as per CBS</a:t>
            </a:r>
            <a:endParaRPr lang="en-US" sz="2000" dirty="0"/>
          </a:p>
          <a:p>
            <a:pPr marL="640080" lvl="1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Engaging TSOs in One Stop </a:t>
            </a:r>
            <a:r>
              <a:rPr lang="en-US" sz="2000" dirty="0" smtClean="0"/>
              <a:t>Service</a:t>
            </a:r>
          </a:p>
          <a:p>
            <a:pPr marL="0" indent="0" font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 Individual </a:t>
            </a:r>
            <a:r>
              <a:rPr lang="en-US" sz="2800" b="1" dirty="0">
                <a:solidFill>
                  <a:schemeClr val="accent1"/>
                </a:solidFill>
              </a:rPr>
              <a:t>Performance </a:t>
            </a:r>
            <a:r>
              <a:rPr lang="en-US" sz="2800" b="1" dirty="0" smtClean="0">
                <a:solidFill>
                  <a:schemeClr val="accent1"/>
                </a:solidFill>
              </a:rPr>
              <a:t>Analysis</a:t>
            </a:r>
            <a:endParaRPr lang="en-US" sz="2800" dirty="0">
              <a:solidFill>
                <a:schemeClr val="accent1"/>
              </a:solidFill>
            </a:endParaRPr>
          </a:p>
          <a:p>
            <a:pPr marL="640080" lvl="1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Individual Performance</a:t>
            </a:r>
          </a:p>
          <a:p>
            <a:pPr marL="640080" lvl="1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Contribution of Individuals</a:t>
            </a:r>
          </a:p>
          <a:p>
            <a:pPr marL="640080" lvl="1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System Utilization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93000" y="4357687"/>
            <a:ext cx="455136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Assumptions &amp; Constraints: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S</a:t>
            </a:r>
            <a:r>
              <a:rPr lang="en-US" dirty="0" smtClean="0"/>
              <a:t>top Services &amp; TSO role </a:t>
            </a:r>
            <a:r>
              <a:rPr lang="en-US" dirty="0" err="1" smtClean="0"/>
              <a:t>consideredds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taken only from CBS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offline data considered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period: February, 2019 only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dirty="0"/>
              <a:t>other </a:t>
            </a:r>
            <a:r>
              <a:rPr lang="en-US" dirty="0" smtClean="0"/>
              <a:t>factors </a:t>
            </a:r>
            <a:r>
              <a:rPr lang="en-US" dirty="0"/>
              <a:t>are remaining </a:t>
            </a:r>
            <a:r>
              <a:rPr lang="en-US" dirty="0" smtClean="0"/>
              <a:t>constant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12" y="3043441"/>
            <a:ext cx="1314246" cy="1314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74301" y="3796010"/>
            <a:ext cx="50726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Stop 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6656" y="1713892"/>
            <a:ext cx="4663440" cy="723400"/>
          </a:xfrm>
        </p:spPr>
        <p:txBody>
          <a:bodyPr>
            <a:normAutofit/>
          </a:bodyPr>
          <a:lstStyle/>
          <a:p>
            <a:r>
              <a:rPr lang="en-US" sz="2000" b="1" u="sng" cap="none" dirty="0" smtClean="0">
                <a:solidFill>
                  <a:schemeClr val="accent1"/>
                </a:solidFill>
              </a:rPr>
              <a:t>Services Analyzed</a:t>
            </a:r>
            <a:endParaRPr lang="en-US" sz="2000" b="1" u="sng" cap="none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6656" y="2426509"/>
            <a:ext cx="4663440" cy="3739156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Account </a:t>
            </a:r>
            <a:r>
              <a:rPr lang="en-US" sz="1400" dirty="0" smtClean="0"/>
              <a:t>Opening</a:t>
            </a:r>
            <a:endParaRPr lang="en-US" sz="1400" dirty="0"/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Account Closing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Issue of Cheque Book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Cash Receive &amp; Payment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Fund Transfer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Issue and Encashment of Payment Order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smtClean="0"/>
              <a:t>Issue, Interest Payment &amp; Encashment of  Term Deposits</a:t>
            </a:r>
            <a:endParaRPr lang="en-US" sz="1400" dirty="0"/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Opening and Closing of PSS and </a:t>
            </a:r>
            <a:r>
              <a:rPr lang="en-US" sz="1400" dirty="0" smtClean="0"/>
              <a:t>other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smtClean="0"/>
              <a:t>Foreign Remittance (and other transactions)</a:t>
            </a:r>
            <a:endParaRPr lang="en-US" sz="1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512527" y="1717577"/>
            <a:ext cx="4663440" cy="722376"/>
          </a:xfrm>
        </p:spPr>
        <p:txBody>
          <a:bodyPr/>
          <a:lstStyle/>
          <a:p>
            <a:r>
              <a:rPr lang="en-US" sz="2000" b="1" u="sng" cap="none" dirty="0" smtClean="0">
                <a:solidFill>
                  <a:schemeClr val="accent1"/>
                </a:solidFill>
              </a:rPr>
              <a:t>Services Not Analyzed</a:t>
            </a:r>
            <a:endParaRPr lang="en-US" sz="2000" b="1" u="sng" cap="none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512527" y="2424415"/>
            <a:ext cx="6679474" cy="374125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Account Maintenance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BACH and BEFTN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Collection of Bills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Issue, Payment of Periodical Interest and Encashment of </a:t>
            </a:r>
            <a:r>
              <a:rPr lang="en-US" sz="1400" dirty="0" err="1" smtClean="0"/>
              <a:t>Sanchayapatra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Issue &amp; Encashment of Wages Earner Development Bond, US$ Investment Bond </a:t>
            </a:r>
            <a:r>
              <a:rPr lang="en-US" sz="1400" dirty="0" smtClean="0"/>
              <a:t>etc. 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/>
              <a:t>Sales </a:t>
            </a:r>
            <a:r>
              <a:rPr lang="en-US" sz="1400" dirty="0"/>
              <a:t>and Purchase of Govt. Prize Bond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Issue, Transfer &amp; Surrender of ICB Unit Certificate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/>
              <a:t>Provide </a:t>
            </a:r>
            <a:r>
              <a:rPr lang="en-US" sz="1400" dirty="0"/>
              <a:t>Cards, POS &amp; ATM Services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/>
              <a:t>Internet </a:t>
            </a:r>
            <a:r>
              <a:rPr lang="en-US" sz="1400" dirty="0"/>
              <a:t>Banking and SMS Banking Services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/>
              <a:t>Locker </a:t>
            </a:r>
            <a:r>
              <a:rPr lang="en-US" sz="1400" dirty="0"/>
              <a:t>Services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Endorse Foreign Currency on passport/issue Endorsement letter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09476" y="2654905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Branch 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74925"/>
          </a:xfrm>
        </p:spPr>
        <p:txBody>
          <a:bodyPr>
            <a:normAutofit/>
          </a:bodyPr>
          <a:lstStyle/>
          <a:p>
            <a:r>
              <a:rPr lang="en-US" sz="4900" dirty="0" smtClean="0"/>
              <a:t>Human Resources in Branch Operations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422139" y="2049410"/>
            <a:ext cx="2078489" cy="3350346"/>
            <a:chOff x="6606403" y="2124027"/>
            <a:chExt cx="2078489" cy="335034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8017" y="2124027"/>
              <a:ext cx="542676" cy="54267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479" y="2819144"/>
              <a:ext cx="542676" cy="54267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783" y="3501514"/>
              <a:ext cx="542676" cy="54267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5670" y="3501514"/>
              <a:ext cx="542676" cy="54267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079" y="4928737"/>
              <a:ext cx="542676" cy="54267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03" y="4931697"/>
              <a:ext cx="542676" cy="54267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292" y="4925777"/>
              <a:ext cx="542676" cy="54267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121" y="4224113"/>
              <a:ext cx="542676" cy="54267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812" y="4234191"/>
              <a:ext cx="542676" cy="542676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008" y="4234191"/>
              <a:ext cx="542676" cy="54267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2216" y="4908581"/>
              <a:ext cx="542676" cy="54267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657224" y="2014038"/>
            <a:ext cx="3839522" cy="3316642"/>
            <a:chOff x="657224" y="2157731"/>
            <a:chExt cx="3839522" cy="3316642"/>
          </a:xfrm>
        </p:grpSpPr>
        <p:grpSp>
          <p:nvGrpSpPr>
            <p:cNvPr id="5" name="Group 4"/>
            <p:cNvGrpSpPr/>
            <p:nvPr/>
          </p:nvGrpSpPr>
          <p:grpSpPr>
            <a:xfrm>
              <a:off x="657224" y="2157731"/>
              <a:ext cx="2770878" cy="3316642"/>
              <a:chOff x="2439598" y="2700407"/>
              <a:chExt cx="2770878" cy="331664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905" y="2700407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2462" y="3427840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3309" y="3970516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0581" y="3970516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9598" y="5474373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7800" y="4776867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3309" y="5474373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905" y="4776867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958" y="4776867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5124" y="4776867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501" y="5474373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905" y="5474373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5177" y="5474373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9598" y="4776867"/>
                <a:ext cx="542676" cy="542676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2332764" y="2291616"/>
              <a:ext cx="98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BM =1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32764" y="2947701"/>
              <a:ext cx="98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BOM =1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89254" y="3514512"/>
              <a:ext cx="98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TSI =2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09961" y="4293189"/>
              <a:ext cx="98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TS0 =10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90656" y="2049410"/>
            <a:ext cx="2434986" cy="2583764"/>
            <a:chOff x="5393093" y="2193103"/>
            <a:chExt cx="2434986" cy="2583764"/>
          </a:xfrm>
        </p:grpSpPr>
        <p:grpSp>
          <p:nvGrpSpPr>
            <p:cNvPr id="8" name="Group 7"/>
            <p:cNvGrpSpPr/>
            <p:nvPr/>
          </p:nvGrpSpPr>
          <p:grpSpPr>
            <a:xfrm>
              <a:off x="5393093" y="2193103"/>
              <a:ext cx="1355808" cy="2583764"/>
              <a:chOff x="3955693" y="2193103"/>
              <a:chExt cx="1355808" cy="2583764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2301" y="2193103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2534" y="2819144"/>
                <a:ext cx="542676" cy="542676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2301" y="3502671"/>
                <a:ext cx="542676" cy="542676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3955693" y="4234191"/>
                <a:ext cx="1355808" cy="542676"/>
                <a:chOff x="5117134" y="5163555"/>
                <a:chExt cx="1355808" cy="542676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7134" y="5163555"/>
                  <a:ext cx="542676" cy="542676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0266" y="5163555"/>
                  <a:ext cx="542676" cy="542676"/>
                </a:xfrm>
                <a:prstGeom prst="rect">
                  <a:avLst/>
                </a:prstGeom>
              </p:spPr>
            </p:pic>
          </p:grpSp>
        </p:grpSp>
        <p:sp>
          <p:nvSpPr>
            <p:cNvPr id="50" name="TextBox 49"/>
            <p:cNvSpPr txBox="1"/>
            <p:nvPr/>
          </p:nvSpPr>
          <p:spPr>
            <a:xfrm>
              <a:off x="6347902" y="2378288"/>
              <a:ext cx="98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BM =1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47902" y="3034373"/>
              <a:ext cx="98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BOM =1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32377" y="3629425"/>
              <a:ext cx="98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TSI =1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41294" y="4314244"/>
              <a:ext cx="98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TS0 =2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721995" y="2234595"/>
            <a:ext cx="98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BM =1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21995" y="2890680"/>
            <a:ext cx="98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BOM =1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7235" y="3525127"/>
            <a:ext cx="98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TSI =2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80390" y="4170551"/>
            <a:ext cx="98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TS0 =7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7224" y="5826033"/>
            <a:ext cx="26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Dhanmondi</a:t>
            </a:r>
            <a:r>
              <a:rPr lang="en-US" b="1" dirty="0" smtClean="0">
                <a:solidFill>
                  <a:schemeClr val="accent1"/>
                </a:solidFill>
              </a:rPr>
              <a:t> Branch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(Total Resource: 14)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43963" y="5816541"/>
            <a:ext cx="26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Setabganj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Branch 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chemeClr val="accent1"/>
                </a:solidFill>
              </a:rPr>
              <a:t>Total Resource: 5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00728" y="5816542"/>
            <a:ext cx="26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Kawran</a:t>
            </a:r>
            <a:r>
              <a:rPr lang="en-US" b="1" dirty="0" smtClean="0">
                <a:solidFill>
                  <a:schemeClr val="accent1"/>
                </a:solidFill>
              </a:rPr>
              <a:t> Bazar </a:t>
            </a:r>
            <a:r>
              <a:rPr lang="en-US" b="1" dirty="0">
                <a:solidFill>
                  <a:schemeClr val="accent1"/>
                </a:solidFill>
              </a:rPr>
              <a:t>Branch 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chemeClr val="accent1"/>
                </a:solidFill>
              </a:rPr>
              <a:t>Total Resource: 11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542191"/>
              </p:ext>
            </p:extLst>
          </p:nvPr>
        </p:nvGraphicFramePr>
        <p:xfrm>
          <a:off x="6286500" y="2459038"/>
          <a:ext cx="5372100" cy="3370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 smtClean="0"/>
              <a:t>Activity </a:t>
            </a:r>
            <a:r>
              <a:rPr lang="en-US" dirty="0"/>
              <a:t>of </a:t>
            </a:r>
            <a:r>
              <a:rPr lang="en-US" dirty="0" smtClean="0"/>
              <a:t>Branch (February)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10767"/>
              </p:ext>
            </p:extLst>
          </p:nvPr>
        </p:nvGraphicFramePr>
        <p:xfrm>
          <a:off x="657224" y="2459038"/>
          <a:ext cx="5629276" cy="3370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972411"/>
              </p:ext>
            </p:extLst>
          </p:nvPr>
        </p:nvGraphicFramePr>
        <p:xfrm>
          <a:off x="4028531" y="2359405"/>
          <a:ext cx="2743200" cy="436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827450"/>
              </p:ext>
            </p:extLst>
          </p:nvPr>
        </p:nvGraphicFramePr>
        <p:xfrm>
          <a:off x="6771731" y="2359405"/>
          <a:ext cx="5420269" cy="436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655" y="1850171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Cash Deposit/Withdrawal, Fund Transfer, Remittance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29924" y="1833298"/>
            <a:ext cx="522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CASA Close/Data </a:t>
            </a:r>
            <a:r>
              <a:rPr lang="en-US" sz="1400" dirty="0"/>
              <a:t>Input/CB </a:t>
            </a:r>
            <a:r>
              <a:rPr lang="en-US" sz="1400" dirty="0" smtClean="0"/>
              <a:t>Requisition/Term </a:t>
            </a:r>
            <a:r>
              <a:rPr lang="en-US" sz="1400" dirty="0"/>
              <a:t>Deposit Close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8531" y="1849825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CASA Open/Term Deposit Open</a:t>
            </a:r>
            <a:endParaRPr lang="en-US" sz="1400" dirty="0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648025"/>
              </p:ext>
            </p:extLst>
          </p:nvPr>
        </p:nvGraphicFramePr>
        <p:xfrm>
          <a:off x="266655" y="2359405"/>
          <a:ext cx="3761876" cy="436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74925"/>
          </a:xfrm>
        </p:spPr>
        <p:txBody>
          <a:bodyPr>
            <a:normAutofit/>
          </a:bodyPr>
          <a:lstStyle/>
          <a:p>
            <a:r>
              <a:rPr lang="en-US" sz="4900" dirty="0" smtClean="0"/>
              <a:t>Job Volume of 3 Branches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28821"/>
          </a:xfrm>
        </p:spPr>
        <p:txBody>
          <a:bodyPr>
            <a:noAutofit/>
          </a:bodyPr>
          <a:lstStyle/>
          <a:p>
            <a:r>
              <a:rPr lang="en-US" sz="4000" dirty="0" smtClean="0"/>
              <a:t>Service Count and CBS Execution Time</a:t>
            </a:r>
            <a:endParaRPr lang="en-US" sz="1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705310"/>
              </p:ext>
            </p:extLst>
          </p:nvPr>
        </p:nvGraphicFramePr>
        <p:xfrm>
          <a:off x="812801" y="1528354"/>
          <a:ext cx="104774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603">
                  <a:extLst>
                    <a:ext uri="{9D8B030D-6E8A-4147-A177-3AD203B41FA5}">
                      <a16:colId xmlns:a16="http://schemas.microsoft.com/office/drawing/2014/main" xmlns="" val="3035438943"/>
                    </a:ext>
                  </a:extLst>
                </a:gridCol>
                <a:gridCol w="1134316">
                  <a:extLst>
                    <a:ext uri="{9D8B030D-6E8A-4147-A177-3AD203B41FA5}">
                      <a16:colId xmlns:a16="http://schemas.microsoft.com/office/drawing/2014/main" xmlns="" val="1349280193"/>
                    </a:ext>
                  </a:extLst>
                </a:gridCol>
                <a:gridCol w="1134316">
                  <a:extLst>
                    <a:ext uri="{9D8B030D-6E8A-4147-A177-3AD203B41FA5}">
                      <a16:colId xmlns:a16="http://schemas.microsoft.com/office/drawing/2014/main" xmlns="" val="1711717318"/>
                    </a:ext>
                  </a:extLst>
                </a:gridCol>
                <a:gridCol w="1134316">
                  <a:extLst>
                    <a:ext uri="{9D8B030D-6E8A-4147-A177-3AD203B41FA5}">
                      <a16:colId xmlns:a16="http://schemas.microsoft.com/office/drawing/2014/main" xmlns="" val="1240342715"/>
                    </a:ext>
                  </a:extLst>
                </a:gridCol>
                <a:gridCol w="1134316">
                  <a:extLst>
                    <a:ext uri="{9D8B030D-6E8A-4147-A177-3AD203B41FA5}">
                      <a16:colId xmlns:a16="http://schemas.microsoft.com/office/drawing/2014/main" xmlns="" val="418786672"/>
                    </a:ext>
                  </a:extLst>
                </a:gridCol>
                <a:gridCol w="1134316">
                  <a:extLst>
                    <a:ext uri="{9D8B030D-6E8A-4147-A177-3AD203B41FA5}">
                      <a16:colId xmlns:a16="http://schemas.microsoft.com/office/drawing/2014/main" xmlns="" val="3192203525"/>
                    </a:ext>
                  </a:extLst>
                </a:gridCol>
                <a:gridCol w="1134316">
                  <a:extLst>
                    <a:ext uri="{9D8B030D-6E8A-4147-A177-3AD203B41FA5}">
                      <a16:colId xmlns:a16="http://schemas.microsoft.com/office/drawing/2014/main" xmlns="" val="2001377160"/>
                    </a:ext>
                  </a:extLst>
                </a:gridCol>
              </a:tblGrid>
              <a:tr h="13667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/>
                        <a:t>Job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Dhanmondi Branch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Setabganj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Branch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Kawran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Bazar Branch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594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Cash Deposit (ACA)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2,668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03:11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1,086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01:12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2,322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03:55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892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Cash Withdrawal (ACW)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2,461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03:55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02:02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2,669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03:56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2010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Fund Transfer (ASI)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02:30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01:45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02:19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864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Foreign Remittance &amp; Others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(AAS)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01:54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01:38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02:45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04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CASA Opening (OCA)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00:57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01:28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07:17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482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CASA Closing (CLA)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02:41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02:28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524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Customer Data Update (CAA)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03:46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01:58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03:43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3533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Customer Data Update (AIM)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03:29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02:19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02:17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992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Customer Data Update (CIM)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04:32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02:13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04:02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3597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Cheque Book Request (CBR)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04:39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01:59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03:43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8295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Retail Deposit Open (RDS)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05:30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02:38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04:26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5151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Retail Deposit Partial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Withdrawal (APW)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03:07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06:15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03:36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9148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Retail Deposit Withdrawal (RDW)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04:55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03:55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01:03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7906743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60967"/>
          </a:xfrm>
        </p:spPr>
        <p:txBody>
          <a:bodyPr/>
          <a:lstStyle/>
          <a:p>
            <a:r>
              <a:rPr lang="en-US" dirty="0" smtClean="0"/>
              <a:t>Engaging TSOs in One Stop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761200"/>
              </p:ext>
            </p:extLst>
          </p:nvPr>
        </p:nvGraphicFramePr>
        <p:xfrm>
          <a:off x="657225" y="1460501"/>
          <a:ext cx="10290176" cy="5097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624">
                  <a:extLst>
                    <a:ext uri="{9D8B030D-6E8A-4147-A177-3AD203B41FA5}">
                      <a16:colId xmlns:a16="http://schemas.microsoft.com/office/drawing/2014/main" xmlns="" val="3524626845"/>
                    </a:ext>
                  </a:extLst>
                </a:gridCol>
                <a:gridCol w="1868184">
                  <a:extLst>
                    <a:ext uri="{9D8B030D-6E8A-4147-A177-3AD203B41FA5}">
                      <a16:colId xmlns:a16="http://schemas.microsoft.com/office/drawing/2014/main" xmlns="" val="3914659143"/>
                    </a:ext>
                  </a:extLst>
                </a:gridCol>
                <a:gridCol w="1868184">
                  <a:extLst>
                    <a:ext uri="{9D8B030D-6E8A-4147-A177-3AD203B41FA5}">
                      <a16:colId xmlns:a16="http://schemas.microsoft.com/office/drawing/2014/main" xmlns="" val="2118276727"/>
                    </a:ext>
                  </a:extLst>
                </a:gridCol>
                <a:gridCol w="1868184">
                  <a:extLst>
                    <a:ext uri="{9D8B030D-6E8A-4147-A177-3AD203B41FA5}">
                      <a16:colId xmlns:a16="http://schemas.microsoft.com/office/drawing/2014/main" xmlns="" val="3366707187"/>
                    </a:ext>
                  </a:extLst>
                </a:gridCol>
              </a:tblGrid>
              <a:tr h="472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Dhanmondi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Setabganj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Kawran</a:t>
                      </a:r>
                      <a:r>
                        <a:rPr lang="en-US" dirty="0" smtClean="0"/>
                        <a:t> Bazar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5002109"/>
                  </a:ext>
                </a:extLst>
              </a:tr>
              <a:tr h="416037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Cash Deposit (ACA)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10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 of 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3211671"/>
                  </a:ext>
                </a:extLst>
              </a:tr>
              <a:tr h="416037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Cash Withdrawal (ACW)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10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 of 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3655903"/>
                  </a:ext>
                </a:extLst>
              </a:tr>
              <a:tr h="464515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Fund Transfer (ASI)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10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 of 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 of 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2842877"/>
                  </a:ext>
                </a:extLst>
              </a:tr>
              <a:tr h="41603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Foreign Remittance &amp; Others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(AAS)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10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 of 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62842979"/>
                  </a:ext>
                </a:extLst>
              </a:tr>
              <a:tr h="416037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CASA Opening (OCA)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10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 of 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728477"/>
                  </a:ext>
                </a:extLst>
              </a:tr>
              <a:tr h="41603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CASA Closing (CLA)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r>
                        <a:rPr lang="en-US" sz="1400" dirty="0" smtClean="0"/>
                        <a:t>  out of 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r>
                        <a:rPr lang="en-US" sz="1400" dirty="0" smtClean="0"/>
                        <a:t>  out of 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7604755"/>
                  </a:ext>
                </a:extLst>
              </a:tr>
              <a:tr h="416037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Customer Data Update (CAA/AIM/CIM)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10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out of 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 of 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47302060"/>
                  </a:ext>
                </a:extLst>
              </a:tr>
              <a:tr h="416037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Cheque Book Request (CBR)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10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 of 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25094119"/>
                  </a:ext>
                </a:extLst>
              </a:tr>
              <a:tr h="416037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Retail Deposit Open (RDS)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10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 of 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91447446"/>
                  </a:ext>
                </a:extLst>
              </a:tr>
              <a:tr h="416037"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Retail Deposit Partial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Withdrawal (APW)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10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 of 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55421180"/>
                  </a:ext>
                </a:extLst>
              </a:tr>
              <a:tr h="41603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Retail Deposit Withdrawal (RDW)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10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out of 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 of 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6409777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69" y="19485"/>
            <a:ext cx="1638931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3523</TotalTime>
  <Words>1033</Words>
  <Application>Microsoft Office PowerPoint</Application>
  <PresentationFormat>Widescreen</PresentationFormat>
  <Paragraphs>312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 Light</vt:lpstr>
      <vt:lpstr>Wingdings</vt:lpstr>
      <vt:lpstr>Metropolitan</vt:lpstr>
      <vt:lpstr>Branch Performance Analysis</vt:lpstr>
      <vt:lpstr>What Are We Presenting</vt:lpstr>
      <vt:lpstr>One Stop Services</vt:lpstr>
      <vt:lpstr>Branch Performance</vt:lpstr>
      <vt:lpstr>Human Resources in Branch Operations</vt:lpstr>
      <vt:lpstr>Activity of Branch (February)</vt:lpstr>
      <vt:lpstr>Job Volume of 3 Branches</vt:lpstr>
      <vt:lpstr>Service Count and CBS Execution Time</vt:lpstr>
      <vt:lpstr>Engaging TSOs in One Stop Service</vt:lpstr>
      <vt:lpstr>Engaging TSOs in OSS: Dhanmondi</vt:lpstr>
      <vt:lpstr>Engaging TSOs in OSS: Setabganj</vt:lpstr>
      <vt:lpstr>Engaging TSOs in OSS: Kawran Bazar</vt:lpstr>
      <vt:lpstr>Individual Performance</vt:lpstr>
      <vt:lpstr>Individual Performance: Dhanmondi</vt:lpstr>
      <vt:lpstr>Individual Performance: Setabganj</vt:lpstr>
      <vt:lpstr>Individual Performance: Kawran Bazar</vt:lpstr>
      <vt:lpstr>Individual Contribution in OSS</vt:lpstr>
      <vt:lpstr>System Utilization of Branches</vt:lpstr>
      <vt:lpstr>System Utilization of Individuals</vt:lpstr>
      <vt:lpstr>PowerPoint Presentation</vt:lpstr>
    </vt:vector>
  </TitlesOfParts>
  <Company>IFIC Bank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analysis</dc:title>
  <dc:creator>Maruf Ashraf</dc:creator>
  <cp:lastModifiedBy>HP</cp:lastModifiedBy>
  <cp:revision>214</cp:revision>
  <dcterms:created xsi:type="dcterms:W3CDTF">2019-03-04T05:26:58Z</dcterms:created>
  <dcterms:modified xsi:type="dcterms:W3CDTF">2019-03-31T04:50:59Z</dcterms:modified>
</cp:coreProperties>
</file>