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74" r:id="rId3"/>
    <p:sldId id="275" r:id="rId4"/>
    <p:sldId id="279" r:id="rId5"/>
    <p:sldId id="280" r:id="rId6"/>
    <p:sldId id="281" r:id="rId7"/>
    <p:sldId id="259" r:id="rId8"/>
    <p:sldId id="277" r:id="rId9"/>
    <p:sldId id="276" r:id="rId10"/>
    <p:sldId id="278" r:id="rId11"/>
    <p:sldId id="263" r:id="rId12"/>
    <p:sldId id="264" r:id="rId13"/>
    <p:sldId id="260" r:id="rId14"/>
    <p:sldId id="265" r:id="rId15"/>
    <p:sldId id="266" r:id="rId16"/>
    <p:sldId id="267" r:id="rId17"/>
    <p:sldId id="262" r:id="rId18"/>
    <p:sldId id="268" r:id="rId19"/>
    <p:sldId id="269" r:id="rId20"/>
    <p:sldId id="271" r:id="rId21"/>
    <p:sldId id="272" r:id="rId22"/>
    <p:sldId id="273" r:id="rId23"/>
    <p:sldId id="27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2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11/23/2024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11/23/2024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11/23/2024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11/23/2024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xwGtcsQLzWw" TargetMode="External"/><Relationship Id="rId2" Type="http://schemas.openxmlformats.org/officeDocument/2006/relationships/hyperlink" Target="https://www.youtube.com/watch?v=KrVUUfWz_g0" TargetMode="External"/><Relationship Id="rId1" Type="http://schemas.openxmlformats.org/officeDocument/2006/relationships/slideLayout" Target="../slideLayouts/slideLayout2.xml"/><Relationship Id="rId6" Type="http://schemas.openxmlformats.org/officeDocument/2006/relationships/hyperlink" Target="https://www.youtube.com/watch?v=RgYwOq0rmEo" TargetMode="External"/><Relationship Id="rId5" Type="http://schemas.openxmlformats.org/officeDocument/2006/relationships/hyperlink" Target="https://www.youtube.com/watch?v=71tGcl52zVw" TargetMode="External"/><Relationship Id="rId4" Type="http://schemas.openxmlformats.org/officeDocument/2006/relationships/hyperlink" Target="https://www.youtube.com/watch?v=AusE2iBcgu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en.banglapedia.org/index.php?title=Main_Pa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478C-7960-5D24-8103-22AD3BC9DC07}"/>
              </a:ext>
            </a:extLst>
          </p:cNvPr>
          <p:cNvSpPr>
            <a:spLocks noGrp="1"/>
          </p:cNvSpPr>
          <p:nvPr>
            <p:ph type="ctrTitle"/>
          </p:nvPr>
        </p:nvSpPr>
        <p:spPr/>
        <p:txBody>
          <a:bodyPr/>
          <a:lstStyle/>
          <a:p>
            <a:r>
              <a:rPr lang="en-US" b="1" dirty="0"/>
              <a:t>Lecture 3 </a:t>
            </a:r>
          </a:p>
        </p:txBody>
      </p:sp>
      <p:sp>
        <p:nvSpPr>
          <p:cNvPr id="3" name="Subtitle 2">
            <a:extLst>
              <a:ext uri="{FF2B5EF4-FFF2-40B4-BE49-F238E27FC236}">
                <a16:creationId xmlns:a16="http://schemas.microsoft.com/office/drawing/2014/main" id="{1D4FF46F-F5B2-A24E-6EF9-5A33EC8AF87D}"/>
              </a:ext>
            </a:extLst>
          </p:cNvPr>
          <p:cNvSpPr>
            <a:spLocks noGrp="1"/>
          </p:cNvSpPr>
          <p:nvPr>
            <p:ph type="subTitle" idx="1"/>
          </p:nvPr>
        </p:nvSpPr>
        <p:spPr/>
        <p:txBody>
          <a:bodyPr>
            <a:normAutofit/>
          </a:bodyPr>
          <a:lstStyle/>
          <a:p>
            <a:r>
              <a:rPr lang="en-US" sz="2800" dirty="0"/>
              <a:t>Introduction to Bangladesh: History of Ancient</a:t>
            </a:r>
          </a:p>
        </p:txBody>
      </p:sp>
    </p:spTree>
    <p:extLst>
      <p:ext uri="{BB962C8B-B14F-4D97-AF65-F5344CB8AC3E}">
        <p14:creationId xmlns:p14="http://schemas.microsoft.com/office/powerpoint/2010/main" val="535324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116C-A0FD-99A4-9ABB-0FBF186272E6}"/>
              </a:ext>
            </a:extLst>
          </p:cNvPr>
          <p:cNvSpPr>
            <a:spLocks noGrp="1"/>
          </p:cNvSpPr>
          <p:nvPr>
            <p:ph type="title"/>
          </p:nvPr>
        </p:nvSpPr>
        <p:spPr>
          <a:xfrm>
            <a:off x="563526" y="964691"/>
            <a:ext cx="11089758" cy="4883215"/>
          </a:xfrm>
        </p:spPr>
        <p:txBody>
          <a:bodyPr>
            <a:normAutofit/>
          </a:bodyPr>
          <a:lstStyle/>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https://www.youtube.com/watch?v=KrVUUfWz_g0</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https://www.youtube.com/watch?v=xwGtcsQLzWw</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https://www.youtube.com/watch?v=AusE2iBcgug</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kern="100" dirty="0">
                <a:effectLst/>
                <a:latin typeface="Aptos" panose="020B0004020202020204" pitchFamily="34" charset="0"/>
                <a:ea typeface="Aptos" panose="020B0004020202020204" pitchFamily="34" charset="0"/>
                <a:cs typeface="Times New Roman" panose="02020603050405020304" pitchFamily="18" charset="0"/>
              </a:rPr>
              <a:t>BBC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https://www.youtube.com/watch?v=71tGcl52zVw</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6"/>
              </a:rPr>
              <a:t>https://www.youtube.com/watch?v=RgYwOq0rmEo</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5774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0F8EF-AECA-98EC-AEAE-854D58D9E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C00290-13F1-33D8-DCAD-DD4DFF0158E6}"/>
              </a:ext>
            </a:extLst>
          </p:cNvPr>
          <p:cNvSpPr>
            <a:spLocks noGrp="1"/>
          </p:cNvSpPr>
          <p:nvPr>
            <p:ph type="title"/>
          </p:nvPr>
        </p:nvSpPr>
        <p:spPr>
          <a:xfrm>
            <a:off x="2231136" y="304816"/>
            <a:ext cx="7729728" cy="882961"/>
          </a:xfrm>
        </p:spPr>
        <p:txBody>
          <a:bodyPr>
            <a:normAutofit/>
          </a:bodyPr>
          <a:lstStyle/>
          <a:p>
            <a:r>
              <a:rPr lang="en-US" dirty="0"/>
              <a:t>Gupta</a:t>
            </a:r>
          </a:p>
        </p:txBody>
      </p:sp>
      <p:sp>
        <p:nvSpPr>
          <p:cNvPr id="3" name="Content Placeholder 2">
            <a:extLst>
              <a:ext uri="{FF2B5EF4-FFF2-40B4-BE49-F238E27FC236}">
                <a16:creationId xmlns:a16="http://schemas.microsoft.com/office/drawing/2014/main" id="{43DE80C2-4DEF-F61D-6D95-B354614B6A97}"/>
              </a:ext>
            </a:extLst>
          </p:cNvPr>
          <p:cNvSpPr>
            <a:spLocks noGrp="1"/>
          </p:cNvSpPr>
          <p:nvPr>
            <p:ph idx="1"/>
          </p:nvPr>
        </p:nvSpPr>
        <p:spPr>
          <a:xfrm>
            <a:off x="713294" y="1412560"/>
            <a:ext cx="10765411" cy="5073082"/>
          </a:xfrm>
        </p:spPr>
        <p:txBody>
          <a:bodyPr>
            <a:normAutofit fontScale="92500"/>
          </a:bodyPr>
          <a:lstStyle/>
          <a:p>
            <a:pPr marL="0" indent="0" algn="just">
              <a:buNone/>
            </a:pPr>
            <a:r>
              <a:rPr lang="en-US" sz="2400" b="0" dirty="0">
                <a:solidFill>
                  <a:srgbClr val="333333"/>
                </a:solidFill>
                <a:effectLst/>
                <a:latin typeface="Helvetica Neue"/>
              </a:rPr>
              <a:t>In the Gupta period, Bengal was divided into some well-defined administrative units like </a:t>
            </a:r>
          </a:p>
          <a:p>
            <a:pPr algn="just"/>
            <a:r>
              <a:rPr lang="en-US" sz="2400" b="0" dirty="0" err="1">
                <a:solidFill>
                  <a:srgbClr val="333333"/>
                </a:solidFill>
                <a:effectLst/>
                <a:latin typeface="Helvetica Neue"/>
              </a:rPr>
              <a:t>bhukti</a:t>
            </a:r>
            <a:r>
              <a:rPr lang="en-US" sz="2400" b="0" dirty="0">
                <a:solidFill>
                  <a:srgbClr val="333333"/>
                </a:solidFill>
                <a:effectLst/>
                <a:latin typeface="Helvetica Neue"/>
              </a:rPr>
              <a:t>, </a:t>
            </a:r>
          </a:p>
          <a:p>
            <a:pPr algn="just"/>
            <a:r>
              <a:rPr lang="en-US" sz="2400" b="0" dirty="0" err="1">
                <a:solidFill>
                  <a:srgbClr val="333333"/>
                </a:solidFill>
                <a:effectLst/>
                <a:latin typeface="Helvetica Neue"/>
              </a:rPr>
              <a:t>visaya</a:t>
            </a:r>
            <a:r>
              <a:rPr lang="en-US" sz="2400" b="0" dirty="0">
                <a:solidFill>
                  <a:srgbClr val="333333"/>
                </a:solidFill>
                <a:effectLst/>
                <a:latin typeface="Helvetica Neue"/>
              </a:rPr>
              <a:t>, </a:t>
            </a:r>
          </a:p>
          <a:p>
            <a:pPr algn="just"/>
            <a:r>
              <a:rPr lang="en-US" sz="2400" b="0" dirty="0">
                <a:solidFill>
                  <a:srgbClr val="333333"/>
                </a:solidFill>
                <a:effectLst/>
                <a:latin typeface="Helvetica Neue"/>
              </a:rPr>
              <a:t>mandala, </a:t>
            </a:r>
          </a:p>
          <a:p>
            <a:pPr algn="just"/>
            <a:r>
              <a:rPr lang="en-US" sz="2400" b="0" dirty="0" err="1">
                <a:solidFill>
                  <a:srgbClr val="333333"/>
                </a:solidFill>
                <a:effectLst/>
                <a:latin typeface="Helvetica Neue"/>
              </a:rPr>
              <a:t>vithi</a:t>
            </a:r>
            <a:r>
              <a:rPr lang="en-US" sz="2400" b="0" dirty="0">
                <a:solidFill>
                  <a:srgbClr val="333333"/>
                </a:solidFill>
                <a:effectLst/>
                <a:latin typeface="Helvetica Neue"/>
              </a:rPr>
              <a:t>, and </a:t>
            </a:r>
          </a:p>
          <a:p>
            <a:pPr algn="just"/>
            <a:r>
              <a:rPr lang="en-US" sz="2400" b="0" dirty="0">
                <a:solidFill>
                  <a:srgbClr val="333333"/>
                </a:solidFill>
                <a:effectLst/>
                <a:latin typeface="Helvetica Neue"/>
              </a:rPr>
              <a:t>grama. </a:t>
            </a:r>
          </a:p>
          <a:p>
            <a:pPr marL="0" indent="0" algn="just">
              <a:buNone/>
            </a:pPr>
            <a:r>
              <a:rPr lang="en-US" sz="2400" b="0" dirty="0">
                <a:solidFill>
                  <a:srgbClr val="333333"/>
                </a:solidFill>
                <a:effectLst/>
                <a:latin typeface="Helvetica Neue"/>
              </a:rPr>
              <a:t>Each of the units seems to have an </a:t>
            </a:r>
            <a:r>
              <a:rPr lang="en-US" sz="2400" b="0" dirty="0" err="1">
                <a:solidFill>
                  <a:srgbClr val="333333"/>
                </a:solidFill>
                <a:effectLst/>
                <a:latin typeface="Helvetica Neue"/>
              </a:rPr>
              <a:t>adhikarana</a:t>
            </a:r>
            <a:r>
              <a:rPr lang="en-US" sz="2400" b="0" dirty="0">
                <a:solidFill>
                  <a:srgbClr val="333333"/>
                </a:solidFill>
                <a:effectLst/>
                <a:latin typeface="Helvetica Neue"/>
              </a:rPr>
              <a:t> or office of its own at its headquarters (</a:t>
            </a:r>
            <a:r>
              <a:rPr lang="en-US" sz="2400" b="0" dirty="0" err="1">
                <a:solidFill>
                  <a:srgbClr val="333333"/>
                </a:solidFill>
                <a:effectLst/>
                <a:latin typeface="Helvetica Neue"/>
              </a:rPr>
              <a:t>adhisthana</a:t>
            </a:r>
            <a:r>
              <a:rPr lang="en-US" sz="2400" b="0" dirty="0">
                <a:solidFill>
                  <a:srgbClr val="333333"/>
                </a:solidFill>
                <a:effectLst/>
                <a:latin typeface="Helvetica Neue"/>
              </a:rPr>
              <a:t>). The title of the administrator of </a:t>
            </a:r>
            <a:r>
              <a:rPr lang="en-US" sz="2400" b="0" dirty="0" err="1">
                <a:solidFill>
                  <a:srgbClr val="333333"/>
                </a:solidFill>
                <a:effectLst/>
                <a:latin typeface="Helvetica Neue"/>
              </a:rPr>
              <a:t>visaya</a:t>
            </a:r>
            <a:r>
              <a:rPr lang="en-US" sz="2400" b="0" dirty="0">
                <a:solidFill>
                  <a:srgbClr val="333333"/>
                </a:solidFill>
                <a:effectLst/>
                <a:latin typeface="Helvetica Neue"/>
              </a:rPr>
              <a:t> was </a:t>
            </a:r>
            <a:r>
              <a:rPr lang="en-US" sz="2400" b="0" dirty="0" err="1">
                <a:solidFill>
                  <a:srgbClr val="333333"/>
                </a:solidFill>
                <a:effectLst/>
                <a:latin typeface="Helvetica Neue"/>
              </a:rPr>
              <a:t>Kumaramatya</a:t>
            </a:r>
            <a:r>
              <a:rPr lang="en-US" sz="2400" b="0" dirty="0">
                <a:solidFill>
                  <a:srgbClr val="333333"/>
                </a:solidFill>
                <a:effectLst/>
                <a:latin typeface="Helvetica Neue"/>
              </a:rPr>
              <a:t> and </a:t>
            </a:r>
            <a:r>
              <a:rPr lang="en-US" sz="2400" b="0" dirty="0" err="1">
                <a:solidFill>
                  <a:srgbClr val="333333"/>
                </a:solidFill>
                <a:effectLst/>
                <a:latin typeface="Helvetica Neue"/>
              </a:rPr>
              <a:t>Ayuktaka</a:t>
            </a:r>
            <a:r>
              <a:rPr lang="en-US" sz="2400" b="0" dirty="0">
                <a:solidFill>
                  <a:srgbClr val="333333"/>
                </a:solidFill>
                <a:effectLst/>
                <a:latin typeface="Helvetica Neue"/>
              </a:rPr>
              <a:t>. From the inscriptions, we know the names of such </a:t>
            </a:r>
            <a:r>
              <a:rPr lang="en-US" sz="2400" b="0" dirty="0" err="1">
                <a:solidFill>
                  <a:srgbClr val="333333"/>
                </a:solidFill>
                <a:effectLst/>
                <a:latin typeface="Helvetica Neue"/>
              </a:rPr>
              <a:t>visayas</a:t>
            </a:r>
            <a:r>
              <a:rPr lang="en-US" sz="2400" b="0" dirty="0">
                <a:solidFill>
                  <a:srgbClr val="333333"/>
                </a:solidFill>
                <a:effectLst/>
                <a:latin typeface="Helvetica Neue"/>
              </a:rPr>
              <a:t> like </a:t>
            </a:r>
            <a:r>
              <a:rPr lang="en-US" sz="2400" b="0" dirty="0" err="1">
                <a:solidFill>
                  <a:srgbClr val="333333"/>
                </a:solidFill>
                <a:effectLst/>
                <a:latin typeface="Helvetica Neue"/>
              </a:rPr>
              <a:t>Kotivarsa</a:t>
            </a:r>
            <a:r>
              <a:rPr lang="en-US" sz="2400" b="0" dirty="0">
                <a:solidFill>
                  <a:srgbClr val="333333"/>
                </a:solidFill>
                <a:effectLst/>
                <a:latin typeface="Helvetica Neue"/>
              </a:rPr>
              <a:t> </a:t>
            </a:r>
            <a:r>
              <a:rPr lang="en-US" sz="2400" b="0" dirty="0" err="1">
                <a:solidFill>
                  <a:srgbClr val="333333"/>
                </a:solidFill>
                <a:effectLst/>
                <a:latin typeface="Helvetica Neue"/>
              </a:rPr>
              <a:t>visaya</a:t>
            </a:r>
            <a:r>
              <a:rPr lang="en-US" sz="2400" b="0" dirty="0">
                <a:solidFill>
                  <a:srgbClr val="333333"/>
                </a:solidFill>
                <a:effectLst/>
                <a:latin typeface="Helvetica Neue"/>
              </a:rPr>
              <a:t>, </a:t>
            </a:r>
            <a:r>
              <a:rPr lang="en-US" sz="2400" b="0" dirty="0" err="1">
                <a:solidFill>
                  <a:srgbClr val="333333"/>
                </a:solidFill>
                <a:effectLst/>
                <a:latin typeface="Helvetica Neue"/>
              </a:rPr>
              <a:t>Panchanagari</a:t>
            </a:r>
            <a:r>
              <a:rPr lang="en-US" sz="2400" b="0" dirty="0">
                <a:solidFill>
                  <a:srgbClr val="333333"/>
                </a:solidFill>
                <a:effectLst/>
                <a:latin typeface="Helvetica Neue"/>
              </a:rPr>
              <a:t> </a:t>
            </a:r>
            <a:r>
              <a:rPr lang="en-US" sz="2400" b="0" dirty="0" err="1">
                <a:solidFill>
                  <a:srgbClr val="333333"/>
                </a:solidFill>
                <a:effectLst/>
                <a:latin typeface="Helvetica Neue"/>
              </a:rPr>
              <a:t>visaya</a:t>
            </a:r>
            <a:r>
              <a:rPr lang="en-US" sz="2400" b="0" dirty="0">
                <a:solidFill>
                  <a:srgbClr val="333333"/>
                </a:solidFill>
                <a:effectLst/>
                <a:latin typeface="Helvetica Neue"/>
              </a:rPr>
              <a:t>, </a:t>
            </a:r>
            <a:r>
              <a:rPr lang="en-US" sz="2400" b="0" dirty="0" err="1">
                <a:solidFill>
                  <a:srgbClr val="333333"/>
                </a:solidFill>
                <a:effectLst/>
                <a:latin typeface="Helvetica Neue"/>
              </a:rPr>
              <a:t>Barakmandala</a:t>
            </a:r>
            <a:r>
              <a:rPr lang="en-US" sz="2400" b="0" dirty="0">
                <a:solidFill>
                  <a:srgbClr val="333333"/>
                </a:solidFill>
                <a:effectLst/>
                <a:latin typeface="Helvetica Neue"/>
              </a:rPr>
              <a:t> </a:t>
            </a:r>
            <a:r>
              <a:rPr lang="en-US" sz="2400" b="0" dirty="0" err="1">
                <a:solidFill>
                  <a:srgbClr val="333333"/>
                </a:solidFill>
                <a:effectLst/>
                <a:latin typeface="Helvetica Neue"/>
              </a:rPr>
              <a:t>visaya</a:t>
            </a:r>
            <a:r>
              <a:rPr lang="en-US" sz="2400" b="0" dirty="0">
                <a:solidFill>
                  <a:srgbClr val="333333"/>
                </a:solidFill>
                <a:effectLst/>
                <a:latin typeface="Helvetica Neue"/>
              </a:rPr>
              <a:t> etc. There was a kind of officials, named </a:t>
            </a:r>
            <a:r>
              <a:rPr lang="en-US" sz="2400" b="0" dirty="0" err="1">
                <a:solidFill>
                  <a:srgbClr val="333333"/>
                </a:solidFill>
                <a:effectLst/>
                <a:latin typeface="Helvetica Neue"/>
              </a:rPr>
              <a:t>pustapala</a:t>
            </a:r>
            <a:r>
              <a:rPr lang="en-US" sz="2400" b="0" dirty="0">
                <a:solidFill>
                  <a:srgbClr val="333333"/>
                </a:solidFill>
                <a:effectLst/>
                <a:latin typeface="Helvetica Neue"/>
              </a:rPr>
              <a:t> (record keeper), in the </a:t>
            </a:r>
            <a:r>
              <a:rPr lang="en-US" sz="2400" b="0" dirty="0" err="1">
                <a:solidFill>
                  <a:srgbClr val="333333"/>
                </a:solidFill>
                <a:effectLst/>
                <a:latin typeface="Helvetica Neue"/>
              </a:rPr>
              <a:t>adhikarana</a:t>
            </a:r>
            <a:r>
              <a:rPr lang="en-US" sz="2400" b="0" dirty="0">
                <a:solidFill>
                  <a:srgbClr val="333333"/>
                </a:solidFill>
                <a:effectLst/>
                <a:latin typeface="Helvetica Neue"/>
              </a:rPr>
              <a:t> of the </a:t>
            </a:r>
            <a:r>
              <a:rPr lang="en-US" sz="2400" b="0" dirty="0" err="1">
                <a:solidFill>
                  <a:srgbClr val="333333"/>
                </a:solidFill>
                <a:effectLst/>
                <a:latin typeface="Helvetica Neue"/>
              </a:rPr>
              <a:t>visaya</a:t>
            </a:r>
            <a:r>
              <a:rPr lang="en-US" sz="2400" b="0" dirty="0">
                <a:solidFill>
                  <a:srgbClr val="333333"/>
                </a:solidFill>
                <a:effectLst/>
                <a:latin typeface="Helvetica Neue"/>
              </a:rPr>
              <a:t>.</a:t>
            </a:r>
          </a:p>
          <a:p>
            <a:pPr marL="0" indent="0">
              <a:buNone/>
            </a:pPr>
            <a:endParaRPr lang="en-US" sz="2400" dirty="0">
              <a:latin typeface="Helvetica Neue"/>
            </a:endParaRPr>
          </a:p>
        </p:txBody>
      </p:sp>
    </p:spTree>
    <p:extLst>
      <p:ext uri="{BB962C8B-B14F-4D97-AF65-F5344CB8AC3E}">
        <p14:creationId xmlns:p14="http://schemas.microsoft.com/office/powerpoint/2010/main" val="293591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3DA1C-2068-39B1-37ED-F7D68C535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058502-EF2C-2CDF-6B70-C3BCA9A8B223}"/>
              </a:ext>
            </a:extLst>
          </p:cNvPr>
          <p:cNvSpPr>
            <a:spLocks noGrp="1"/>
          </p:cNvSpPr>
          <p:nvPr>
            <p:ph type="title"/>
          </p:nvPr>
        </p:nvSpPr>
        <p:spPr>
          <a:xfrm>
            <a:off x="2231136" y="304816"/>
            <a:ext cx="7729728" cy="882961"/>
          </a:xfrm>
        </p:spPr>
        <p:txBody>
          <a:bodyPr>
            <a:normAutofit/>
          </a:bodyPr>
          <a:lstStyle/>
          <a:p>
            <a:r>
              <a:rPr lang="en-US" dirty="0" err="1"/>
              <a:t>gupta</a:t>
            </a:r>
            <a:r>
              <a:rPr lang="en-US" dirty="0"/>
              <a:t>  </a:t>
            </a:r>
          </a:p>
        </p:txBody>
      </p:sp>
      <p:sp>
        <p:nvSpPr>
          <p:cNvPr id="3" name="Content Placeholder 2">
            <a:extLst>
              <a:ext uri="{FF2B5EF4-FFF2-40B4-BE49-F238E27FC236}">
                <a16:creationId xmlns:a16="http://schemas.microsoft.com/office/drawing/2014/main" id="{EF2E97B4-4736-F6E4-7411-83698CAC9C2A}"/>
              </a:ext>
            </a:extLst>
          </p:cNvPr>
          <p:cNvSpPr>
            <a:spLocks noGrp="1"/>
          </p:cNvSpPr>
          <p:nvPr>
            <p:ph idx="1"/>
          </p:nvPr>
        </p:nvSpPr>
        <p:spPr>
          <a:xfrm>
            <a:off x="713294" y="1412560"/>
            <a:ext cx="10765411" cy="5073082"/>
          </a:xfrm>
        </p:spPr>
        <p:txBody>
          <a:bodyPr>
            <a:normAutofit/>
          </a:bodyPr>
          <a:lstStyle/>
          <a:p>
            <a:pPr marL="0" indent="0">
              <a:buNone/>
            </a:pPr>
            <a:r>
              <a:rPr lang="en-US" sz="2400" dirty="0">
                <a:latin typeface="Helvetica Neue"/>
              </a:rPr>
              <a:t>Economically, Gupta rule brought stability, facilitating trade and commerce. This prosperity supported advancements in art, literature, and science, with Bengal contributing to the broader cultural efflorescence of the Gupta era. The architecture and sculpture from this period often depicted Hindu deities and epic narratives, signifying the religious and artistic vibrancy that extended into Bengal.</a:t>
            </a:r>
          </a:p>
        </p:txBody>
      </p:sp>
    </p:spTree>
    <p:extLst>
      <p:ext uri="{BB962C8B-B14F-4D97-AF65-F5344CB8AC3E}">
        <p14:creationId xmlns:p14="http://schemas.microsoft.com/office/powerpoint/2010/main" val="580517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AA013-E8A5-B50E-6D08-8115FE53A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E6D5E-142E-E17A-099E-323098FF6E3A}"/>
              </a:ext>
            </a:extLst>
          </p:cNvPr>
          <p:cNvSpPr>
            <a:spLocks noGrp="1"/>
          </p:cNvSpPr>
          <p:nvPr>
            <p:ph type="title"/>
          </p:nvPr>
        </p:nvSpPr>
        <p:spPr>
          <a:xfrm>
            <a:off x="2231136" y="304816"/>
            <a:ext cx="7729728" cy="882961"/>
          </a:xfrm>
        </p:spPr>
        <p:txBody>
          <a:bodyPr>
            <a:normAutofit/>
          </a:bodyPr>
          <a:lstStyle/>
          <a:p>
            <a:r>
              <a:rPr lang="en-US" dirty="0" err="1"/>
              <a:t>sen</a:t>
            </a:r>
            <a:r>
              <a:rPr lang="en-US" dirty="0"/>
              <a:t>  </a:t>
            </a:r>
          </a:p>
        </p:txBody>
      </p:sp>
      <p:sp>
        <p:nvSpPr>
          <p:cNvPr id="3" name="Content Placeholder 2">
            <a:extLst>
              <a:ext uri="{FF2B5EF4-FFF2-40B4-BE49-F238E27FC236}">
                <a16:creationId xmlns:a16="http://schemas.microsoft.com/office/drawing/2014/main" id="{2102B899-82BA-5EA3-1D41-B029402CE2CE}"/>
              </a:ext>
            </a:extLst>
          </p:cNvPr>
          <p:cNvSpPr>
            <a:spLocks noGrp="1"/>
          </p:cNvSpPr>
          <p:nvPr>
            <p:ph idx="1"/>
          </p:nvPr>
        </p:nvSpPr>
        <p:spPr>
          <a:xfrm>
            <a:off x="707009" y="1393706"/>
            <a:ext cx="10765411" cy="5073082"/>
          </a:xfrm>
        </p:spPr>
        <p:txBody>
          <a:bodyPr>
            <a:normAutofit/>
          </a:bodyPr>
          <a:lstStyle/>
          <a:p>
            <a:pPr marL="0" indent="0" algn="l">
              <a:buNone/>
            </a:pPr>
            <a:r>
              <a:rPr lang="en-US" sz="2800" b="1" i="0" dirty="0">
                <a:solidFill>
                  <a:schemeClr val="tx1"/>
                </a:solidFill>
                <a:effectLst/>
                <a:latin typeface="Helvetica Neue"/>
              </a:rPr>
              <a:t>Sen Dynasty</a:t>
            </a:r>
            <a:r>
              <a:rPr lang="en-US" sz="2800" b="0" i="0" dirty="0">
                <a:solidFill>
                  <a:schemeClr val="tx1"/>
                </a:solidFill>
                <a:effectLst/>
                <a:latin typeface="Helvetica Neue"/>
              </a:rPr>
              <a:t> ruled Bengal for little over a century (c 1097-1225). The emergence of the dynasty, who supplanted the </a:t>
            </a:r>
            <a:r>
              <a:rPr lang="en-US" sz="2800" b="0" i="0" dirty="0" err="1">
                <a:solidFill>
                  <a:schemeClr val="tx1"/>
                </a:solidFill>
                <a:effectLst/>
                <a:latin typeface="Helvetica Neue"/>
              </a:rPr>
              <a:t>Palas</a:t>
            </a:r>
            <a:r>
              <a:rPr lang="en-US" sz="2800" b="0" i="0" dirty="0">
                <a:solidFill>
                  <a:schemeClr val="tx1"/>
                </a:solidFill>
                <a:effectLst/>
                <a:latin typeface="Helvetica Neue"/>
              </a:rPr>
              <a:t> in Bengal towards the close of the 11th century AD, is a very important chapter in the history of ancient Bengal. Taking advantage of the revolt of the </a:t>
            </a:r>
            <a:r>
              <a:rPr lang="en-US" sz="2800" b="0" i="0" dirty="0" err="1">
                <a:solidFill>
                  <a:schemeClr val="tx1"/>
                </a:solidFill>
                <a:effectLst/>
                <a:latin typeface="Helvetica Neue"/>
              </a:rPr>
              <a:t>Samantachakra</a:t>
            </a:r>
            <a:r>
              <a:rPr lang="en-US" sz="2800" b="0" i="0" dirty="0">
                <a:solidFill>
                  <a:schemeClr val="tx1"/>
                </a:solidFill>
                <a:effectLst/>
                <a:latin typeface="Helvetica Neue"/>
              </a:rPr>
              <a:t> in the </a:t>
            </a:r>
            <a:r>
              <a:rPr lang="en-US" sz="2800" dirty="0">
                <a:solidFill>
                  <a:schemeClr val="tx1"/>
                </a:solidFill>
                <a:latin typeface="Helvetica Neue"/>
              </a:rPr>
              <a:t>V</a:t>
            </a:r>
            <a:r>
              <a:rPr lang="en-US" sz="2800" b="0" i="0" dirty="0">
                <a:solidFill>
                  <a:schemeClr val="tx1"/>
                </a:solidFill>
                <a:effectLst/>
                <a:latin typeface="Helvetica Neue"/>
              </a:rPr>
              <a:t>arendra during the reign of Mahipala II, </a:t>
            </a:r>
            <a:r>
              <a:rPr lang="en-US" sz="2800" b="0" i="0" dirty="0" err="1">
                <a:solidFill>
                  <a:schemeClr val="tx1"/>
                </a:solidFill>
                <a:effectLst/>
                <a:latin typeface="Helvetica Neue"/>
              </a:rPr>
              <a:t>Vijaysena</a:t>
            </a:r>
            <a:r>
              <a:rPr lang="en-US" sz="2800" b="0" i="0" dirty="0">
                <a:solidFill>
                  <a:schemeClr val="tx1"/>
                </a:solidFill>
                <a:effectLst/>
                <a:latin typeface="Helvetica Neue"/>
              </a:rPr>
              <a:t>, the founder of the Sena dynasty, gradually consolidated his position in Western Bengal and ultimately assumed an independent position during the reign of </a:t>
            </a:r>
            <a:r>
              <a:rPr lang="en-US" sz="2800" b="0" i="0" dirty="0" err="1">
                <a:solidFill>
                  <a:schemeClr val="tx1"/>
                </a:solidFill>
                <a:effectLst/>
                <a:latin typeface="Helvetica Neue"/>
              </a:rPr>
              <a:t>Madanapala</a:t>
            </a:r>
            <a:r>
              <a:rPr lang="en-US" sz="2800" b="0" i="0" dirty="0">
                <a:solidFill>
                  <a:schemeClr val="tx1"/>
                </a:solidFill>
                <a:effectLst/>
                <a:latin typeface="Helvetica Neue"/>
              </a:rPr>
              <a:t>. One important aspect of Sena rule in Bengal is that the whole of Bengal was brought under a single rule for the first time in its history.</a:t>
            </a:r>
          </a:p>
          <a:p>
            <a:pPr marL="0" indent="0">
              <a:buNone/>
            </a:pPr>
            <a:endParaRPr lang="en-US" sz="2800" dirty="0"/>
          </a:p>
        </p:txBody>
      </p:sp>
    </p:spTree>
    <p:extLst>
      <p:ext uri="{BB962C8B-B14F-4D97-AF65-F5344CB8AC3E}">
        <p14:creationId xmlns:p14="http://schemas.microsoft.com/office/powerpoint/2010/main" val="2678690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0EF4B-D8D0-0F09-0A5F-5E9AE6696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1409E6-7A39-FCC2-89AD-F2D2FA3EA7E2}"/>
              </a:ext>
            </a:extLst>
          </p:cNvPr>
          <p:cNvSpPr>
            <a:spLocks noGrp="1"/>
          </p:cNvSpPr>
          <p:nvPr>
            <p:ph type="title"/>
          </p:nvPr>
        </p:nvSpPr>
        <p:spPr>
          <a:xfrm>
            <a:off x="2231136" y="304816"/>
            <a:ext cx="7729728" cy="882961"/>
          </a:xfrm>
        </p:spPr>
        <p:txBody>
          <a:bodyPr>
            <a:normAutofit/>
          </a:bodyPr>
          <a:lstStyle/>
          <a:p>
            <a:r>
              <a:rPr lang="en-US" dirty="0" err="1"/>
              <a:t>sen</a:t>
            </a:r>
            <a:r>
              <a:rPr lang="en-US" dirty="0"/>
              <a:t>  </a:t>
            </a:r>
          </a:p>
        </p:txBody>
      </p:sp>
      <p:sp>
        <p:nvSpPr>
          <p:cNvPr id="3" name="Content Placeholder 2">
            <a:extLst>
              <a:ext uri="{FF2B5EF4-FFF2-40B4-BE49-F238E27FC236}">
                <a16:creationId xmlns:a16="http://schemas.microsoft.com/office/drawing/2014/main" id="{FC05842C-E0D7-898F-347D-C4B57F1EFF55}"/>
              </a:ext>
            </a:extLst>
          </p:cNvPr>
          <p:cNvSpPr>
            <a:spLocks noGrp="1"/>
          </p:cNvSpPr>
          <p:nvPr>
            <p:ph idx="1"/>
          </p:nvPr>
        </p:nvSpPr>
        <p:spPr>
          <a:xfrm>
            <a:off x="707009" y="1393706"/>
            <a:ext cx="10765411" cy="5073082"/>
          </a:xfrm>
        </p:spPr>
        <p:txBody>
          <a:bodyPr>
            <a:normAutofit/>
          </a:bodyPr>
          <a:lstStyle/>
          <a:p>
            <a:pPr marL="0" indent="0" algn="l" rtl="0">
              <a:buNone/>
            </a:pPr>
            <a:r>
              <a:rPr lang="en-US" sz="3200" b="0" i="0" dirty="0">
                <a:solidFill>
                  <a:srgbClr val="333333"/>
                </a:solidFill>
                <a:effectLst/>
                <a:latin typeface="Helvetica Neue"/>
              </a:rPr>
              <a:t>The rule of the Sens in Bengal is usually connected with the emergence of orthodox Hinduism in a Hindu-Buddhist society which for long had enjoyed the peaceful coexistence of the two religions resulting in an atmosphere of amalgam of the two. The onslaught on the Buddhists in Bengal is believed to have started in this period, which resulted in large scale Buddhist migration to the </a:t>
            </a:r>
            <a:r>
              <a:rPr lang="en-US" sz="3200" b="0" i="0" dirty="0" err="1">
                <a:solidFill>
                  <a:srgbClr val="333333"/>
                </a:solidFill>
                <a:effectLst/>
                <a:latin typeface="Helvetica Neue"/>
              </a:rPr>
              <a:t>neighbouring</a:t>
            </a:r>
            <a:r>
              <a:rPr lang="en-US" sz="3200" b="0" i="0" dirty="0">
                <a:solidFill>
                  <a:srgbClr val="333333"/>
                </a:solidFill>
                <a:effectLst/>
                <a:latin typeface="Helvetica Neue"/>
              </a:rPr>
              <a:t> countries. </a:t>
            </a:r>
            <a:endParaRPr lang="en-US" sz="3200" dirty="0"/>
          </a:p>
        </p:txBody>
      </p:sp>
    </p:spTree>
    <p:extLst>
      <p:ext uri="{BB962C8B-B14F-4D97-AF65-F5344CB8AC3E}">
        <p14:creationId xmlns:p14="http://schemas.microsoft.com/office/powerpoint/2010/main" val="1304768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594F6-29CA-3185-BE6B-072A6A62A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3A5F1-9E54-0715-012C-A1D532963342}"/>
              </a:ext>
            </a:extLst>
          </p:cNvPr>
          <p:cNvSpPr>
            <a:spLocks noGrp="1"/>
          </p:cNvSpPr>
          <p:nvPr>
            <p:ph type="title"/>
          </p:nvPr>
        </p:nvSpPr>
        <p:spPr>
          <a:xfrm>
            <a:off x="2231136" y="304816"/>
            <a:ext cx="7729728" cy="882961"/>
          </a:xfrm>
        </p:spPr>
        <p:txBody>
          <a:bodyPr>
            <a:normAutofit/>
          </a:bodyPr>
          <a:lstStyle/>
          <a:p>
            <a:r>
              <a:rPr lang="en-US" dirty="0" err="1"/>
              <a:t>sen</a:t>
            </a:r>
            <a:r>
              <a:rPr lang="en-US" dirty="0"/>
              <a:t>  </a:t>
            </a:r>
          </a:p>
        </p:txBody>
      </p:sp>
      <p:sp>
        <p:nvSpPr>
          <p:cNvPr id="3" name="Content Placeholder 2">
            <a:extLst>
              <a:ext uri="{FF2B5EF4-FFF2-40B4-BE49-F238E27FC236}">
                <a16:creationId xmlns:a16="http://schemas.microsoft.com/office/drawing/2014/main" id="{371FF647-697C-C30C-D15B-51203B4B876D}"/>
              </a:ext>
            </a:extLst>
          </p:cNvPr>
          <p:cNvSpPr>
            <a:spLocks noGrp="1"/>
          </p:cNvSpPr>
          <p:nvPr>
            <p:ph idx="1"/>
          </p:nvPr>
        </p:nvSpPr>
        <p:spPr>
          <a:xfrm>
            <a:off x="707009" y="1393706"/>
            <a:ext cx="10765411" cy="5073082"/>
          </a:xfrm>
        </p:spPr>
        <p:txBody>
          <a:bodyPr>
            <a:normAutofit/>
          </a:bodyPr>
          <a:lstStyle/>
          <a:p>
            <a:pPr marL="0" indent="0">
              <a:buNone/>
            </a:pPr>
            <a:r>
              <a:rPr lang="en-US" sz="3200" dirty="0"/>
              <a:t>During this period, the Sena rulers promoted Brahmanical traditions, leading to a revival of Hindu culture and religious practices. They patronized scholars, poets, and religious institutions, contributing to the cultural and intellectual life of Bengal. </a:t>
            </a:r>
            <a:r>
              <a:rPr lang="en-US" sz="3200" dirty="0" err="1"/>
              <a:t>Ballala</a:t>
            </a:r>
            <a:r>
              <a:rPr lang="en-US" sz="3200" dirty="0"/>
              <a:t> Sena, for instance, is credited with codifying social customs and practices through works like </a:t>
            </a:r>
            <a:r>
              <a:rPr lang="en-US" sz="3200" i="1" dirty="0" err="1"/>
              <a:t>Danasaagara</a:t>
            </a:r>
            <a:r>
              <a:rPr lang="en-US" sz="3200" dirty="0"/>
              <a:t> and initiating the </a:t>
            </a:r>
            <a:r>
              <a:rPr lang="en-US" sz="3200" i="1" dirty="0" err="1"/>
              <a:t>kulin</a:t>
            </a:r>
            <a:r>
              <a:rPr lang="en-US" sz="3200" dirty="0"/>
              <a:t> system to organize Brahmin society.</a:t>
            </a:r>
          </a:p>
        </p:txBody>
      </p:sp>
    </p:spTree>
    <p:extLst>
      <p:ext uri="{BB962C8B-B14F-4D97-AF65-F5344CB8AC3E}">
        <p14:creationId xmlns:p14="http://schemas.microsoft.com/office/powerpoint/2010/main" val="4161661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90698-5ABB-E306-D212-A33FABD9F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970C-63B9-5706-0373-96E0A5CBCAD5}"/>
              </a:ext>
            </a:extLst>
          </p:cNvPr>
          <p:cNvSpPr>
            <a:spLocks noGrp="1"/>
          </p:cNvSpPr>
          <p:nvPr>
            <p:ph type="title"/>
          </p:nvPr>
        </p:nvSpPr>
        <p:spPr>
          <a:xfrm>
            <a:off x="2231136" y="304816"/>
            <a:ext cx="7729728" cy="882961"/>
          </a:xfrm>
        </p:spPr>
        <p:txBody>
          <a:bodyPr>
            <a:normAutofit/>
          </a:bodyPr>
          <a:lstStyle/>
          <a:p>
            <a:r>
              <a:rPr lang="en-US" dirty="0" err="1"/>
              <a:t>sen</a:t>
            </a:r>
            <a:r>
              <a:rPr lang="en-US" dirty="0"/>
              <a:t>  </a:t>
            </a:r>
          </a:p>
        </p:txBody>
      </p:sp>
      <p:sp>
        <p:nvSpPr>
          <p:cNvPr id="3" name="Content Placeholder 2">
            <a:extLst>
              <a:ext uri="{FF2B5EF4-FFF2-40B4-BE49-F238E27FC236}">
                <a16:creationId xmlns:a16="http://schemas.microsoft.com/office/drawing/2014/main" id="{51211129-37AE-7181-2EA7-FC6B74A6D303}"/>
              </a:ext>
            </a:extLst>
          </p:cNvPr>
          <p:cNvSpPr>
            <a:spLocks noGrp="1"/>
          </p:cNvSpPr>
          <p:nvPr>
            <p:ph idx="1"/>
          </p:nvPr>
        </p:nvSpPr>
        <p:spPr>
          <a:xfrm>
            <a:off x="707009" y="1393706"/>
            <a:ext cx="10765411" cy="5073082"/>
          </a:xfrm>
        </p:spPr>
        <p:txBody>
          <a:bodyPr>
            <a:normAutofit lnSpcReduction="10000"/>
          </a:bodyPr>
          <a:lstStyle/>
          <a:p>
            <a:pPr marL="0" indent="0">
              <a:buNone/>
            </a:pPr>
            <a:r>
              <a:rPr lang="en-US" sz="3200" dirty="0"/>
              <a:t>Lakshmana Sena, the last significant ruler, was known for his patronage of literature and arts, supporting prominent poets such as Jayadeva, who composed the </a:t>
            </a:r>
            <a:r>
              <a:rPr lang="en-US" sz="3200" i="1" dirty="0"/>
              <a:t>Gita Govinda</a:t>
            </a:r>
            <a:r>
              <a:rPr lang="en-US" sz="3200" dirty="0"/>
              <a:t>. The Sena period also witnessed advancements in temple architecture, with a focus on Hindu deities and intricate carvings.</a:t>
            </a:r>
          </a:p>
          <a:p>
            <a:pPr marL="0" indent="0">
              <a:buNone/>
            </a:pPr>
            <a:r>
              <a:rPr lang="en-US" sz="3200" dirty="0"/>
              <a:t>However, the dynasty faced challenges towards the end, culminating in its decline with the invasion of Bakhtiyar Khalji, a general of the Delhi Sultanate, in the late 12th century. This conquest marked the end of Sena rule and the beginning of Muslim influence in Bengal.</a:t>
            </a:r>
          </a:p>
        </p:txBody>
      </p:sp>
    </p:spTree>
    <p:extLst>
      <p:ext uri="{BB962C8B-B14F-4D97-AF65-F5344CB8AC3E}">
        <p14:creationId xmlns:p14="http://schemas.microsoft.com/office/powerpoint/2010/main" val="2759455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3AEB7-637D-0BB0-C016-5F6E35772F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B1587-4F36-8A17-6ED7-61EB91DBE323}"/>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42B871A6-076A-50BF-72C5-D4665583987C}"/>
              </a:ext>
            </a:extLst>
          </p:cNvPr>
          <p:cNvSpPr>
            <a:spLocks noGrp="1"/>
          </p:cNvSpPr>
          <p:nvPr>
            <p:ph idx="1"/>
          </p:nvPr>
        </p:nvSpPr>
        <p:spPr>
          <a:xfrm>
            <a:off x="707009" y="1393706"/>
            <a:ext cx="10765411" cy="5073082"/>
          </a:xfrm>
        </p:spPr>
        <p:txBody>
          <a:bodyPr/>
          <a:lstStyle/>
          <a:p>
            <a:pPr marL="0" indent="0">
              <a:buNone/>
            </a:pPr>
            <a:r>
              <a:rPr lang="en-US" sz="2800" dirty="0"/>
              <a:t>Bengal came under the control of the </a:t>
            </a:r>
            <a:r>
              <a:rPr lang="en-US" sz="2800" b="1" dirty="0"/>
              <a:t>Delhi Sultanate </a:t>
            </a:r>
            <a:r>
              <a:rPr lang="en-US" sz="2800" dirty="0"/>
              <a:t>after Bakhtiyar Khalji’s conquest, marking the beginning of Islamic influence in the region. This period was marked by frequent shifts in power as various governors and regional leaders declared independence from Delhi, leading to the establishment of the Bengal Sultanate in 1352 under Shamsuddin Ilyas Shah. The Ilyas Shahi and later Husain Shahi dynasties brought relative stability and prosperity. The Husain Shahi period, in particular, is remembered as a golden age for Bengal, with advances in trade, culture, and architecture.</a:t>
            </a:r>
          </a:p>
          <a:p>
            <a:pPr marL="0" indent="0">
              <a:buNone/>
            </a:pPr>
            <a:endParaRPr lang="en-US" dirty="0"/>
          </a:p>
        </p:txBody>
      </p:sp>
    </p:spTree>
    <p:extLst>
      <p:ext uri="{BB962C8B-B14F-4D97-AF65-F5344CB8AC3E}">
        <p14:creationId xmlns:p14="http://schemas.microsoft.com/office/powerpoint/2010/main" val="2642970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AEC5A-FC73-E61D-D53D-ED57AEC7BD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8D137-496F-9A12-FE3F-E6D967928550}"/>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4B282E9C-6E6C-6913-9263-F9F0D9CC3205}"/>
              </a:ext>
            </a:extLst>
          </p:cNvPr>
          <p:cNvSpPr>
            <a:spLocks noGrp="1"/>
          </p:cNvSpPr>
          <p:nvPr>
            <p:ph idx="1"/>
          </p:nvPr>
        </p:nvSpPr>
        <p:spPr>
          <a:xfrm>
            <a:off x="707009" y="1393706"/>
            <a:ext cx="10765411" cy="5073082"/>
          </a:xfrm>
        </p:spPr>
        <p:txBody>
          <a:bodyPr/>
          <a:lstStyle/>
          <a:p>
            <a:pPr marL="0" indent="0">
              <a:buNone/>
            </a:pPr>
            <a:r>
              <a:rPr lang="en-US" sz="2800" dirty="0"/>
              <a:t>Bengal came under the Mughal Empire after the conquest by Emperor Akbar in the late 16th century. The region became a prosperous and integral part of the Mughal Empire, known for its agricultural productivity, trade, and manufacturing, particularly of textiles such as muslin. The Mughals maintained control through powerful subahs (governorships) with Dhaka serving as an important administrative and economic center.</a:t>
            </a:r>
          </a:p>
          <a:p>
            <a:pPr marL="0" indent="0">
              <a:buNone/>
            </a:pPr>
            <a:endParaRPr lang="en-US" dirty="0"/>
          </a:p>
        </p:txBody>
      </p:sp>
    </p:spTree>
    <p:extLst>
      <p:ext uri="{BB962C8B-B14F-4D97-AF65-F5344CB8AC3E}">
        <p14:creationId xmlns:p14="http://schemas.microsoft.com/office/powerpoint/2010/main" val="383431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7231B-FD07-555C-B1AD-9060C8BE66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15CD5C-0697-0AF2-4A6E-3F6A080B639B}"/>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F6107631-2EF1-EB98-B243-73AE5CA53F2A}"/>
              </a:ext>
            </a:extLst>
          </p:cNvPr>
          <p:cNvSpPr>
            <a:spLocks noGrp="1"/>
          </p:cNvSpPr>
          <p:nvPr>
            <p:ph idx="1"/>
          </p:nvPr>
        </p:nvSpPr>
        <p:spPr>
          <a:xfrm>
            <a:off x="707009" y="1393706"/>
            <a:ext cx="10765411" cy="5073082"/>
          </a:xfrm>
        </p:spPr>
        <p:txBody>
          <a:bodyPr>
            <a:normAutofit/>
          </a:bodyPr>
          <a:lstStyle/>
          <a:p>
            <a:pPr marL="0" indent="0">
              <a:buNone/>
            </a:pPr>
            <a:r>
              <a:rPr lang="en-US" sz="3600" dirty="0"/>
              <a:t>The making of </a:t>
            </a:r>
            <a:r>
              <a:rPr lang="en-US" sz="3600" b="1" dirty="0"/>
              <a:t>Suba Bangla</a:t>
            </a:r>
            <a:r>
              <a:rPr lang="en-US" sz="3600" dirty="0"/>
              <a:t>, as an administrative unit under the Mughal imperial system began with </a:t>
            </a:r>
            <a:r>
              <a:rPr lang="en-US" sz="3600" dirty="0" err="1"/>
              <a:t>Akbars</a:t>
            </a:r>
            <a:r>
              <a:rPr lang="en-US" sz="3600" dirty="0"/>
              <a:t> partial conquest of Bengal and achieved its maturity at the close of the eighteenth century. During the time there were remarkable changes both in the political geography of the </a:t>
            </a:r>
            <a:r>
              <a:rPr lang="en-US" sz="3600" dirty="0" err="1"/>
              <a:t>suba</a:t>
            </a:r>
            <a:r>
              <a:rPr lang="en-US" sz="3600" dirty="0"/>
              <a:t> as well as in its internal administration and relationship with the </a:t>
            </a:r>
            <a:r>
              <a:rPr lang="en-US" sz="3600" dirty="0" err="1"/>
              <a:t>centre</a:t>
            </a:r>
            <a:r>
              <a:rPr lang="en-US" sz="3600" dirty="0"/>
              <a:t>.</a:t>
            </a:r>
          </a:p>
          <a:p>
            <a:pPr marL="0" indent="0">
              <a:buNone/>
            </a:pPr>
            <a:endParaRPr lang="en-US" sz="3600" dirty="0"/>
          </a:p>
          <a:p>
            <a:pPr marL="0" indent="0">
              <a:buNone/>
            </a:pPr>
            <a:endParaRPr lang="en-US" sz="2400" dirty="0"/>
          </a:p>
        </p:txBody>
      </p:sp>
    </p:spTree>
    <p:extLst>
      <p:ext uri="{BB962C8B-B14F-4D97-AF65-F5344CB8AC3E}">
        <p14:creationId xmlns:p14="http://schemas.microsoft.com/office/powerpoint/2010/main" val="3362873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2133A-90BB-369C-B269-91413F8F8E35}"/>
              </a:ext>
            </a:extLst>
          </p:cNvPr>
          <p:cNvSpPr>
            <a:spLocks noGrp="1"/>
          </p:cNvSpPr>
          <p:nvPr>
            <p:ph type="title"/>
          </p:nvPr>
        </p:nvSpPr>
        <p:spPr>
          <a:xfrm>
            <a:off x="5458969" y="2386744"/>
            <a:ext cx="5928358" cy="1645920"/>
          </a:xfrm>
        </p:spPr>
        <p:txBody>
          <a:bodyPr vert="horz" lIns="274320" tIns="182880" rIns="274320" bIns="182880" rtlCol="0" anchor="ctr" anchorCtr="1">
            <a:normAutofit/>
          </a:bodyPr>
          <a:lstStyle/>
          <a:p>
            <a:r>
              <a:rPr lang="en-US" sz="3800" dirty="0"/>
              <a:t>A History of Bangladesh </a:t>
            </a:r>
          </a:p>
        </p:txBody>
      </p:sp>
      <p:pic>
        <p:nvPicPr>
          <p:cNvPr id="5" name="Content Placeholder 4" descr="A person riding a rickshaw&#10;&#10;Description automatically generated">
            <a:extLst>
              <a:ext uri="{FF2B5EF4-FFF2-40B4-BE49-F238E27FC236}">
                <a16:creationId xmlns:a16="http://schemas.microsoft.com/office/drawing/2014/main" id="{7A121EC1-2E31-ABB0-8AB7-450C6AA67D7D}"/>
              </a:ext>
            </a:extLst>
          </p:cNvPr>
          <p:cNvPicPr>
            <a:picLocks noGrp="1" noChangeAspect="1"/>
          </p:cNvPicPr>
          <p:nvPr>
            <p:ph idx="1"/>
          </p:nvPr>
        </p:nvPicPr>
        <p:blipFill>
          <a:blip r:embed="rId2"/>
          <a:srcRect t="2295" b="4139"/>
          <a:stretch/>
        </p:blipFill>
        <p:spPr>
          <a:xfrm>
            <a:off x="20" y="10"/>
            <a:ext cx="4654277" cy="6857990"/>
          </a:xfrm>
          <a:prstGeom prst="rect">
            <a:avLst/>
          </a:prstGeom>
        </p:spPr>
      </p:pic>
    </p:spTree>
    <p:extLst>
      <p:ext uri="{BB962C8B-B14F-4D97-AF65-F5344CB8AC3E}">
        <p14:creationId xmlns:p14="http://schemas.microsoft.com/office/powerpoint/2010/main" val="1824286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8D31A-676B-984F-C6D1-95EC2C94F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453B8-775F-AC79-6E51-BF5609FBCC25}"/>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C2B8AE78-3E88-2124-7804-BBB8A9B4DDD6}"/>
              </a:ext>
            </a:extLst>
          </p:cNvPr>
          <p:cNvSpPr>
            <a:spLocks noGrp="1"/>
          </p:cNvSpPr>
          <p:nvPr>
            <p:ph idx="1"/>
          </p:nvPr>
        </p:nvSpPr>
        <p:spPr>
          <a:xfrm>
            <a:off x="707009" y="1393706"/>
            <a:ext cx="10765411" cy="5073082"/>
          </a:xfrm>
        </p:spPr>
        <p:txBody>
          <a:bodyPr>
            <a:normAutofit/>
          </a:bodyPr>
          <a:lstStyle/>
          <a:p>
            <a:pPr marL="0" indent="0">
              <a:buNone/>
            </a:pPr>
            <a:r>
              <a:rPr lang="en-US" sz="3600" dirty="0"/>
              <a:t>Akbar breathed his last before his authority was established in Bengal. Akbar's control was limited only in a small area comprising </a:t>
            </a:r>
            <a:r>
              <a:rPr lang="en-US" sz="3600" dirty="0" err="1"/>
              <a:t>Ghoraghat</a:t>
            </a:r>
            <a:r>
              <a:rPr lang="en-US" sz="3600" dirty="0"/>
              <a:t> in the north, </a:t>
            </a:r>
            <a:r>
              <a:rPr lang="en-US" sz="3600" dirty="0" err="1"/>
              <a:t>Satgam</a:t>
            </a:r>
            <a:r>
              <a:rPr lang="en-US" sz="3600" dirty="0"/>
              <a:t>, Burdwan in the south-west. the river </a:t>
            </a:r>
            <a:r>
              <a:rPr lang="en-US" sz="3600" dirty="0" err="1"/>
              <a:t>Karatoya</a:t>
            </a:r>
            <a:r>
              <a:rPr lang="en-US" sz="3600" dirty="0"/>
              <a:t> and </a:t>
            </a:r>
            <a:r>
              <a:rPr lang="en-US" sz="3600" dirty="0" err="1"/>
              <a:t>Sherpur</a:t>
            </a:r>
            <a:r>
              <a:rPr lang="en-US" sz="3600" dirty="0"/>
              <a:t>. </a:t>
            </a:r>
            <a:r>
              <a:rPr lang="en-US" sz="3600" dirty="0" err="1"/>
              <a:t>Murcha</a:t>
            </a:r>
            <a:r>
              <a:rPr lang="en-US" sz="3600" dirty="0"/>
              <a:t> in the east and </a:t>
            </a:r>
            <a:r>
              <a:rPr lang="en-US" sz="3600" dirty="0" err="1"/>
              <a:t>Rajmahal</a:t>
            </a:r>
            <a:r>
              <a:rPr lang="en-US" sz="3600" dirty="0"/>
              <a:t> in the west.</a:t>
            </a:r>
          </a:p>
          <a:p>
            <a:pPr marL="0" indent="0">
              <a:buNone/>
            </a:pPr>
            <a:endParaRPr lang="en-US" sz="3600" dirty="0"/>
          </a:p>
          <a:p>
            <a:pPr marL="0" indent="0">
              <a:buNone/>
            </a:pPr>
            <a:endParaRPr lang="en-US" sz="2400" dirty="0"/>
          </a:p>
        </p:txBody>
      </p:sp>
    </p:spTree>
    <p:extLst>
      <p:ext uri="{BB962C8B-B14F-4D97-AF65-F5344CB8AC3E}">
        <p14:creationId xmlns:p14="http://schemas.microsoft.com/office/powerpoint/2010/main" val="2721986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A423A-4EDC-EF40-19DE-9C42B753F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5A706-EEAB-F8C0-2414-1D35AB1BD256}"/>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1C4DC572-487C-1345-FB6D-780B7BFAEE32}"/>
              </a:ext>
            </a:extLst>
          </p:cNvPr>
          <p:cNvSpPr>
            <a:spLocks noGrp="1"/>
          </p:cNvSpPr>
          <p:nvPr>
            <p:ph idx="1"/>
          </p:nvPr>
        </p:nvSpPr>
        <p:spPr>
          <a:xfrm>
            <a:off x="707009" y="1393706"/>
            <a:ext cx="10765411" cy="5073082"/>
          </a:xfrm>
        </p:spPr>
        <p:txBody>
          <a:bodyPr>
            <a:normAutofit/>
          </a:bodyPr>
          <a:lstStyle/>
          <a:p>
            <a:pPr marL="0" indent="0">
              <a:buNone/>
            </a:pPr>
            <a:r>
              <a:rPr lang="en-US" sz="3600" dirty="0"/>
              <a:t>Bengal was a major hub in the Indian Ocean commerce network during the Middle Ages because of its affluence, which drew traders and people from all over the world. It was known across the world for producing exquisite textiles, particularly muslin. Bengal witnessed the cultural blending of Islamic and Hindu traditions, which had an impact on literature, music, and religious rituals. The Sufi and Bhakti traditions gained traction by encouraging inclusion and spiritual devotion.</a:t>
            </a:r>
          </a:p>
          <a:p>
            <a:pPr marL="0" indent="0">
              <a:buNone/>
            </a:pPr>
            <a:endParaRPr lang="en-US" sz="2400" dirty="0"/>
          </a:p>
        </p:txBody>
      </p:sp>
    </p:spTree>
    <p:extLst>
      <p:ext uri="{BB962C8B-B14F-4D97-AF65-F5344CB8AC3E}">
        <p14:creationId xmlns:p14="http://schemas.microsoft.com/office/powerpoint/2010/main" val="1145851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C9F69-524B-B35B-AACE-27F24520E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B7EE6-60C3-52E7-5ADB-2631BDBFA3C3}"/>
              </a:ext>
            </a:extLst>
          </p:cNvPr>
          <p:cNvSpPr>
            <a:spLocks noGrp="1"/>
          </p:cNvSpPr>
          <p:nvPr>
            <p:ph type="title"/>
          </p:nvPr>
        </p:nvSpPr>
        <p:spPr>
          <a:xfrm>
            <a:off x="2231136" y="304816"/>
            <a:ext cx="7729728" cy="882961"/>
          </a:xfrm>
        </p:spPr>
        <p:txBody>
          <a:bodyPr>
            <a:normAutofit/>
          </a:bodyPr>
          <a:lstStyle/>
          <a:p>
            <a:r>
              <a:rPr lang="en-US" dirty="0"/>
              <a:t>Medieval Bengal  </a:t>
            </a:r>
          </a:p>
        </p:txBody>
      </p:sp>
      <p:sp>
        <p:nvSpPr>
          <p:cNvPr id="3" name="Content Placeholder 2">
            <a:extLst>
              <a:ext uri="{FF2B5EF4-FFF2-40B4-BE49-F238E27FC236}">
                <a16:creationId xmlns:a16="http://schemas.microsoft.com/office/drawing/2014/main" id="{027AEE04-8DD2-D595-052C-6EAC077ED471}"/>
              </a:ext>
            </a:extLst>
          </p:cNvPr>
          <p:cNvSpPr>
            <a:spLocks noGrp="1"/>
          </p:cNvSpPr>
          <p:nvPr>
            <p:ph idx="1"/>
          </p:nvPr>
        </p:nvSpPr>
        <p:spPr>
          <a:xfrm>
            <a:off x="707009" y="1393706"/>
            <a:ext cx="10765411" cy="5073082"/>
          </a:xfrm>
        </p:spPr>
        <p:txBody>
          <a:bodyPr>
            <a:normAutofit/>
          </a:bodyPr>
          <a:lstStyle/>
          <a:p>
            <a:pPr marL="0" indent="0">
              <a:buNone/>
            </a:pPr>
            <a:r>
              <a:rPr lang="en-US" sz="3600" dirty="0"/>
              <a:t>Semi-independent nawabs emerged in Bengal as a result of the Mughal Empire's fall in the early 18th century. At the Battle of Plassey in 1757, the British East India Company defeated Siraj-</a:t>
            </a:r>
            <a:r>
              <a:rPr lang="en-US" sz="3600" dirty="0" err="1"/>
              <a:t>ud</a:t>
            </a:r>
            <a:r>
              <a:rPr lang="en-US" sz="3600" dirty="0"/>
              <a:t>-Daulah, the final independent Nawab of Bengal, marking the end of the era. With this incident, medieval rule came to an end and British colonial rule began.</a:t>
            </a:r>
          </a:p>
          <a:p>
            <a:pPr marL="0" indent="0">
              <a:buNone/>
            </a:pPr>
            <a:endParaRPr lang="en-US" sz="2400" dirty="0"/>
          </a:p>
        </p:txBody>
      </p:sp>
    </p:spTree>
    <p:extLst>
      <p:ext uri="{BB962C8B-B14F-4D97-AF65-F5344CB8AC3E}">
        <p14:creationId xmlns:p14="http://schemas.microsoft.com/office/powerpoint/2010/main" val="2934932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1044A-AB2A-0970-7C6C-EC4E0FC4B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D81EB1-9731-A487-2B60-C351C3FFA61E}"/>
              </a:ext>
            </a:extLst>
          </p:cNvPr>
          <p:cNvSpPr>
            <a:spLocks noGrp="1"/>
          </p:cNvSpPr>
          <p:nvPr>
            <p:ph type="title"/>
          </p:nvPr>
        </p:nvSpPr>
        <p:spPr>
          <a:xfrm>
            <a:off x="2231136" y="304816"/>
            <a:ext cx="7729728" cy="882961"/>
          </a:xfrm>
        </p:spPr>
        <p:txBody>
          <a:bodyPr>
            <a:normAutofit/>
          </a:bodyPr>
          <a:lstStyle/>
          <a:p>
            <a:r>
              <a:rPr lang="en-US" dirty="0"/>
              <a:t>References </a:t>
            </a:r>
          </a:p>
        </p:txBody>
      </p:sp>
      <p:sp>
        <p:nvSpPr>
          <p:cNvPr id="3" name="Content Placeholder 2">
            <a:extLst>
              <a:ext uri="{FF2B5EF4-FFF2-40B4-BE49-F238E27FC236}">
                <a16:creationId xmlns:a16="http://schemas.microsoft.com/office/drawing/2014/main" id="{6C1754DB-4FFD-DD95-A1FD-F1B5FBE594FC}"/>
              </a:ext>
            </a:extLst>
          </p:cNvPr>
          <p:cNvSpPr>
            <a:spLocks noGrp="1"/>
          </p:cNvSpPr>
          <p:nvPr>
            <p:ph idx="1"/>
          </p:nvPr>
        </p:nvSpPr>
        <p:spPr>
          <a:xfrm>
            <a:off x="707009" y="1393706"/>
            <a:ext cx="10765411" cy="5073082"/>
          </a:xfrm>
        </p:spPr>
        <p:txBody>
          <a:bodyPr/>
          <a:lstStyle/>
          <a:p>
            <a:pPr marL="0" indent="0">
              <a:buNone/>
            </a:pPr>
            <a:r>
              <a:rPr lang="pt-BR" dirty="0"/>
              <a:t>Banglapedia - </a:t>
            </a:r>
            <a:r>
              <a:rPr lang="pt-BR" dirty="0">
                <a:hlinkClick r:id="rId2"/>
              </a:rPr>
              <a:t>https://en.banglapedia.org/index.php?title=Main_Page</a:t>
            </a:r>
            <a:endParaRPr lang="pt-BR" dirty="0"/>
          </a:p>
          <a:p>
            <a:pPr marL="0" indent="0">
              <a:buNone/>
            </a:pPr>
            <a:r>
              <a:rPr lang="en-US" dirty="0"/>
              <a:t>Sirajul Islam (ed.) (1997). History of Bangladesh, 1704-1971. [Asiatic Society of</a:t>
            </a:r>
          </a:p>
          <a:p>
            <a:pPr marL="0" indent="0">
              <a:buNone/>
            </a:pPr>
            <a:r>
              <a:rPr lang="en-US" dirty="0"/>
              <a:t>Bangladesh, Dhaka]</a:t>
            </a:r>
          </a:p>
        </p:txBody>
      </p:sp>
    </p:spTree>
    <p:extLst>
      <p:ext uri="{BB962C8B-B14F-4D97-AF65-F5344CB8AC3E}">
        <p14:creationId xmlns:p14="http://schemas.microsoft.com/office/powerpoint/2010/main" val="223847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5" name="Content Placeholder 4" descr="A book with white text&#10;&#10;Description automatically generated">
            <a:extLst>
              <a:ext uri="{FF2B5EF4-FFF2-40B4-BE49-F238E27FC236}">
                <a16:creationId xmlns:a16="http://schemas.microsoft.com/office/drawing/2014/main" id="{D54735AE-3C0E-0CAA-9465-CFDD06EB9325}"/>
              </a:ext>
            </a:extLst>
          </p:cNvPr>
          <p:cNvPicPr>
            <a:picLocks noGrp="1" noChangeAspect="1"/>
          </p:cNvPicPr>
          <p:nvPr>
            <p:ph idx="1"/>
          </p:nvPr>
        </p:nvPicPr>
        <p:blipFill>
          <a:blip r:embed="rId2"/>
          <a:srcRect r="-1" b="7907"/>
          <a:stretch/>
        </p:blipFill>
        <p:spPr>
          <a:xfrm>
            <a:off x="2275114" y="10"/>
            <a:ext cx="4637315" cy="6857990"/>
          </a:xfrm>
          <a:prstGeom prst="rect">
            <a:avLst/>
          </a:prstGeom>
        </p:spPr>
      </p:pic>
    </p:spTree>
    <p:extLst>
      <p:ext uri="{BB962C8B-B14F-4D97-AF65-F5344CB8AC3E}">
        <p14:creationId xmlns:p14="http://schemas.microsoft.com/office/powerpoint/2010/main" val="48832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book">
            <a:extLst>
              <a:ext uri="{FF2B5EF4-FFF2-40B4-BE49-F238E27FC236}">
                <a16:creationId xmlns:a16="http://schemas.microsoft.com/office/drawing/2014/main" id="{F8D66E6E-8E56-DC01-4DFD-301BBF887E89}"/>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191387" y="106326"/>
            <a:ext cx="11589488" cy="6751673"/>
          </a:xfrm>
        </p:spPr>
      </p:pic>
    </p:spTree>
    <p:extLst>
      <p:ext uri="{BB962C8B-B14F-4D97-AF65-F5344CB8AC3E}">
        <p14:creationId xmlns:p14="http://schemas.microsoft.com/office/powerpoint/2010/main" val="7489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timeline of history with pictures and text">
            <a:extLst>
              <a:ext uri="{FF2B5EF4-FFF2-40B4-BE49-F238E27FC236}">
                <a16:creationId xmlns:a16="http://schemas.microsoft.com/office/drawing/2014/main" id="{6F023747-8FED-85FA-D405-9CE353CC39A1}"/>
              </a:ext>
            </a:extLst>
          </p:cNvPr>
          <p:cNvPicPr>
            <a:picLocks noGrp="1" noChangeAspect="1"/>
          </p:cNvPicPr>
          <p:nvPr>
            <p:ph idx="1"/>
          </p:nvPr>
        </p:nvPicPr>
        <p:blipFill>
          <a:blip r:embed="rId2"/>
          <a:stretch>
            <a:fillRect/>
          </a:stretch>
        </p:blipFill>
        <p:spPr>
          <a:xfrm>
            <a:off x="631370" y="402771"/>
            <a:ext cx="10692304" cy="6302829"/>
          </a:xfrm>
        </p:spPr>
      </p:pic>
    </p:spTree>
    <p:extLst>
      <p:ext uri="{BB962C8B-B14F-4D97-AF65-F5344CB8AC3E}">
        <p14:creationId xmlns:p14="http://schemas.microsoft.com/office/powerpoint/2010/main" val="792576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Content Placeholder 4" descr="A close-up of a blue poster">
            <a:extLst>
              <a:ext uri="{FF2B5EF4-FFF2-40B4-BE49-F238E27FC236}">
                <a16:creationId xmlns:a16="http://schemas.microsoft.com/office/drawing/2014/main" id="{EB6C541F-1660-6BE3-161C-DB648344233A}"/>
              </a:ext>
            </a:extLst>
          </p:cNvPr>
          <p:cNvPicPr>
            <a:picLocks noGrp="1" noChangeAspect="1"/>
          </p:cNvPicPr>
          <p:nvPr>
            <p:ph idx="1"/>
          </p:nvPr>
        </p:nvPicPr>
        <p:blipFill>
          <a:blip r:embed="rId2"/>
          <a:srcRect b="3846"/>
          <a:stretch/>
        </p:blipFill>
        <p:spPr>
          <a:xfrm>
            <a:off x="20" y="10"/>
            <a:ext cx="12191980" cy="6857990"/>
          </a:xfrm>
          <a:prstGeom prst="rect">
            <a:avLst/>
          </a:prstGeom>
        </p:spPr>
      </p:pic>
    </p:spTree>
    <p:extLst>
      <p:ext uri="{BB962C8B-B14F-4D97-AF65-F5344CB8AC3E}">
        <p14:creationId xmlns:p14="http://schemas.microsoft.com/office/powerpoint/2010/main" val="3819143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3E821-A848-2F86-3F5F-7B3D651695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D1B55-860A-A15C-2281-4E11365C368F}"/>
              </a:ext>
            </a:extLst>
          </p:cNvPr>
          <p:cNvSpPr>
            <a:spLocks noGrp="1"/>
          </p:cNvSpPr>
          <p:nvPr>
            <p:ph type="title"/>
          </p:nvPr>
        </p:nvSpPr>
        <p:spPr>
          <a:xfrm>
            <a:off x="2231136" y="304816"/>
            <a:ext cx="7729728" cy="882961"/>
          </a:xfrm>
        </p:spPr>
        <p:txBody>
          <a:bodyPr>
            <a:normAutofit/>
          </a:bodyPr>
          <a:lstStyle/>
          <a:p>
            <a:r>
              <a:rPr lang="en-US" dirty="0" err="1"/>
              <a:t>gupta</a:t>
            </a:r>
            <a:r>
              <a:rPr lang="en-US" dirty="0"/>
              <a:t>  </a:t>
            </a:r>
          </a:p>
        </p:txBody>
      </p:sp>
      <p:sp>
        <p:nvSpPr>
          <p:cNvPr id="3" name="Content Placeholder 2">
            <a:extLst>
              <a:ext uri="{FF2B5EF4-FFF2-40B4-BE49-F238E27FC236}">
                <a16:creationId xmlns:a16="http://schemas.microsoft.com/office/drawing/2014/main" id="{9B320DF3-EF55-CE3E-9046-E26503DC63A1}"/>
              </a:ext>
            </a:extLst>
          </p:cNvPr>
          <p:cNvSpPr>
            <a:spLocks noGrp="1"/>
          </p:cNvSpPr>
          <p:nvPr>
            <p:ph idx="1"/>
          </p:nvPr>
        </p:nvSpPr>
        <p:spPr>
          <a:xfrm>
            <a:off x="707009" y="1393706"/>
            <a:ext cx="10765411" cy="5073082"/>
          </a:xfrm>
        </p:spPr>
        <p:txBody>
          <a:bodyPr>
            <a:normAutofit/>
          </a:bodyPr>
          <a:lstStyle/>
          <a:p>
            <a:pPr algn="l"/>
            <a:r>
              <a:rPr lang="en-US" sz="3200" b="1" i="0" dirty="0">
                <a:solidFill>
                  <a:schemeClr val="tx1"/>
                </a:solidFill>
                <a:effectLst/>
                <a:latin typeface="Helvetica Neue"/>
              </a:rPr>
              <a:t>Gupta Rule</a:t>
            </a:r>
            <a:r>
              <a:rPr lang="en-US" sz="3200" b="0" i="0" dirty="0">
                <a:solidFill>
                  <a:schemeClr val="tx1"/>
                </a:solidFill>
                <a:effectLst/>
                <a:latin typeface="Helvetica Neue"/>
              </a:rPr>
              <a:t> forms an important chapter in the history of ancient Bengal. Gupta rule spread over Bengal probably in the reign of Chandragupta I or </a:t>
            </a:r>
            <a:r>
              <a:rPr lang="en-US" sz="3200" b="0" i="0" dirty="0" err="1">
                <a:solidFill>
                  <a:schemeClr val="tx1"/>
                </a:solidFill>
                <a:effectLst/>
                <a:latin typeface="Helvetica Neue"/>
              </a:rPr>
              <a:t>Samudragupta</a:t>
            </a:r>
            <a:r>
              <a:rPr lang="en-US" sz="3200" b="0" i="0" dirty="0">
                <a:solidFill>
                  <a:schemeClr val="tx1"/>
                </a:solidFill>
                <a:effectLst/>
                <a:latin typeface="Helvetica Neue"/>
              </a:rPr>
              <a:t> towards the end of the 3rd or the beginning of the 4th century AD. </a:t>
            </a:r>
            <a:r>
              <a:rPr lang="en-US" sz="3200" b="0" i="0" dirty="0" err="1">
                <a:solidFill>
                  <a:schemeClr val="tx1"/>
                </a:solidFill>
                <a:effectLst/>
                <a:latin typeface="Helvetica Neue"/>
              </a:rPr>
              <a:t>Eulogical</a:t>
            </a:r>
            <a:r>
              <a:rPr lang="en-US" sz="3200" b="0" i="0" dirty="0">
                <a:solidFill>
                  <a:schemeClr val="tx1"/>
                </a:solidFill>
                <a:effectLst/>
                <a:latin typeface="Helvetica Neue"/>
              </a:rPr>
              <a:t> inscriptions (</a:t>
            </a:r>
            <a:r>
              <a:rPr lang="en-US" sz="3200" b="0" i="1" dirty="0" err="1">
                <a:solidFill>
                  <a:schemeClr val="tx1"/>
                </a:solidFill>
                <a:effectLst/>
                <a:latin typeface="Helvetica Neue"/>
              </a:rPr>
              <a:t>prashasti</a:t>
            </a:r>
            <a:r>
              <a:rPr lang="en-US" sz="3200" b="0" i="1" dirty="0">
                <a:solidFill>
                  <a:schemeClr val="tx1"/>
                </a:solidFill>
                <a:effectLst/>
                <a:latin typeface="Helvetica Neue"/>
              </a:rPr>
              <a:t> </a:t>
            </a:r>
            <a:r>
              <a:rPr lang="en-US" sz="3200" b="0" i="1" dirty="0" err="1">
                <a:solidFill>
                  <a:schemeClr val="tx1"/>
                </a:solidFill>
                <a:effectLst/>
                <a:latin typeface="Helvetica Neue"/>
              </a:rPr>
              <a:t>lipi</a:t>
            </a:r>
            <a:r>
              <a:rPr lang="en-US" sz="3200" b="0" i="0" dirty="0">
                <a:solidFill>
                  <a:schemeClr val="tx1"/>
                </a:solidFill>
                <a:effectLst/>
                <a:latin typeface="Helvetica Neue"/>
              </a:rPr>
              <a:t>), copperplate coins, literary evidences, and foreign accounts bear testimony to the existence of Gupta rule in Bengal.</a:t>
            </a:r>
            <a:br>
              <a:rPr lang="en-US" sz="3200" dirty="0"/>
            </a:br>
            <a:endParaRPr lang="en-US" sz="3200" dirty="0"/>
          </a:p>
        </p:txBody>
      </p:sp>
    </p:spTree>
    <p:extLst>
      <p:ext uri="{BB962C8B-B14F-4D97-AF65-F5344CB8AC3E}">
        <p14:creationId xmlns:p14="http://schemas.microsoft.com/office/powerpoint/2010/main" val="69004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D92A-341B-EDCC-E4B7-B4EFEDB2BC02}"/>
              </a:ext>
            </a:extLst>
          </p:cNvPr>
          <p:cNvSpPr>
            <a:spLocks noGrp="1"/>
          </p:cNvSpPr>
          <p:nvPr>
            <p:ph type="title"/>
          </p:nvPr>
        </p:nvSpPr>
        <p:spPr>
          <a:xfrm>
            <a:off x="2231136" y="347998"/>
            <a:ext cx="7729728" cy="874741"/>
          </a:xfrm>
        </p:spPr>
        <p:txBody>
          <a:bodyPr/>
          <a:lstStyle/>
          <a:p>
            <a:r>
              <a:rPr lang="en-US" sz="2800" b="0" i="1" dirty="0" err="1">
                <a:solidFill>
                  <a:schemeClr val="tx1"/>
                </a:solidFill>
                <a:effectLst/>
                <a:latin typeface="Helvetica Neue"/>
              </a:rPr>
              <a:t>prashasti</a:t>
            </a:r>
            <a:r>
              <a:rPr lang="en-US" sz="2800" b="0" i="1" dirty="0">
                <a:solidFill>
                  <a:schemeClr val="tx1"/>
                </a:solidFill>
                <a:effectLst/>
                <a:latin typeface="Helvetica Neue"/>
              </a:rPr>
              <a:t> </a:t>
            </a:r>
            <a:r>
              <a:rPr lang="en-US" sz="2800" b="0" i="1" dirty="0" err="1">
                <a:solidFill>
                  <a:schemeClr val="tx1"/>
                </a:solidFill>
                <a:effectLst/>
                <a:latin typeface="Helvetica Neue"/>
              </a:rPr>
              <a:t>lipi</a:t>
            </a:r>
            <a:endParaRPr lang="en-US" dirty="0"/>
          </a:p>
        </p:txBody>
      </p:sp>
      <p:pic>
        <p:nvPicPr>
          <p:cNvPr id="5" name="Content Placeholder 4" descr="A close-up of a stone with writing&#10;&#10;Description automatically generated">
            <a:extLst>
              <a:ext uri="{FF2B5EF4-FFF2-40B4-BE49-F238E27FC236}">
                <a16:creationId xmlns:a16="http://schemas.microsoft.com/office/drawing/2014/main" id="{C3B7FA26-EE77-BDEF-EAE1-CF1B3FA92D9C}"/>
              </a:ext>
            </a:extLst>
          </p:cNvPr>
          <p:cNvPicPr>
            <a:picLocks noGrp="1" noChangeAspect="1"/>
          </p:cNvPicPr>
          <p:nvPr>
            <p:ph idx="1"/>
          </p:nvPr>
        </p:nvPicPr>
        <p:blipFill>
          <a:blip r:embed="rId2"/>
          <a:stretch>
            <a:fillRect/>
          </a:stretch>
        </p:blipFill>
        <p:spPr>
          <a:xfrm>
            <a:off x="457201" y="1796902"/>
            <a:ext cx="11557590" cy="4890977"/>
          </a:xfrm>
        </p:spPr>
      </p:pic>
    </p:spTree>
    <p:extLst>
      <p:ext uri="{BB962C8B-B14F-4D97-AF65-F5344CB8AC3E}">
        <p14:creationId xmlns:p14="http://schemas.microsoft.com/office/powerpoint/2010/main" val="93304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E31342-5BE6-AF89-C807-E81F3F644871}"/>
              </a:ext>
            </a:extLst>
          </p:cNvPr>
          <p:cNvSpPr>
            <a:spLocks noGrp="1"/>
          </p:cNvSpPr>
          <p:nvPr>
            <p:ph idx="1"/>
          </p:nvPr>
        </p:nvSpPr>
        <p:spPr>
          <a:xfrm>
            <a:off x="1031358" y="1190847"/>
            <a:ext cx="10313582" cy="3806456"/>
          </a:xfrm>
        </p:spPr>
        <p:txBody>
          <a:bodyPr>
            <a:normAutofit/>
          </a:bodyPr>
          <a:lstStyle/>
          <a:p>
            <a:r>
              <a:rPr lang="en-US" sz="3600" dirty="0"/>
              <a:t>https://www.youtube.com/watch?v=57a2M1Fw99g</a:t>
            </a:r>
          </a:p>
          <a:p>
            <a:r>
              <a:rPr lang="en-US" sz="3600" dirty="0"/>
              <a:t>https://www.youtube.com/watch?v=ZoHKHm3_mYs</a:t>
            </a:r>
          </a:p>
          <a:p>
            <a:r>
              <a:rPr lang="en-US" sz="3600" dirty="0"/>
              <a:t>https://www.youtube.com/watch?v=eH6JRD844vg</a:t>
            </a:r>
          </a:p>
        </p:txBody>
      </p:sp>
    </p:spTree>
    <p:extLst>
      <p:ext uri="{BB962C8B-B14F-4D97-AF65-F5344CB8AC3E}">
        <p14:creationId xmlns:p14="http://schemas.microsoft.com/office/powerpoint/2010/main" val="50691541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115</TotalTime>
  <Words>1221</Words>
  <Application>Microsoft Office PowerPoint</Application>
  <PresentationFormat>Widescreen</PresentationFormat>
  <Paragraphs>45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Gill Sans MT</vt:lpstr>
      <vt:lpstr>Helvetica Neue</vt:lpstr>
      <vt:lpstr>Parcel</vt:lpstr>
      <vt:lpstr>Lecture 3 </vt:lpstr>
      <vt:lpstr>A History of Bangladesh </vt:lpstr>
      <vt:lpstr>PowerPoint Presentation</vt:lpstr>
      <vt:lpstr>PowerPoint Presentation</vt:lpstr>
      <vt:lpstr>PowerPoint Presentation</vt:lpstr>
      <vt:lpstr>PowerPoint Presentation</vt:lpstr>
      <vt:lpstr>gupta  </vt:lpstr>
      <vt:lpstr>prashasti lipi</vt:lpstr>
      <vt:lpstr>PowerPoint Presentation</vt:lpstr>
      <vt:lpstr>https://www.youtube.com/watch?v=KrVUUfWz_g0   https://www.youtube.com/watch?v=xwGtcsQLzWw   https://www.youtube.com/watch?v=AusE2iBcgug   BBC  https://www.youtube.com/watch?v=71tGcl52zVw  https://www.youtube.com/watch?v=RgYwOq0rmEo </vt:lpstr>
      <vt:lpstr>Gupta</vt:lpstr>
      <vt:lpstr>gupta  </vt:lpstr>
      <vt:lpstr>sen  </vt:lpstr>
      <vt:lpstr>sen  </vt:lpstr>
      <vt:lpstr>sen  </vt:lpstr>
      <vt:lpstr>sen  </vt:lpstr>
      <vt:lpstr>Medieval Bengal  </vt:lpstr>
      <vt:lpstr>Medieval Bengal  </vt:lpstr>
      <vt:lpstr>Medieval Bengal  </vt:lpstr>
      <vt:lpstr>Medieval Bengal  </vt:lpstr>
      <vt:lpstr>Medieval Bengal  </vt:lpstr>
      <vt:lpstr>Medieval Bengal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nabiha nazam</dc:creator>
  <cp:lastModifiedBy>Al Jamal Mustafa Shindaini</cp:lastModifiedBy>
  <cp:revision>5</cp:revision>
  <dcterms:created xsi:type="dcterms:W3CDTF">2024-11-15T11:47:15Z</dcterms:created>
  <dcterms:modified xsi:type="dcterms:W3CDTF">2024-11-23T03:51:25Z</dcterms:modified>
</cp:coreProperties>
</file>