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cefc0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f4cefc0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4cefc02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4cefc02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4cefc02d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4cefc02d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cefc02d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4cefc02d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4cefc02d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4cefc02d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4cefc02d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4cefc02d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4cefc02d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4cefc02d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4cefc02d4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4cefc02d4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4cefc02d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f4cefc02d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f4cefc02d4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f4cefc02d4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cefc02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cefc02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4cefc02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4cefc02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4cefc02d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4cefc02d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4cefc02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4cefc02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4cefc02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4cefc02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4cefc02d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4cefc02d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4cefc02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4cefc02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cefc02d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cefc02d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3350" y="1627425"/>
            <a:ext cx="4070700" cy="25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CSE 1110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Computer System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(Class V</a:t>
            </a: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II</a:t>
            </a:r>
            <a:r>
              <a:rPr b="1" i="0" lang="en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i="0" sz="3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4141" r="0" t="0"/>
          <a:stretch/>
        </p:blipFill>
        <p:spPr>
          <a:xfrm>
            <a:off x="4254100" y="0"/>
            <a:ext cx="4930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2: != (Not Equal To)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108925" y="75762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user-entered number is not equal to 10.</a:t>
            </a:r>
            <a:endParaRPr/>
          </a:p>
        </p:txBody>
      </p:sp>
      <p:grpSp>
        <p:nvGrpSpPr>
          <p:cNvPr id="161" name="Google Shape;161;p22"/>
          <p:cNvGrpSpPr/>
          <p:nvPr/>
        </p:nvGrpSpPr>
        <p:grpSpPr>
          <a:xfrm>
            <a:off x="108925" y="1211075"/>
            <a:ext cx="4625801" cy="3477206"/>
            <a:chOff x="108925" y="1211075"/>
            <a:chExt cx="4625801" cy="3477206"/>
          </a:xfrm>
        </p:grpSpPr>
        <p:sp>
          <p:nvSpPr>
            <p:cNvPr id="162" name="Google Shape;162;p22"/>
            <p:cNvSpPr txBox="1"/>
            <p:nvPr/>
          </p:nvSpPr>
          <p:spPr>
            <a:xfrm>
              <a:off x="108925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Code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63" name="Google Shape;16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925" y="1672775"/>
              <a:ext cx="4625801" cy="30155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" name="Google Shape;164;p22"/>
          <p:cNvGrpSpPr/>
          <p:nvPr/>
        </p:nvGrpSpPr>
        <p:grpSpPr>
          <a:xfrm>
            <a:off x="4930600" y="1211075"/>
            <a:ext cx="4104476" cy="1271551"/>
            <a:chOff x="4930600" y="1211075"/>
            <a:chExt cx="4104476" cy="1271551"/>
          </a:xfrm>
        </p:grpSpPr>
        <p:sp>
          <p:nvSpPr>
            <p:cNvPr id="165" name="Google Shape;165;p22"/>
            <p:cNvSpPr txBox="1"/>
            <p:nvPr/>
          </p:nvSpPr>
          <p:spPr>
            <a:xfrm>
              <a:off x="4930600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Output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66" name="Google Shape;166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0601" y="1672775"/>
              <a:ext cx="4104474" cy="8098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2"/>
          <p:cNvSpPr txBox="1"/>
          <p:nvPr/>
        </p:nvSpPr>
        <p:spPr>
          <a:xfrm>
            <a:off x="5451000" y="3077450"/>
            <a:ext cx="265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Can you do this problem with ‘==’?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3: &gt; (Greater Than)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08925" y="75762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user-entered age is greater than 18.</a:t>
            </a:r>
            <a:endParaRPr/>
          </a:p>
        </p:txBody>
      </p:sp>
      <p:grpSp>
        <p:nvGrpSpPr>
          <p:cNvPr id="174" name="Google Shape;174;p23"/>
          <p:cNvGrpSpPr/>
          <p:nvPr/>
        </p:nvGrpSpPr>
        <p:grpSpPr>
          <a:xfrm>
            <a:off x="108925" y="1211075"/>
            <a:ext cx="4625802" cy="3316687"/>
            <a:chOff x="108925" y="1211075"/>
            <a:chExt cx="4625802" cy="3316687"/>
          </a:xfrm>
        </p:grpSpPr>
        <p:sp>
          <p:nvSpPr>
            <p:cNvPr id="175" name="Google Shape;175;p23"/>
            <p:cNvSpPr txBox="1"/>
            <p:nvPr/>
          </p:nvSpPr>
          <p:spPr>
            <a:xfrm>
              <a:off x="108925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Code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76" name="Google Shape;17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8925" y="1672775"/>
              <a:ext cx="4625802" cy="28549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23"/>
          <p:cNvGrpSpPr/>
          <p:nvPr/>
        </p:nvGrpSpPr>
        <p:grpSpPr>
          <a:xfrm>
            <a:off x="4930600" y="1211075"/>
            <a:ext cx="4104474" cy="1381902"/>
            <a:chOff x="4930600" y="1211075"/>
            <a:chExt cx="4104474" cy="1381902"/>
          </a:xfrm>
        </p:grpSpPr>
        <p:sp>
          <p:nvSpPr>
            <p:cNvPr id="178" name="Google Shape;178;p23"/>
            <p:cNvSpPr txBox="1"/>
            <p:nvPr/>
          </p:nvSpPr>
          <p:spPr>
            <a:xfrm>
              <a:off x="4930600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Output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79" name="Google Shape;17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0602" y="1642275"/>
              <a:ext cx="4104473" cy="9507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3"/>
          <p:cNvSpPr txBox="1"/>
          <p:nvPr/>
        </p:nvSpPr>
        <p:spPr>
          <a:xfrm>
            <a:off x="4930600" y="2896875"/>
            <a:ext cx="41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What if we used ‘&lt;’ instead of ‘&gt;’? 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4930600" y="3521775"/>
            <a:ext cx="392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What will be the output then for </a:t>
            </a:r>
            <a:r>
              <a:rPr b="1" lang="en" sz="1800">
                <a:solidFill>
                  <a:srgbClr val="FF0000"/>
                </a:solidFill>
              </a:rPr>
              <a:t>the </a:t>
            </a:r>
            <a:r>
              <a:rPr b="1" lang="en" sz="1800">
                <a:solidFill>
                  <a:srgbClr val="FF0000"/>
                </a:solidFill>
              </a:rPr>
              <a:t>same input?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4: &lt; (Less Than)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108925" y="75762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student's score is less than the passing mark of 50.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108925" y="1211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Code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4930600" y="12110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Output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4950638" y="2878800"/>
            <a:ext cx="4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Can you do this problem with ‘&gt;’?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01" y="1651425"/>
            <a:ext cx="4104474" cy="93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525" y="1651425"/>
            <a:ext cx="4064265" cy="31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6411025" y="3767425"/>
            <a:ext cx="275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950638" y="3340500"/>
            <a:ext cx="40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What will be the output if the user inputs 54?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5079588" y="4079400"/>
            <a:ext cx="4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What if you score 50?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5: &gt;= (Greater Than or Equal To)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15475" y="757625"/>
            <a:ext cx="86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person is eligible for a senior citizen discount, which is given to people aged 60 or above.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115475" y="1426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Code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457550" y="3438075"/>
            <a:ext cx="26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" y="1888150"/>
            <a:ext cx="6630776" cy="276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703" y="2054400"/>
            <a:ext cx="43148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4713700" y="15184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Output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00" y="1603475"/>
            <a:ext cx="7216201" cy="31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6: &lt;= (Less Than or Equal To)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15475" y="75762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temperature is below freezing point or exactly at it (0°C).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115475" y="1056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Code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457550" y="3438075"/>
            <a:ext cx="265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</p:txBody>
      </p:sp>
      <p:grpSp>
        <p:nvGrpSpPr>
          <p:cNvPr id="216" name="Google Shape;216;p26"/>
          <p:cNvGrpSpPr/>
          <p:nvPr/>
        </p:nvGrpSpPr>
        <p:grpSpPr>
          <a:xfrm>
            <a:off x="4762100" y="1157825"/>
            <a:ext cx="4272975" cy="1318213"/>
            <a:chOff x="4762100" y="1157825"/>
            <a:chExt cx="4272975" cy="1318213"/>
          </a:xfrm>
        </p:grpSpPr>
        <p:sp>
          <p:nvSpPr>
            <p:cNvPr id="217" name="Google Shape;217;p26"/>
            <p:cNvSpPr txBox="1"/>
            <p:nvPr/>
          </p:nvSpPr>
          <p:spPr>
            <a:xfrm>
              <a:off x="4762100" y="115782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Output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218" name="Google Shape;21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25025" y="1666413"/>
              <a:ext cx="4210050" cy="809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5" y="1712100"/>
            <a:ext cx="5374700" cy="33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7: &amp;&amp; (Logical AND)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15475" y="757625"/>
            <a:ext cx="86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student qualifies for a scholarship by having a GPA of 3.5 or higher and a minimum of 80% attendance.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115475" y="125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Code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4783600" y="125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Output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10233" t="0"/>
          <a:stretch/>
        </p:blipFill>
        <p:spPr>
          <a:xfrm>
            <a:off x="4860225" y="1772600"/>
            <a:ext cx="40955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5">
            <a:alphaModFix/>
          </a:blip>
          <a:srcRect b="0" l="0" r="5499" t="0"/>
          <a:stretch/>
        </p:blipFill>
        <p:spPr>
          <a:xfrm>
            <a:off x="4860224" y="2801300"/>
            <a:ext cx="4095526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8: || (Logical OR)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115475" y="757625"/>
            <a:ext cx="866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a user can enter a building using either their ID card or a PIN code (you can assume the ID card is a specific number and the PIN is another number).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15475" y="125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Code</a:t>
            </a:r>
            <a:endParaRPr b="1" sz="1800">
              <a:solidFill>
                <a:srgbClr val="595959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860225" y="1250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</a:rPr>
              <a:t>Output</a:t>
            </a:r>
            <a:endParaRPr b="1" sz="1800">
              <a:solidFill>
                <a:srgbClr val="595959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225" y="1712100"/>
            <a:ext cx="42005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25" y="1712100"/>
            <a:ext cx="4200525" cy="338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5">
            <a:alphaModFix/>
          </a:blip>
          <a:srcRect b="0" l="0" r="4534" t="0"/>
          <a:stretch/>
        </p:blipFill>
        <p:spPr>
          <a:xfrm>
            <a:off x="5013962" y="2831887"/>
            <a:ext cx="3893049" cy="9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0625" y="3944575"/>
            <a:ext cx="3859728" cy="9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/>
        </p:nvSpPr>
        <p:spPr>
          <a:xfrm>
            <a:off x="920700" y="2294700"/>
            <a:ext cx="73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920700" y="2294700"/>
            <a:ext cx="7302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1: Grade Calculation Based on Marks Input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704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Code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71988" y="3240275"/>
            <a:ext cx="4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Will there be only one grade?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6100"/>
            <a:ext cx="3727600" cy="341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4572000" y="758700"/>
            <a:ext cx="3983838" cy="1715575"/>
            <a:chOff x="4572000" y="758700"/>
            <a:chExt cx="3983838" cy="1715575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4572000" y="75870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</a:rPr>
                <a:t>Output</a:t>
              </a:r>
              <a:endParaRPr b="1" sz="1800">
                <a:solidFill>
                  <a:schemeClr val="dk2"/>
                </a:solidFill>
              </a:endParaRPr>
            </a:p>
          </p:txBody>
        </p:sp>
        <p:pic>
          <p:nvPicPr>
            <p:cNvPr id="66" name="Google Shape;66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59663" y="1389650"/>
              <a:ext cx="3796175" cy="1084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2: </a:t>
            </a:r>
            <a:r>
              <a:rPr b="1" lang="en" sz="2200">
                <a:solidFill>
                  <a:schemeClr val="lt1"/>
                </a:solidFill>
              </a:rPr>
              <a:t>Grade Calculation Based on Marks Input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704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Code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72013" y="3316900"/>
            <a:ext cx="41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Will there be only two grades?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500"/>
            <a:ext cx="3638550" cy="354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5"/>
          <p:cNvGrpSpPr/>
          <p:nvPr/>
        </p:nvGrpSpPr>
        <p:grpSpPr>
          <a:xfrm>
            <a:off x="4572000" y="758700"/>
            <a:ext cx="3585775" cy="1716000"/>
            <a:chOff x="4572000" y="758700"/>
            <a:chExt cx="3585775" cy="1716000"/>
          </a:xfrm>
        </p:grpSpPr>
        <p:sp>
          <p:nvSpPr>
            <p:cNvPr id="76" name="Google Shape;76;p15"/>
            <p:cNvSpPr txBox="1"/>
            <p:nvPr/>
          </p:nvSpPr>
          <p:spPr>
            <a:xfrm>
              <a:off x="4572000" y="758700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</a:rPr>
                <a:t>Output</a:t>
              </a:r>
              <a:endParaRPr b="1" sz="1800">
                <a:solidFill>
                  <a:schemeClr val="dk2"/>
                </a:solidFill>
              </a:endParaRPr>
            </a:p>
          </p:txBody>
        </p:sp>
        <p:pic>
          <p:nvPicPr>
            <p:cNvPr id="77" name="Google Shape;7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7775" y="1274700"/>
              <a:ext cx="3000000" cy="12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Problem 3: </a:t>
            </a:r>
            <a:r>
              <a:rPr b="1" lang="en" sz="2200">
                <a:solidFill>
                  <a:schemeClr val="lt1"/>
                </a:solidFill>
              </a:rPr>
              <a:t>Grade Calculation Based on Marks Input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704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Code</a:t>
            </a:r>
            <a:endParaRPr b="1" sz="1800">
              <a:solidFill>
                <a:schemeClr val="dk2"/>
              </a:solidFill>
            </a:endParaRPr>
          </a:p>
        </p:txBody>
      </p:sp>
      <p:grpSp>
        <p:nvGrpSpPr>
          <p:cNvPr id="84" name="Google Shape;84;p16"/>
          <p:cNvGrpSpPr/>
          <p:nvPr/>
        </p:nvGrpSpPr>
        <p:grpSpPr>
          <a:xfrm>
            <a:off x="4572000" y="824025"/>
            <a:ext cx="3808825" cy="1338000"/>
            <a:chOff x="4572000" y="824025"/>
            <a:chExt cx="3808825" cy="1338000"/>
          </a:xfrm>
        </p:grpSpPr>
        <p:pic>
          <p:nvPicPr>
            <p:cNvPr id="85" name="Google Shape;8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28000" y="1285725"/>
              <a:ext cx="3552825" cy="876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6" name="Google Shape;86;p16"/>
            <p:cNvSpPr txBox="1"/>
            <p:nvPr/>
          </p:nvSpPr>
          <p:spPr>
            <a:xfrm>
              <a:off x="4572000" y="82402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</a:rPr>
                <a:t>Output</a:t>
              </a:r>
              <a:endParaRPr b="1" sz="1800">
                <a:solidFill>
                  <a:schemeClr val="dk2"/>
                </a:solidFill>
              </a:endParaRPr>
            </a:p>
          </p:txBody>
        </p:sp>
      </p:grp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900" y="1034200"/>
            <a:ext cx="2907625" cy="38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827994" y="2510375"/>
            <a:ext cx="21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Wait….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847950" y="2510375"/>
            <a:ext cx="2432400" cy="1751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3280350" y="2972075"/>
            <a:ext cx="3650644" cy="461700"/>
            <a:chOff x="3280350" y="2972075"/>
            <a:chExt cx="3650644" cy="4617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4827994" y="2972075"/>
              <a:ext cx="2103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0000"/>
                  </a:solidFill>
                </a:rPr>
                <a:t>What is this?</a:t>
              </a:r>
              <a:endParaRPr b="1" sz="1800">
                <a:solidFill>
                  <a:srgbClr val="FF0000"/>
                </a:solidFill>
              </a:endParaRPr>
            </a:p>
          </p:txBody>
        </p:sp>
        <p:cxnSp>
          <p:nvCxnSpPr>
            <p:cNvPr id="92" name="Google Shape;92;p16"/>
            <p:cNvCxnSpPr>
              <a:stCxn id="89" idx="3"/>
              <a:endCxn id="91" idx="1"/>
            </p:cNvCxnSpPr>
            <p:nvPr/>
          </p:nvCxnSpPr>
          <p:spPr>
            <a:xfrm flipH="1" rot="10800000">
              <a:off x="3280350" y="3202925"/>
              <a:ext cx="1547700" cy="183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3" name="Google Shape;93;p16"/>
          <p:cNvSpPr/>
          <p:nvPr/>
        </p:nvSpPr>
        <p:spPr>
          <a:xfrm>
            <a:off x="5489375" y="3704225"/>
            <a:ext cx="2633100" cy="803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if, if-else, </a:t>
            </a:r>
            <a:br>
              <a:rPr b="1" lang="en" sz="2000">
                <a:solidFill>
                  <a:schemeClr val="lt1"/>
                </a:solidFill>
              </a:rPr>
            </a:br>
            <a:r>
              <a:rPr b="1" lang="en" sz="2000">
                <a:solidFill>
                  <a:schemeClr val="lt1"/>
                </a:solidFill>
              </a:rPr>
              <a:t>if-else if-else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2294700"/>
            <a:ext cx="914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Conditional Statement</a:t>
            </a:r>
            <a:endParaRPr b="1" sz="3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What is conditional statement? </a:t>
            </a:r>
            <a:endParaRPr b="1" sz="2200">
              <a:solidFill>
                <a:schemeClr val="lt1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152400" y="856800"/>
            <a:ext cx="4419600" cy="4077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3715425" y="856800"/>
            <a:ext cx="519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</a:t>
            </a:r>
            <a:r>
              <a:rPr lang="en"/>
              <a:t>llows the code to make decisions based on certain </a:t>
            </a:r>
            <a:r>
              <a:rPr b="1" lang="en">
                <a:solidFill>
                  <a:schemeClr val="accent1"/>
                </a:solidFill>
              </a:rPr>
              <a:t>conditions</a:t>
            </a:r>
            <a:r>
              <a:rPr lang="en"/>
              <a:t>. 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811325" y="1472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What is condition?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715425" y="1838050"/>
            <a:ext cx="498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 condition in programming is a logical expression that evaluates to either </a:t>
            </a:r>
            <a:r>
              <a:rPr b="1" lang="en">
                <a:solidFill>
                  <a:schemeClr val="accent1"/>
                </a:solidFill>
              </a:rPr>
              <a:t>true </a:t>
            </a:r>
            <a:r>
              <a:rPr lang="en">
                <a:solidFill>
                  <a:schemeClr val="dk1"/>
                </a:solidFill>
              </a:rPr>
              <a:t>or </a:t>
            </a:r>
            <a:r>
              <a:rPr b="1" lang="en">
                <a:solidFill>
                  <a:schemeClr val="accent1"/>
                </a:solidFill>
              </a:rPr>
              <a:t>false </a:t>
            </a:r>
            <a:r>
              <a:rPr lang="en">
                <a:solidFill>
                  <a:schemeClr val="dk1"/>
                </a:solidFill>
              </a:rPr>
              <a:t>using </a:t>
            </a:r>
            <a:r>
              <a:rPr b="1" lang="en">
                <a:solidFill>
                  <a:schemeClr val="accent1"/>
                </a:solidFill>
              </a:rPr>
              <a:t>operators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789675" y="3636275"/>
            <a:ext cx="50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For example, in the flowchart </a:t>
            </a:r>
            <a:r>
              <a:rPr b="1" lang="en">
                <a:solidFill>
                  <a:schemeClr val="accent1"/>
                </a:solidFill>
              </a:rPr>
              <a:t>age &gt;= 18</a:t>
            </a:r>
            <a:r>
              <a:rPr lang="en">
                <a:solidFill>
                  <a:schemeClr val="dk1"/>
                </a:solidFill>
              </a:rPr>
              <a:t>, the program checks if the value of </a:t>
            </a:r>
            <a:r>
              <a:rPr b="1" lang="en">
                <a:solidFill>
                  <a:schemeClr val="accent1"/>
                </a:solidFill>
              </a:rPr>
              <a:t>age</a:t>
            </a:r>
            <a:r>
              <a:rPr lang="en">
                <a:solidFill>
                  <a:schemeClr val="dk1"/>
                </a:solidFill>
              </a:rPr>
              <a:t> is greater than or equal to 18. If it is, the condition is </a:t>
            </a:r>
            <a:r>
              <a:rPr b="1" lang="en">
                <a:solidFill>
                  <a:schemeClr val="accent1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; otherwise, it is </a:t>
            </a:r>
            <a:r>
              <a:rPr b="1" lang="en">
                <a:solidFill>
                  <a:schemeClr val="accent1"/>
                </a:solidFill>
              </a:rPr>
              <a:t>false</a:t>
            </a:r>
            <a:r>
              <a:rPr lang="en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5241075" y="3110738"/>
            <a:ext cx="2250900" cy="4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==, &gt;, &lt;,</a:t>
            </a:r>
            <a:r>
              <a:rPr b="1" lang="en">
                <a:solidFill>
                  <a:schemeClr val="lt1"/>
                </a:solidFill>
              </a:rPr>
              <a:t>&amp;&amp;, ||, 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4136925" y="2566650"/>
            <a:ext cx="385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What is Operators?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Operators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50975" y="837550"/>
            <a:ext cx="76728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Relational Operators:</a:t>
            </a:r>
            <a:endParaRPr b="1" sz="15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600">
                <a:solidFill>
                  <a:srgbClr val="188038"/>
                </a:solidFill>
              </a:rPr>
              <a:t>== </a:t>
            </a:r>
            <a:r>
              <a:rPr lang="en">
                <a:solidFill>
                  <a:schemeClr val="dk1"/>
                </a:solidFill>
              </a:rPr>
              <a:t>(equal to): Checks if two values are equal.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500">
                <a:solidFill>
                  <a:srgbClr val="188038"/>
                </a:solidFill>
              </a:rPr>
              <a:t>&gt;</a:t>
            </a:r>
            <a:r>
              <a:rPr lang="en">
                <a:solidFill>
                  <a:schemeClr val="dk1"/>
                </a:solidFill>
              </a:rPr>
              <a:t> (greater than): Checks if the left value is greater than the right value.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500">
                <a:solidFill>
                  <a:srgbClr val="188038"/>
                </a:solidFill>
              </a:rPr>
              <a:t>&lt;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(less than): Checks if the left value is less than the right value.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50975" y="2144950"/>
            <a:ext cx="72372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Logical Operators:</a:t>
            </a:r>
            <a:endParaRPr b="1" sz="1500">
              <a:solidFill>
                <a:schemeClr val="accen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500">
                <a:solidFill>
                  <a:srgbClr val="188038"/>
                </a:solidFill>
              </a:rPr>
              <a:t>&amp;&amp;</a:t>
            </a:r>
            <a:r>
              <a:rPr b="1" lang="en" sz="15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(logical AND): Returns </a:t>
            </a:r>
            <a:r>
              <a:rPr b="1" lang="en">
                <a:solidFill>
                  <a:srgbClr val="188038"/>
                </a:solidFill>
              </a:rPr>
              <a:t>true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if both conditions are true.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500">
                <a:solidFill>
                  <a:srgbClr val="188038"/>
                </a:solidFill>
              </a:rPr>
              <a:t>||</a:t>
            </a:r>
            <a:r>
              <a:rPr lang="en">
                <a:solidFill>
                  <a:schemeClr val="dk1"/>
                </a:solidFill>
              </a:rPr>
              <a:t> (logical OR): Returns </a:t>
            </a:r>
            <a:r>
              <a:rPr b="1" lang="en">
                <a:solidFill>
                  <a:srgbClr val="188038"/>
                </a:solidFill>
              </a:rPr>
              <a:t>true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if at least one condition is true.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➥"/>
            </a:pPr>
            <a:r>
              <a:rPr b="1" lang="en" sz="1500">
                <a:solidFill>
                  <a:srgbClr val="188038"/>
                </a:solidFill>
              </a:rPr>
              <a:t>!</a:t>
            </a:r>
            <a:r>
              <a:rPr lang="en">
                <a:solidFill>
                  <a:schemeClr val="dk1"/>
                </a:solidFill>
              </a:rPr>
              <a:t> (logical NOT): Inverts the truth value of a condition (</a:t>
            </a:r>
            <a:r>
              <a:rPr b="1" lang="en">
                <a:solidFill>
                  <a:srgbClr val="188038"/>
                </a:solidFill>
              </a:rPr>
              <a:t>true</a:t>
            </a:r>
            <a:r>
              <a:rPr lang="en">
                <a:solidFill>
                  <a:schemeClr val="dk1"/>
                </a:solidFill>
              </a:rPr>
              <a:t> becomes </a:t>
            </a:r>
            <a:r>
              <a:rPr b="1" lang="en">
                <a:solidFill>
                  <a:srgbClr val="188038"/>
                </a:solidFill>
              </a:rPr>
              <a:t>false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093975" y="357295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&gt;=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30725" y="3573025"/>
            <a:ext cx="32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Some other relational o</a:t>
            </a:r>
            <a:r>
              <a:rPr b="1" lang="en" sz="1500">
                <a:solidFill>
                  <a:schemeClr val="accent1"/>
                </a:solidFill>
              </a:rPr>
              <a:t>perators: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7194450" y="355750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!=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5644213" y="355750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&lt;=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106100" y="414570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=&lt;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30725" y="4153500"/>
            <a:ext cx="3212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Can you do this?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093975" y="4145700"/>
            <a:ext cx="931800" cy="43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=&lt;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644213" y="414570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=&gt;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5644213" y="4145700"/>
            <a:ext cx="931800" cy="43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=&gt;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182350" y="4145700"/>
            <a:ext cx="931800" cy="4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=!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7182350" y="4145700"/>
            <a:ext cx="931800" cy="43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=!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 Problem 1: == (Equal To)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08925" y="81087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two numbers entered by the user are equal</a:t>
            </a:r>
            <a:endParaRPr/>
          </a:p>
        </p:txBody>
      </p:sp>
      <p:grpSp>
        <p:nvGrpSpPr>
          <p:cNvPr id="135" name="Google Shape;135;p20"/>
          <p:cNvGrpSpPr/>
          <p:nvPr/>
        </p:nvGrpSpPr>
        <p:grpSpPr>
          <a:xfrm>
            <a:off x="108925" y="1211075"/>
            <a:ext cx="4894301" cy="3001075"/>
            <a:chOff x="108925" y="1211075"/>
            <a:chExt cx="4894301" cy="3001075"/>
          </a:xfrm>
        </p:grpSpPr>
        <p:pic>
          <p:nvPicPr>
            <p:cNvPr id="136" name="Google Shape;13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550" y="1726575"/>
              <a:ext cx="4821676" cy="2485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0"/>
            <p:cNvSpPr txBox="1"/>
            <p:nvPr/>
          </p:nvSpPr>
          <p:spPr>
            <a:xfrm>
              <a:off x="108925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Code</a:t>
              </a:r>
              <a:endParaRPr b="1" sz="1800">
                <a:solidFill>
                  <a:srgbClr val="595959"/>
                </a:solidFill>
              </a:endParaRPr>
            </a:p>
          </p:txBody>
        </p:sp>
      </p:grpSp>
      <p:grpSp>
        <p:nvGrpSpPr>
          <p:cNvPr id="138" name="Google Shape;138;p20"/>
          <p:cNvGrpSpPr/>
          <p:nvPr/>
        </p:nvGrpSpPr>
        <p:grpSpPr>
          <a:xfrm>
            <a:off x="4930600" y="1211075"/>
            <a:ext cx="3908600" cy="1535135"/>
            <a:chOff x="4930600" y="1211075"/>
            <a:chExt cx="3908600" cy="1535135"/>
          </a:xfrm>
        </p:grpSpPr>
        <p:sp>
          <p:nvSpPr>
            <p:cNvPr id="139" name="Google Shape;139;p20"/>
            <p:cNvSpPr txBox="1"/>
            <p:nvPr/>
          </p:nvSpPr>
          <p:spPr>
            <a:xfrm>
              <a:off x="4930600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Output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40" name="Google Shape;14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0601" y="1726575"/>
              <a:ext cx="3908599" cy="10196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0"/>
          <p:cNvSpPr txBox="1"/>
          <p:nvPr/>
        </p:nvSpPr>
        <p:spPr>
          <a:xfrm>
            <a:off x="5499400" y="3194900"/>
            <a:ext cx="265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What if the number are not equals? 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0" y="0"/>
            <a:ext cx="9144000" cy="704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 Problem 1.1: == (Equal To)</a:t>
            </a:r>
            <a:endParaRPr b="1" sz="2200"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08925" y="810875"/>
            <a:ext cx="86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program that checks if two numbers entered by the user are equal</a:t>
            </a:r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4930600" y="1211075"/>
            <a:ext cx="4067175" cy="1360675"/>
            <a:chOff x="4930600" y="1211075"/>
            <a:chExt cx="4067175" cy="1360675"/>
          </a:xfrm>
        </p:grpSpPr>
        <p:pic>
          <p:nvPicPr>
            <p:cNvPr id="149" name="Google Shape;14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0600" y="1762125"/>
              <a:ext cx="4067175" cy="809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1"/>
            <p:cNvSpPr txBox="1"/>
            <p:nvPr/>
          </p:nvSpPr>
          <p:spPr>
            <a:xfrm>
              <a:off x="4930600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Output</a:t>
              </a:r>
              <a:endParaRPr b="1" sz="1800">
                <a:solidFill>
                  <a:srgbClr val="595959"/>
                </a:solidFill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108925" y="1211075"/>
            <a:ext cx="4705600" cy="3034016"/>
            <a:chOff x="108925" y="1211075"/>
            <a:chExt cx="4705600" cy="3034016"/>
          </a:xfrm>
        </p:grpSpPr>
        <p:sp>
          <p:nvSpPr>
            <p:cNvPr id="152" name="Google Shape;152;p21"/>
            <p:cNvSpPr txBox="1"/>
            <p:nvPr/>
          </p:nvSpPr>
          <p:spPr>
            <a:xfrm>
              <a:off x="108925" y="1211075"/>
              <a:ext cx="300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595959"/>
                  </a:solidFill>
                </a:rPr>
                <a:t>Code</a:t>
              </a:r>
              <a:endParaRPr b="1" sz="1800">
                <a:solidFill>
                  <a:srgbClr val="595959"/>
                </a:solidFill>
              </a:endParaRPr>
            </a:p>
          </p:txBody>
        </p:sp>
        <p:pic>
          <p:nvPicPr>
            <p:cNvPr id="153" name="Google Shape;15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88725" y="1762125"/>
              <a:ext cx="4625800" cy="24829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925" y="2724150"/>
            <a:ext cx="4024674" cy="74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