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4" r:id="rId16"/>
    <p:sldId id="315" r:id="rId17"/>
    <p:sldId id="270" r:id="rId18"/>
    <p:sldId id="271" r:id="rId19"/>
    <p:sldId id="272" r:id="rId20"/>
    <p:sldId id="273" r:id="rId21"/>
    <p:sldId id="274" r:id="rId22"/>
    <p:sldId id="317" r:id="rId23"/>
    <p:sldId id="318" r:id="rId24"/>
    <p:sldId id="321" r:id="rId25"/>
    <p:sldId id="275" r:id="rId26"/>
    <p:sldId id="276" r:id="rId27"/>
    <p:sldId id="277" r:id="rId28"/>
    <p:sldId id="278" r:id="rId29"/>
    <p:sldId id="320" r:id="rId30"/>
    <p:sldId id="319" r:id="rId31"/>
    <p:sldId id="279" r:id="rId32"/>
    <p:sldId id="289" r:id="rId33"/>
    <p:sldId id="290" r:id="rId34"/>
    <p:sldId id="322" r:id="rId35"/>
    <p:sldId id="291" r:id="rId36"/>
    <p:sldId id="316" r:id="rId37"/>
    <p:sldId id="323" r:id="rId38"/>
    <p:sldId id="324" r:id="rId39"/>
    <p:sldId id="325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j6tq0rQ/xmFl5aLd/7eifAzcm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D720F-9201-4A0C-ADC3-C6BF02C8ADAE}">
  <a:tblStyle styleId="{7ACD720F-9201-4A0C-ADC3-C6BF02C8ADA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D"/>
          </a:solidFill>
        </a:fill>
      </a:tcStyle>
    </a:wholeTbl>
    <a:band1H>
      <a:tcTxStyle b="off" i="off"/>
      <a:tcStyle>
        <a:tcBdr/>
        <a:fill>
          <a:solidFill>
            <a:srgbClr val="D1ECF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1ECF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F5F3FA-40A7-4C85-83CD-9473F9FDD9C2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tcBdr/>
        <a:fill>
          <a:solidFill>
            <a:srgbClr val="CFD2E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2E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799" autoAdjust="0"/>
  </p:normalViewPr>
  <p:slideViewPr>
    <p:cSldViewPr snapToGrid="0">
      <p:cViewPr varScale="1">
        <p:scale>
          <a:sx n="75" d="100"/>
          <a:sy n="75" d="100"/>
        </p:scale>
        <p:origin x="348" y="78"/>
      </p:cViewPr>
      <p:guideLst/>
    </p:cSldViewPr>
  </p:slideViewPr>
  <p:outlineViewPr>
    <p:cViewPr>
      <p:scale>
        <a:sx n="33" d="100"/>
        <a:sy n="33" d="100"/>
      </p:scale>
      <p:origin x="0" y="-63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7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129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fe8577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18fe857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2812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706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8b279e601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8b279e601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18b279e601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70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291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8b460c8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8b460c8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18b460c8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70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8b460c85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8b460c85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18b460c85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964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8b460c85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8b460c856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18b460c856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6175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004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49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8b460c8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8b460c856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18b460c856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99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8b460c85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8b460c856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318b460c856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82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b460c856_0_3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318b460c85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64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8b460c8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8b460c856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18b460c856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774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8b460c8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8b460c856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18b460c856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18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8b460c85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8b460c856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18b460c856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08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b460c85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318b460c8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254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665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407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61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b460c85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318b460c8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960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546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7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8b460c856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8b460c856_0_3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18b460c856_0_3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2066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211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551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b460c85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318b460c8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7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08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8b460c856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8b460c856_0_5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18b460c856_0_5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2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8b460c856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318b460c85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342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8b460c85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8b460c856_0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18b460c856_0_3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8b460c85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8b460c856_0_5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g318b460c856_0_5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94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622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b279e60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8b279e60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18b279e601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90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A9D9-0752-4212-9475-4C3233DA567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286-8060-4163-8A86-8D9CD2F6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119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00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subTitle" idx="1"/>
          </p:nvPr>
        </p:nvSpPr>
        <p:spPr>
          <a:xfrm>
            <a:off x="1524000" y="3941652"/>
            <a:ext cx="9144000" cy="113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13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51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58800" y="1550047"/>
            <a:ext cx="537617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body" idx="1"/>
          </p:nvPr>
        </p:nvSpPr>
        <p:spPr>
          <a:xfrm>
            <a:off x="358800" y="4552519"/>
            <a:ext cx="536673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52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nstration (wide)">
  <p:cSld name="Demonstration (wide)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>
            <a:spLocks noGrp="1"/>
          </p:cNvSpPr>
          <p:nvPr>
            <p:ph type="title"/>
          </p:nvPr>
        </p:nvSpPr>
        <p:spPr>
          <a:xfrm>
            <a:off x="359999" y="360000"/>
            <a:ext cx="53760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1"/>
          </p:nvPr>
        </p:nvSpPr>
        <p:spPr>
          <a:xfrm>
            <a:off x="359999" y="1825624"/>
            <a:ext cx="5376001" cy="43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  <a:defRPr sz="2200"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8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3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3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96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907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84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69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5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233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8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fe8577d5_0_0"/>
          <p:cNvSpPr txBox="1">
            <a:spLocks noGrp="1"/>
          </p:cNvSpPr>
          <p:nvPr>
            <p:ph type="ctrTitle"/>
          </p:nvPr>
        </p:nvSpPr>
        <p:spPr>
          <a:xfrm>
            <a:off x="1371600" y="1295400"/>
            <a:ext cx="10134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4000"/>
              <a:t>CSE 2213: Discrete Mathematics</a:t>
            </a:r>
            <a:br>
              <a:rPr lang="en-US" sz="4000"/>
            </a:br>
            <a:r>
              <a:rPr lang="en-US" sz="3600" b="0"/>
              <a:t>Section - O Room No - 325</a:t>
            </a:r>
            <a:r>
              <a:rPr lang="en-US" sz="4000">
                <a:solidFill>
                  <a:schemeClr val="dk1"/>
                </a:solidFill>
              </a:rPr>
              <a:t/>
            </a:r>
            <a:br>
              <a:rPr lang="en-US" sz="4000">
                <a:solidFill>
                  <a:schemeClr val="dk1"/>
                </a:solidFill>
              </a:rPr>
            </a:br>
            <a:endParaRPr sz="4000"/>
          </a:p>
        </p:txBody>
      </p:sp>
      <p:sp>
        <p:nvSpPr>
          <p:cNvPr id="152" name="Google Shape;152;g318fe8577d5_0_0"/>
          <p:cNvSpPr txBox="1">
            <a:spLocks noGrp="1"/>
          </p:cNvSpPr>
          <p:nvPr>
            <p:ph type="subTitle" idx="1"/>
          </p:nvPr>
        </p:nvSpPr>
        <p:spPr>
          <a:xfrm>
            <a:off x="1447800" y="4191000"/>
            <a:ext cx="91440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/>
              <a:t>Prof. Dr. A.K.M. Muzahidul Islam</a:t>
            </a:r>
            <a:endParaRPr sz="2800" b="1"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Computer Science &amp; Engineering (CSE)</a:t>
            </a:r>
            <a:endParaRPr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United International University (UIU)</a:t>
            </a:r>
            <a:endParaRPr>
              <a:solidFill>
                <a:schemeClr val="dk1"/>
              </a:solidFill>
            </a:endParaRPr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Email: muzahid@cse.uiu.ac.bd</a:t>
            </a:r>
            <a:endParaRPr/>
          </a:p>
        </p:txBody>
      </p:sp>
      <p:pic>
        <p:nvPicPr>
          <p:cNvPr id="153" name="Google Shape;153;g318fe8577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457208"/>
            <a:ext cx="2235200" cy="1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8fe8577d5_0_0"/>
          <p:cNvSpPr/>
          <p:nvPr/>
        </p:nvSpPr>
        <p:spPr>
          <a:xfrm>
            <a:off x="4876806" y="5897890"/>
            <a:ext cx="180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231" name="Google Shape;231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 l="-1253" t="-19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34" name="Google Shape;234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8b279e601_2_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241" name="Google Shape;241;g318b279e601_2_12"/>
          <p:cNvSpPr txBox="1">
            <a:spLocks noGrp="1"/>
          </p:cNvSpPr>
          <p:nvPr>
            <p:ph idx="1"/>
          </p:nvPr>
        </p:nvSpPr>
        <p:spPr>
          <a:xfrm>
            <a:off x="360000" y="1825625"/>
            <a:ext cx="11112000" cy="490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5	:</a:t>
            </a:r>
            <a:r>
              <a:rPr lang="en-US" sz="2800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1" i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x&gt;</a:t>
            </a:r>
            <a:r>
              <a:rPr lang="en-US" sz="2800" b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1" i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00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The statement </a:t>
            </a:r>
            <a:r>
              <a:rPr lang="en-US" sz="26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6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greater than 3”</a:t>
            </a:r>
            <a:r>
              <a:rPr lang="en-US" sz="2600" dirty="0">
                <a:latin typeface="Arial"/>
                <a:ea typeface="Arial"/>
                <a:cs typeface="Arial"/>
                <a:sym typeface="Arial"/>
              </a:rPr>
              <a:t> has two parts. 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The first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part, </a:t>
            </a:r>
            <a:r>
              <a:rPr lang="en-US" sz="2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the variable </a:t>
            </a:r>
            <a:r>
              <a:rPr lang="en-US" sz="2400" b="1" i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is the subject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of the statement.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The second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part—</a:t>
            </a:r>
            <a:r>
              <a:rPr lang="en-US" sz="2400" b="1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the predicate, “is greater than 3”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We can denote the statement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greater than 3” by </a:t>
            </a:r>
            <a:r>
              <a:rPr lang="en-US" sz="28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b="1" i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denotes the predicate “is greater than 3”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and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 b="1" i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is the variable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statement </a:t>
            </a: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) is also said to be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value of the propositional function </a:t>
            </a:r>
            <a:r>
              <a:rPr lang="en-US" sz="28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800" b="1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Once a value has been assigned to the variable </a:t>
            </a:r>
            <a:r>
              <a:rPr lang="en-US" sz="28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○"/>
            </a:pP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the statement </a:t>
            </a:r>
            <a:r>
              <a:rPr lang="en-US" sz="2700" i="1" dirty="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700" i="1" dirty="0"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700" dirty="0">
                <a:latin typeface="Arial"/>
                <a:ea typeface="Arial"/>
                <a:cs typeface="Arial"/>
                <a:sym typeface="Arial"/>
              </a:rPr>
              <a:t>) becomes a proposition and has a truth value.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2" name="Google Shape;242;g318b279e601_2_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48" name="Google Shape;248;p4"/>
          <p:cNvGraphicFramePr/>
          <p:nvPr/>
        </p:nvGraphicFramePr>
        <p:xfrm>
          <a:off x="179988" y="3285198"/>
          <a:ext cx="11472000" cy="3409626"/>
        </p:xfrm>
        <a:graphic>
          <a:graphicData uri="http://schemas.openxmlformats.org/drawingml/2006/table">
            <a:tbl>
              <a:tblPr firstRow="1" bandRow="1">
                <a:noFill/>
                <a:tableStyleId>{58F5F3FA-40A7-4C85-83CD-9473F9FDD9C2}</a:tableStyleId>
              </a:tblPr>
              <a:tblGrid>
                <a:gridCol w="3558025"/>
                <a:gridCol w="5289450"/>
                <a:gridCol w="2624525"/>
              </a:tblGrid>
              <a:tr h="444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Propositions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Representation by predicate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Truth value</a:t>
                      </a:r>
                      <a:endParaRPr sz="2400" u="none" strike="noStrike" cap="none"/>
                    </a:p>
                  </a:txBody>
                  <a:tcPr marL="91450" marR="91450" marT="45725" marB="45725" anchor="ctr"/>
                </a:tc>
              </a:tr>
              <a:tr h="56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 &gt;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3.”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);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Truth values of P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(4) and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(2)?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91450" marR="91450" marT="45725" marB="45725" anchor="ctr"/>
                </a:tc>
              </a:tr>
              <a:tr h="25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“Computer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is under attack by an intruder.”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); Truth values of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(CS1),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(CS2), and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(MATH1)?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If, CS2 and MATH1 </a:t>
                      </a:r>
                      <a:r>
                        <a:rPr lang="en-US" sz="2400"/>
                        <a:t>Under attack    </a:t>
                      </a:r>
                      <a:r>
                        <a:rPr lang="en-US" sz="24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91450" marR="91450" marT="45725" marB="45725" anchor="ctr"/>
                </a:tc>
              </a:tr>
              <a:tr h="25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y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+ 3.”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x, y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);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(1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2) and 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(3</a:t>
                      </a:r>
                      <a:r>
                        <a:rPr lang="en-US" sz="240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0)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91450" marR="91450" marT="45725" marB="45725" anchor="ctr"/>
                </a:tc>
              </a:tr>
              <a:tr h="25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</a:t>
                      </a:r>
                      <a:r>
                        <a:rPr lang="en-US" sz="28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2800" b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en-US" sz="28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r>
                        <a:rPr lang="en-US" sz="2800" b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lang="en-US" sz="28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r>
                        <a:rPr lang="en-US" sz="2800" b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”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4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 b="1" i="1">
                        <a:solidFill>
                          <a:srgbClr val="FF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 i="1">
                          <a:solidFill>
                            <a:srgbClr val="FF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250" name="Google Shape;250;p4"/>
          <p:cNvSpPr txBox="1"/>
          <p:nvPr/>
        </p:nvSpPr>
        <p:spPr>
          <a:xfrm>
            <a:off x="2532868" y="1746096"/>
            <a:ext cx="6766200" cy="130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90" t="-3755" r="-2250" b="-46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8b460c856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PRECONDITIONS AND POSTCONDITIONS</a:t>
            </a:r>
            <a:endParaRPr/>
          </a:p>
        </p:txBody>
      </p:sp>
      <p:sp>
        <p:nvSpPr>
          <p:cNvPr id="257" name="Google Shape;257;g318b460c856_0_0"/>
          <p:cNvSpPr txBox="1">
            <a:spLocks noGrp="1"/>
          </p:cNvSpPr>
          <p:nvPr>
            <p:ph idx="1"/>
          </p:nvPr>
        </p:nvSpPr>
        <p:spPr>
          <a:xfrm>
            <a:off x="360000" y="2005300"/>
            <a:ext cx="11112000" cy="435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 statements that </a:t>
            </a: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describe valid input are known as preconditions </a:t>
            </a:r>
            <a:endParaRPr sz="28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conditions that the output should satisfy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when the program has run are known as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postconditions.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6:	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Consider the following program: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743200" lvl="5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temp := x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743200" lvl="5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x := 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2743200" lvl="5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■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y := temp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18b460c856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8b460c856_0_9"/>
          <p:cNvSpPr txBox="1">
            <a:spLocks noGrp="1"/>
          </p:cNvSpPr>
          <p:nvPr>
            <p:ph idx="1"/>
          </p:nvPr>
        </p:nvSpPr>
        <p:spPr>
          <a:xfrm>
            <a:off x="377400" y="711275"/>
            <a:ext cx="11286300" cy="551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Program is designed to interchange the values of 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x and y.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For the precondition,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○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it is needed that x and y have values before we run the program.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So, for this 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precondition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we can use the predicate P(x, y),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○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P(x, y)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 the statement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■"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“x = a and y = b,” </a:t>
            </a:r>
            <a:endParaRPr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■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i.e., a and b are the values before we run the program.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Because we want to verify that the program swaps the values of x and y for all input values,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○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lang="en-US" sz="2800" b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we can use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Q(x, y)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,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■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where Q(x, y) is the statement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■"/>
            </a:pP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“x = b and y = a.”</a:t>
            </a:r>
            <a:endParaRPr sz="2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8b460c856_0_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Predicates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P(x) – Unary Predicates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“x is greater than 3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 x=2,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= 2 is greater than 3 : FALSE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x=4,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P(x) =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is greater than 3 :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Q(x</a:t>
            </a: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– Binary Predicates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“x is greater than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 (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2,1), P(2,1)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2 is greater than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(3,4), P(3,4)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is greater than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R(x</a:t>
            </a:r>
            <a:r>
              <a:rPr lang="en-US"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y, z) – Ternary Predicates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“x is greater than 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 and z”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“x can speak English”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61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Let P(x) denote the statement “x &gt; 3”, what are the truth value of P(4) and P(2)?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 is equal to x &gt;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  <a:sym typeface="Arial"/>
              </a:rPr>
              <a:t>Thus,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P(4) = 4 &gt; 3 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Thus,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P(2) 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&gt; 3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 marL="546100" indent="-457200">
              <a:buFont typeface="+mj-lt"/>
              <a:buAutoNum type="arabicParenR"/>
            </a:pP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Q(x, y)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denote the statement “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x = y +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3”, what are the truth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values of the propositions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Q(1, 2)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Q(3, 0)?</a:t>
            </a:r>
            <a:endParaRPr lang="en-US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Q(x, y) is equal to x = y + 3</a:t>
            </a: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Thus,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Q(1, 2), 1 </a:t>
            </a:r>
            <a:r>
              <a:rPr lang="en-US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 + 3 FALSE</a:t>
            </a:r>
            <a:endParaRPr lang="en-US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Thus, </a:t>
            </a:r>
            <a:r>
              <a:rPr lang="en-US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Q(3, 0), 3 = 3 + 0 TRUE</a:t>
            </a:r>
          </a:p>
          <a:p>
            <a:pPr marL="5461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P(x)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be the statement “the word x contains the letter E”,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what are the truth value of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P(UIU), P(Engineering) </a:t>
            </a:r>
            <a:r>
              <a:rPr lang="en-US" sz="24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P(CSE)?</a:t>
            </a:r>
            <a:endParaRPr lang="en-US" sz="24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b460c856_0_18"/>
          <p:cNvSpPr txBox="1">
            <a:spLocks noGrp="1"/>
          </p:cNvSpPr>
          <p:nvPr>
            <p:ph type="title"/>
          </p:nvPr>
        </p:nvSpPr>
        <p:spPr>
          <a:xfrm>
            <a:off x="360000" y="207600"/>
            <a:ext cx="111120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QUANTIFIERS</a:t>
            </a:r>
            <a:endParaRPr/>
          </a:p>
        </p:txBody>
      </p:sp>
      <p:sp>
        <p:nvSpPr>
          <p:cNvPr id="272" name="Google Shape;272;g318b460c856_0_18"/>
          <p:cNvSpPr txBox="1">
            <a:spLocks noGrp="1"/>
          </p:cNvSpPr>
          <p:nvPr>
            <p:ph idx="1"/>
          </p:nvPr>
        </p:nvSpPr>
        <p:spPr>
          <a:xfrm>
            <a:off x="360000" y="1673225"/>
            <a:ext cx="11472000" cy="510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Quantification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Creates a proposition from a propositional function.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A Quantification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expresses the extent to which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○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 predicate is true over a range of elements.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words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all, some, many, none, and few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are used.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Two types of quantification Assessment here: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Font typeface="Arial"/>
              <a:buChar char="○"/>
            </a:pPr>
            <a:r>
              <a:rPr lang="en-US" sz="26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Universal quantification </a:t>
            </a:r>
            <a:r>
              <a:rPr lang="en-US" sz="26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(∀)</a:t>
            </a:r>
            <a:endParaRPr sz="2600" b="1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 predicate is true for every element under consideration, and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○"/>
            </a:pPr>
            <a:r>
              <a:rPr lang="en-US" sz="26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Existential quantification </a:t>
            </a:r>
            <a:r>
              <a:rPr lang="en-US" sz="26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(∃)</a:t>
            </a:r>
            <a:r>
              <a:rPr lang="en-US" sz="24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4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There is one or more element under consideration for which the predicate is true.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lvl="0" indent="-381000">
              <a:lnSpc>
                <a:spcPct val="100000"/>
              </a:lnSpc>
              <a:spcBef>
                <a:spcPts val="0"/>
              </a:spcBef>
              <a:buSzPts val="2400"/>
              <a:buFont typeface="Arial"/>
              <a:buChar char="●"/>
            </a:pPr>
            <a:r>
              <a:rPr lang="en-US" sz="24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Predicate calculus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area of logic that deals with predicates and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quantifiers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18b460c856_0_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QUANTIFIERS</a:t>
            </a:r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idx="1"/>
          </p:nvPr>
        </p:nvSpPr>
        <p:spPr>
          <a:xfrm>
            <a:off x="566928" y="2209800"/>
            <a:ext cx="9720000" cy="4023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3" t="-18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3" name="Google Shape;283;p9"/>
          <p:cNvSpPr/>
          <p:nvPr/>
        </p:nvSpPr>
        <p:spPr>
          <a:xfrm>
            <a:off x="781050" y="4598825"/>
            <a:ext cx="8191500" cy="20721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wentieth Century"/>
                <a:ea typeface="Twentieth Century"/>
                <a:cs typeface="Twentieth Century"/>
                <a:sym typeface="Twentieth Century"/>
              </a:rPr>
              <a:t>    </a:t>
            </a:r>
            <a:endParaRPr sz="18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wentieth Century"/>
                <a:ea typeface="Twentieth Century"/>
                <a:cs typeface="Twentieth Century"/>
                <a:sym typeface="Twentieth Century"/>
              </a:rPr>
              <a:t>      </a:t>
            </a:r>
            <a:r>
              <a:rPr lang="en-US" sz="2400" b="1" dirty="0">
                <a:latin typeface="Twentieth Century"/>
                <a:ea typeface="Twentieth Century"/>
                <a:cs typeface="Twentieth Century"/>
                <a:sym typeface="Twentieth Century"/>
              </a:rPr>
              <a:t>We Need to Specify the Domain</a:t>
            </a:r>
            <a:endParaRPr sz="2000" b="1" dirty="0"/>
          </a:p>
        </p:txBody>
      </p:sp>
      <p:sp>
        <p:nvSpPr>
          <p:cNvPr id="284" name="Google Shape;284;p9"/>
          <p:cNvSpPr/>
          <p:nvPr/>
        </p:nvSpPr>
        <p:spPr>
          <a:xfrm>
            <a:off x="4857310" y="3017189"/>
            <a:ext cx="1131683" cy="68806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False</a:t>
            </a:r>
            <a:endParaRPr/>
          </a:p>
        </p:txBody>
      </p:sp>
      <p:sp>
        <p:nvSpPr>
          <p:cNvPr id="285" name="Google Shape;285;p9"/>
          <p:cNvSpPr/>
          <p:nvPr/>
        </p:nvSpPr>
        <p:spPr>
          <a:xfrm>
            <a:off x="7524183" y="3479800"/>
            <a:ext cx="1131683" cy="68806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>
            <a:spLocks noGrp="1"/>
          </p:cNvSpPr>
          <p:nvPr>
            <p:ph type="title"/>
          </p:nvPr>
        </p:nvSpPr>
        <p:spPr>
          <a:xfrm>
            <a:off x="360000" y="15528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dirty="0"/>
              <a:t>QUANTIFIERS</a:t>
            </a:r>
            <a:endParaRPr dirty="0"/>
          </a:p>
        </p:txBody>
      </p:sp>
      <p:sp>
        <p:nvSpPr>
          <p:cNvPr id="291" name="Google Shape;291;p10"/>
          <p:cNvSpPr txBox="1">
            <a:spLocks noGrp="1"/>
          </p:cNvSpPr>
          <p:nvPr>
            <p:ph idx="1"/>
          </p:nvPr>
        </p:nvSpPr>
        <p:spPr>
          <a:xfrm>
            <a:off x="360000" y="1901824"/>
            <a:ext cx="11112000" cy="4530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53" t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292" name="Google Shape;292;p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293" name="Google Shape;293;p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94" name="Google Shape;294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2694353" y="3261280"/>
            <a:ext cx="600357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4651352" y="3261280"/>
            <a:ext cx="838178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 rot="5400000">
            <a:off x="2925517" y="1907630"/>
            <a:ext cx="134815" cy="2707299"/>
          </a:xfrm>
          <a:prstGeom prst="rightBrace">
            <a:avLst>
              <a:gd name="adj1" fmla="val 4266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" name="Google Shape;298;p10"/>
          <p:cNvSpPr/>
          <p:nvPr/>
        </p:nvSpPr>
        <p:spPr>
          <a:xfrm rot="5400000">
            <a:off x="5000379" y="2677567"/>
            <a:ext cx="134815" cy="1167425"/>
          </a:xfrm>
          <a:prstGeom prst="rightBrace">
            <a:avLst>
              <a:gd name="adj1" fmla="val 4266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3152326" y="4306321"/>
            <a:ext cx="587532" cy="43088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00" name="Google Shape;300;p10"/>
          <p:cNvSpPr txBox="1"/>
          <p:nvPr/>
        </p:nvSpPr>
        <p:spPr>
          <a:xfrm>
            <a:off x="5311794" y="4306321"/>
            <a:ext cx="855619" cy="43088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 rot="5400000">
            <a:off x="3385098" y="2493089"/>
            <a:ext cx="134815" cy="3626463"/>
          </a:xfrm>
          <a:prstGeom prst="rightBrace">
            <a:avLst>
              <a:gd name="adj1" fmla="val 4266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10"/>
          <p:cNvSpPr/>
          <p:nvPr/>
        </p:nvSpPr>
        <p:spPr>
          <a:xfrm rot="5400000">
            <a:off x="5672197" y="3975328"/>
            <a:ext cx="134815" cy="661986"/>
          </a:xfrm>
          <a:prstGeom prst="rightBrace">
            <a:avLst>
              <a:gd name="adj1" fmla="val 4266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6375400" y="3044093"/>
            <a:ext cx="331275" cy="269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6809154" y="2963464"/>
            <a:ext cx="237513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Universal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quantifier</a:t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6375400" y="4190111"/>
            <a:ext cx="331275" cy="269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6809154" y="3904762"/>
            <a:ext cx="247375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Existential</a:t>
            </a:r>
            <a:r>
              <a:rPr lang="en-US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quantifier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8b460c856_0_359"/>
          <p:cNvSpPr txBox="1">
            <a:spLocks noGrp="1"/>
          </p:cNvSpPr>
          <p:nvPr>
            <p:ph type="title"/>
          </p:nvPr>
        </p:nvSpPr>
        <p:spPr>
          <a:xfrm>
            <a:off x="360000" y="55200"/>
            <a:ext cx="1111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accent6"/>
                </a:solidFill>
              </a:rPr>
              <a:t>REVIEW : </a:t>
            </a:r>
            <a:endParaRPr/>
          </a:p>
          <a:p>
            <a:pPr marL="1460500" lvl="0" indent="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000"/>
              <a:t>BICONDITIONAL STATEMENT</a:t>
            </a:r>
            <a:endParaRPr sz="4000"/>
          </a:p>
        </p:txBody>
      </p:sp>
      <p:sp>
        <p:nvSpPr>
          <p:cNvPr id="160" name="Google Shape;160;g318b460c856_0_359"/>
          <p:cNvSpPr txBox="1">
            <a:spLocks noGrp="1"/>
          </p:cNvSpPr>
          <p:nvPr>
            <p:ph sz="half" idx="1"/>
          </p:nvPr>
        </p:nvSpPr>
        <p:spPr>
          <a:xfrm>
            <a:off x="739250" y="4781100"/>
            <a:ext cx="4848600" cy="322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99" t="-9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162" name="Google Shape;162;g318b460c856_0_3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161" name="Google Shape;161;g318b460c856_0_359"/>
          <p:cNvGraphicFramePr/>
          <p:nvPr/>
        </p:nvGraphicFramePr>
        <p:xfrm>
          <a:off x="6410626" y="4876450"/>
          <a:ext cx="5061225" cy="1975154"/>
        </p:xfrm>
        <a:graphic>
          <a:graphicData uri="http://schemas.openxmlformats.org/drawingml/2006/table">
            <a:tbl>
              <a:tblPr firstRow="1" bandRow="1">
                <a:noFill/>
                <a:tableStyleId>{7ACD720F-9201-4A0C-ADC3-C6BF02C8ADAE}</a:tableStyleId>
              </a:tblPr>
              <a:tblGrid>
                <a:gridCol w="1687075"/>
                <a:gridCol w="1687075"/>
                <a:gridCol w="1687075"/>
              </a:tblGrid>
              <a:tr h="44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8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8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i="1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2400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↔ </a:t>
                      </a:r>
                      <a:r>
                        <a:rPr lang="en-US" sz="2400" i="1" u="none" strike="noStrike" cap="none">
                          <a:solidFill>
                            <a:schemeClr val="accent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800" u="none" strike="noStrike" cap="none"/>
                    </a:p>
                  </a:txBody>
                  <a:tcPr marL="121925" marR="121925" marT="45725" marB="45725"/>
                </a:tc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/>
                </a:tc>
              </a:tr>
              <a:tr h="36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F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00FF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rgbClr val="FF00FF"/>
                        </a:solidFill>
                      </a:endParaRPr>
                    </a:p>
                  </a:txBody>
                  <a:tcPr marL="121925" marR="121925" marT="45725" marB="45725"/>
                </a:tc>
              </a:tr>
            </a:tbl>
          </a:graphicData>
        </a:graphic>
      </p:graphicFrame>
      <p:sp>
        <p:nvSpPr>
          <p:cNvPr id="163" name="Google Shape;163;g318b460c856_0_359"/>
          <p:cNvSpPr txBox="1"/>
          <p:nvPr/>
        </p:nvSpPr>
        <p:spPr>
          <a:xfrm>
            <a:off x="547950" y="1721800"/>
            <a:ext cx="10923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Expresses that 2 propositions have the same truth value.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Definition 6: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propositions.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biconditional statement p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↔ </a:t>
            </a:r>
            <a:r>
              <a:rPr lang="en-US" sz="2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is the proposition “</a:t>
            </a:r>
            <a:r>
              <a:rPr lang="en-US" sz="2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lang="en-US" sz="2400" b="1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biconditional statement </a:t>
            </a:r>
            <a:r>
              <a:rPr lang="en-US" sz="2400" b="1" i="1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↔ </a:t>
            </a:r>
            <a:r>
              <a:rPr lang="en-US" sz="2400" b="1" i="1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endParaRPr sz="24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same truth values, and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otherwise.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Biconditional statements are also called </a:t>
            </a:r>
            <a:r>
              <a:rPr lang="en-US" sz="2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bi-implications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8b460c856_0_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1</a:t>
            </a:r>
            <a:endParaRPr/>
          </a:p>
        </p:txBody>
      </p:sp>
      <p:sp>
        <p:nvSpPr>
          <p:cNvPr id="313" name="Google Shape;313;g318b460c856_0_168"/>
          <p:cNvSpPr txBox="1">
            <a:spLocks noGrp="1"/>
          </p:cNvSpPr>
          <p:nvPr>
            <p:ph idx="1"/>
          </p:nvPr>
        </p:nvSpPr>
        <p:spPr>
          <a:xfrm>
            <a:off x="360000" y="1901825"/>
            <a:ext cx="11373300" cy="45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universal quantification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of P(x) is the statement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P(x) for all values of x in the domain.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notation ∀xP(x) denotes the universal quantification of P(x)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Here ∀ is called the universal quantifier.</a:t>
            </a:r>
            <a:endParaRPr sz="2800"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We read ∀xP(x) as “for all xP(x)” or “for every xP(x).”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An element for which P(x) is false is called a counterexample to ∀xP(x).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18b460c856_0_1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8b460c856_0_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2</a:t>
            </a:r>
            <a:endParaRPr/>
          </a:p>
        </p:txBody>
      </p:sp>
      <p:sp>
        <p:nvSpPr>
          <p:cNvPr id="321" name="Google Shape;321;g318b460c856_0_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quantification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of P(x) is the proposition</a:t>
            </a:r>
            <a:endParaRPr sz="2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There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exists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 element x in the domain such that P(x).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”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We use the notation ∃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(x) for the existential quantification of P(x).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is called the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existential quantifier</a:t>
            </a: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1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18b460c856_0_1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8b460c856_0_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313" name="Google Shape;313;g318b460c856_0_168"/>
          <p:cNvSpPr txBox="1">
            <a:spLocks noGrp="1"/>
          </p:cNvSpPr>
          <p:nvPr>
            <p:ph idx="1"/>
          </p:nvPr>
        </p:nvSpPr>
        <p:spPr>
          <a:xfrm>
            <a:off x="360000" y="1901825"/>
            <a:ext cx="11373300" cy="45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1: “x can speak English”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Student	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	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P(x)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x can speak English.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 smtClean="0"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Quantifier to assign value for the Predicates i.e., assign value of x.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Here ∀ is called the universal quantifier</a:t>
            </a:r>
            <a:r>
              <a:rPr lang="en-US" sz="2800" b="1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800" b="1" dirty="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lang="en-US" sz="2800" dirty="0" err="1" smtClean="0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(x) i.e. “all students can speak English” 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914400" indent="45720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Here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n-US" sz="2800" b="1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is called the </a:t>
            </a:r>
            <a:r>
              <a:rPr lang="en-US" sz="2800" b="1" dirty="0" smtClean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existential </a:t>
            </a:r>
            <a:r>
              <a:rPr lang="en-US" sz="2800" b="1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quantifier.</a:t>
            </a:r>
          </a:p>
          <a:p>
            <a:pPr marL="914400" lvl="0" indent="457200">
              <a:lnSpc>
                <a:spcPct val="100000"/>
              </a:lnSpc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i.e.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“there exists a student who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can speak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Japanese”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18b460c856_0_1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8b460c856_0_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313" name="Google Shape;313;g318b460c856_0_168"/>
          <p:cNvSpPr txBox="1">
            <a:spLocks noGrp="1"/>
          </p:cNvSpPr>
          <p:nvPr>
            <p:ph idx="1"/>
          </p:nvPr>
        </p:nvSpPr>
        <p:spPr>
          <a:xfrm>
            <a:off x="360000" y="1901825"/>
            <a:ext cx="11373300" cy="45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2: “Let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P(x)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 the statement “x &lt; 2”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 What is the truth value of the quantification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), where the domain consists of all real numbers? 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Domain is all real number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P(x)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x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P(1)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TRUE</a:t>
            </a:r>
            <a:endParaRPr lang="en-US"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P(2)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2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lang="en-US" sz="2800" dirty="0" smtClean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P(3)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2 FALSE</a:t>
            </a: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3: “What is the truth value of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(x),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statement “</a:t>
            </a:r>
            <a:r>
              <a:rPr lang="en-US" sz="29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x^2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10” and the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domain consists of the positive integers not exceeding 4 i.e. x = {0, 1, 2, 3, 4}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? 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P(x) 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x^2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P(1) = 1 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lang="en-US"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P(2) 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 TRUE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P(3) 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 TRUE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P(4)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&lt; 10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lang="en-US" sz="2800" b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18b460c856_0_1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30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8b460c856_0_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Examples</a:t>
            </a:r>
            <a:endParaRPr dirty="0"/>
          </a:p>
        </p:txBody>
      </p:sp>
      <p:sp>
        <p:nvSpPr>
          <p:cNvPr id="313" name="Google Shape;313;g318b460c856_0_168"/>
          <p:cNvSpPr txBox="1">
            <a:spLocks noGrp="1"/>
          </p:cNvSpPr>
          <p:nvPr>
            <p:ph idx="1"/>
          </p:nvPr>
        </p:nvSpPr>
        <p:spPr>
          <a:xfrm>
            <a:off x="360000" y="1901825"/>
            <a:ext cx="11373300" cy="453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4: “What is the truth value of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n-US" sz="2800" dirty="0" err="1" smtClean="0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statement “</a:t>
            </a:r>
            <a:r>
              <a:rPr lang="en-US" sz="29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x^2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&gt; 10” and the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domain consists of the positive integers not exceeding 4 i.e. x = {0, 1, 2, 3, 4}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? 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P(x) 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x^2 &gt; 10</a:t>
            </a:r>
            <a:r>
              <a:rPr lang="en-US" sz="2800" b="1" dirty="0" smtClean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P(0)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&gt; 10 FALSE</a:t>
            </a:r>
            <a:endParaRPr lang="en-US" sz="2800" b="1" dirty="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P(1)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&gt; 10 FALSE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	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P(2)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 &gt; 10 FALSE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P(3)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 &gt; </a:t>
            </a:r>
            <a:r>
              <a:rPr lang="en-US" sz="28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</a:p>
          <a:p>
            <a:pPr marL="0" indent="0">
              <a:lnSpc>
                <a:spcPct val="100000"/>
              </a:lnSpc>
              <a:buSzPts val="1100"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P(4)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 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10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TRUE, thus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xP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) is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TRUE.</a:t>
            </a:r>
          </a:p>
        </p:txBody>
      </p:sp>
      <p:sp>
        <p:nvSpPr>
          <p:cNvPr id="314" name="Google Shape;314;g318b460c856_0_1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9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318b460c856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QUANTIFIERS AS CONJUNCTIONS AND DISJUNCTIONS</a:t>
            </a:r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/>
              <a:t>In general, universal quantifier is a shorthand for conjunctions of the predicate over all values of the domain</a:t>
            </a: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29/06/2024</a:t>
            </a:r>
            <a:endParaRPr/>
          </a:p>
        </p:txBody>
      </p:sp>
      <p:sp>
        <p:nvSpPr>
          <p:cNvPr id="335" name="Google Shape;335;p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336" name="Google Shape;336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37" name="Google Shape;337;p11"/>
          <p:cNvSpPr txBox="1"/>
          <p:nvPr/>
        </p:nvSpPr>
        <p:spPr>
          <a:xfrm>
            <a:off x="7505700" y="1422400"/>
            <a:ext cx="336681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49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38" name="Google Shape;338;p11"/>
          <p:cNvSpPr txBox="1"/>
          <p:nvPr/>
        </p:nvSpPr>
        <p:spPr>
          <a:xfrm>
            <a:off x="6773969" y="2303759"/>
            <a:ext cx="483029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39" name="Google Shape;339;p11"/>
          <p:cNvSpPr txBox="1"/>
          <p:nvPr/>
        </p:nvSpPr>
        <p:spPr>
          <a:xfrm>
            <a:off x="7659376" y="3185118"/>
            <a:ext cx="3059492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589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40" name="Google Shape;340;p11"/>
          <p:cNvSpPr txBox="1"/>
          <p:nvPr/>
        </p:nvSpPr>
        <p:spPr>
          <a:xfrm>
            <a:off x="7962829" y="4066477"/>
            <a:ext cx="24525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 also say –</a:t>
            </a:r>
            <a:endParaRPr/>
          </a:p>
        </p:txBody>
      </p:sp>
      <p:sp>
        <p:nvSpPr>
          <p:cNvPr id="341" name="Google Shape;341;p11"/>
          <p:cNvSpPr txBox="1"/>
          <p:nvPr/>
        </p:nvSpPr>
        <p:spPr>
          <a:xfrm>
            <a:off x="6858782" y="4947836"/>
            <a:ext cx="4660699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QUANTIFIERS AS CONJUNCTIONS AND DISJUNCTIONS</a:t>
            </a:r>
            <a:endParaRPr/>
          </a:p>
        </p:txBody>
      </p:sp>
      <p:sp>
        <p:nvSpPr>
          <p:cNvPr id="347" name="Google Shape;347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/>
              <a:t>In general, universal quantifier is a shorthand for conjunctions of the predicate over all values of the domain</a:t>
            </a:r>
            <a:endParaRPr/>
          </a:p>
          <a:p>
            <a:pPr marL="88900" lvl="0" indent="-139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/>
              <a:t>Similarly, existential quantifier is a shorthand for disjunctions of the predicate over all values of the domain</a:t>
            </a:r>
            <a:endParaRPr/>
          </a:p>
        </p:txBody>
      </p:sp>
      <p:sp>
        <p:nvSpPr>
          <p:cNvPr id="348" name="Google Shape;348;p1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29/06/2024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350" name="Google Shape;35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1" name="Google Shape;351;p12"/>
          <p:cNvSpPr txBox="1"/>
          <p:nvPr/>
        </p:nvSpPr>
        <p:spPr>
          <a:xfrm>
            <a:off x="7505700" y="1422400"/>
            <a:ext cx="3366819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349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52" name="Google Shape;352;p12"/>
          <p:cNvSpPr txBox="1"/>
          <p:nvPr/>
        </p:nvSpPr>
        <p:spPr>
          <a:xfrm>
            <a:off x="6812570" y="2303759"/>
            <a:ext cx="4753097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53" name="Google Shape;353;p12"/>
          <p:cNvSpPr txBox="1"/>
          <p:nvPr/>
        </p:nvSpPr>
        <p:spPr>
          <a:xfrm>
            <a:off x="7666302" y="3185118"/>
            <a:ext cx="3045642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805" t="-10522" b="-289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354" name="Google Shape;354;p12"/>
          <p:cNvSpPr txBox="1"/>
          <p:nvPr/>
        </p:nvSpPr>
        <p:spPr>
          <a:xfrm>
            <a:off x="7962829" y="4066477"/>
            <a:ext cx="24525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 also say –</a:t>
            </a:r>
            <a:endParaRPr/>
          </a:p>
        </p:txBody>
      </p:sp>
      <p:sp>
        <p:nvSpPr>
          <p:cNvPr id="355" name="Google Shape;355;p12"/>
          <p:cNvSpPr txBox="1"/>
          <p:nvPr/>
        </p:nvSpPr>
        <p:spPr>
          <a:xfrm>
            <a:off x="6859296" y="4947836"/>
            <a:ext cx="4659674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sz="half" idx="1"/>
          </p:nvPr>
        </p:nvSpPr>
        <p:spPr>
          <a:xfrm>
            <a:off x="1024128" y="2286000"/>
            <a:ext cx="4189317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10" t="-1969" r="-30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 dirty="0"/>
              <a:t>A student in your class has a cat, a dog and a ferret</a:t>
            </a:r>
            <a:endParaRPr dirty="0"/>
          </a:p>
          <a:p>
            <a:pPr marL="88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88900" lvl="0" indent="-139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 dirty="0"/>
              <a:t>All students in your class has a cat, a dog or a ferret</a:t>
            </a:r>
            <a:endParaRPr dirty="0"/>
          </a:p>
          <a:p>
            <a:pPr marL="889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/>
          </a:p>
          <a:p>
            <a:pPr marL="88900" lvl="0" indent="-139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r>
              <a:rPr lang="en-US" dirty="0"/>
              <a:t>No student in your class has a cat, a dog and a ferret</a:t>
            </a:r>
            <a:endParaRPr dirty="0"/>
          </a:p>
        </p:txBody>
      </p:sp>
      <p:sp>
        <p:nvSpPr>
          <p:cNvPr id="363" name="Google Shape;363;p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112000" cy="685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127001" y="1790700"/>
            <a:ext cx="11811000" cy="487680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P(x) be the predicate “x² – 1 = 0” where x is a real number. Determine the truth value of ∃x P(x).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Q(</a:t>
            </a:r>
            <a:r>
              <a:rPr lang="en-US" sz="2000" dirty="0" err="1"/>
              <a:t>x,y</a:t>
            </a:r>
            <a:r>
              <a:rPr lang="en-US" sz="2000" dirty="0"/>
              <a:t>) be the predicate “x &lt; y” where x and y are integers. What does ∀x ∃y Q(</a:t>
            </a:r>
            <a:r>
              <a:rPr lang="en-US" sz="2000" dirty="0" err="1"/>
              <a:t>x,y</a:t>
            </a:r>
            <a:r>
              <a:rPr lang="en-US" sz="2000" dirty="0"/>
              <a:t>) mean in words?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R(x) be the predicate “x is even” where x is an integer. Write the statement “All integers are even” using predicate logic.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S(x) be the predicate “x is a mammal” and T(x) be “x can fly” where x is an animal. How would you express “Some mammals can fly” using predicate logic?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P(</a:t>
            </a:r>
            <a:r>
              <a:rPr lang="en-US" sz="2000" dirty="0" err="1"/>
              <a:t>x,y</a:t>
            </a:r>
            <a:r>
              <a:rPr lang="en-US" sz="2000" dirty="0"/>
              <a:t>) be the predicate “x is the parent of y” where x and y are people. Express “Everyone has a parent” using predicate logic.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Q(x) be the predicate “x is prime” where x is a positive integer. What is the negation of ∀x Q(x)?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R(</a:t>
            </a:r>
            <a:r>
              <a:rPr lang="en-US" sz="2000" dirty="0" err="1"/>
              <a:t>x,y</a:t>
            </a:r>
            <a:r>
              <a:rPr lang="en-US" sz="2000" dirty="0"/>
              <a:t>) be the predicate “x + y = 10” where x and y are integers. Is the statement ∀x ∀y R(</a:t>
            </a:r>
            <a:r>
              <a:rPr lang="en-US" sz="2000" dirty="0" err="1"/>
              <a:t>x,y</a:t>
            </a:r>
            <a:r>
              <a:rPr lang="en-US" sz="2000" dirty="0"/>
              <a:t>) true or false? Explain why.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S(x) be the predicate “x is a multiple of 5” where x is an integer. Express the statement “There is no integer that is a multiple of 5” using predicate logic.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</a:pPr>
            <a:r>
              <a:rPr lang="en-US" sz="2000" dirty="0" smtClean="0"/>
              <a:t>Let </a:t>
            </a:r>
            <a:r>
              <a:rPr lang="en-US" sz="2000" dirty="0"/>
              <a:t>T(</a:t>
            </a:r>
            <a:r>
              <a:rPr lang="en-US" sz="2000" dirty="0" err="1"/>
              <a:t>x,y</a:t>
            </a:r>
            <a:r>
              <a:rPr lang="en-US" sz="2000" dirty="0"/>
              <a:t>) be the predicate “x is taller than y” where x and y are people. Express the statement “Nobody is taller than themselves” using predicate logic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8b460c856_0_3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70" name="Google Shape;170;g318b460c856_0_367"/>
          <p:cNvSpPr txBox="1">
            <a:spLocks noGrp="1"/>
          </p:cNvSpPr>
          <p:nvPr>
            <p:ph sz="half" idx="1"/>
          </p:nvPr>
        </p:nvSpPr>
        <p:spPr>
          <a:xfrm>
            <a:off x="184750" y="1918850"/>
            <a:ext cx="5822100" cy="486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941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60"/>
              <a:buFont typeface="Arial"/>
              <a:buAutoNum type="arabicPeriod"/>
            </a:pPr>
            <a:r>
              <a:rPr lang="en-US" sz="206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take the flight </a:t>
            </a:r>
            <a:r>
              <a:rPr lang="en-US" sz="2060" b="1">
                <a:latin typeface="Arial"/>
                <a:ea typeface="Arial"/>
                <a:cs typeface="Arial"/>
                <a:sym typeface="Arial"/>
              </a:rPr>
              <a:t>if and only if</a:t>
            </a:r>
            <a:r>
              <a:rPr lang="en-US" sz="206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you buy a ticket</a:t>
            </a:r>
            <a:endParaRPr sz="206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417" b="1">
                <a:latin typeface="Arial"/>
                <a:ea typeface="Arial"/>
                <a:cs typeface="Arial"/>
                <a:sym typeface="Arial"/>
              </a:rPr>
              <a:t>p: You take the flight</a:t>
            </a:r>
            <a:endParaRPr sz="241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417" b="1">
                <a:latin typeface="Arial"/>
                <a:ea typeface="Arial"/>
                <a:cs typeface="Arial"/>
                <a:sym typeface="Arial"/>
              </a:rPr>
              <a:t>q: You buy a ticket</a:t>
            </a:r>
            <a:endParaRPr sz="2417" b="1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060">
                <a:latin typeface="Arial"/>
                <a:ea typeface="Arial"/>
                <a:cs typeface="Arial"/>
                <a:sym typeface="Arial"/>
              </a:rPr>
              <a:t>p ↔ q</a:t>
            </a:r>
            <a:endParaRPr sz="2060"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06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Build the Truth Table</a:t>
            </a:r>
            <a:endParaRPr sz="2060"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2060"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00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228"/>
              <a:buFont typeface="Arial"/>
              <a:buAutoNum type="arabicPeriod"/>
            </a:pPr>
            <a:r>
              <a:rPr lang="en-US" sz="2227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Below freezing is </a:t>
            </a:r>
            <a:r>
              <a:rPr lang="en-US" sz="2227" b="1">
                <a:latin typeface="Arial"/>
                <a:ea typeface="Arial"/>
                <a:cs typeface="Arial"/>
                <a:sym typeface="Arial"/>
              </a:rPr>
              <a:t>necessary and sufficient</a:t>
            </a:r>
            <a:r>
              <a:rPr lang="en-US" sz="2227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for it to be snowing.</a:t>
            </a:r>
            <a:endParaRPr sz="2227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241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417" b="1">
                <a:latin typeface="Arial"/>
                <a:ea typeface="Arial"/>
                <a:cs typeface="Arial"/>
                <a:sym typeface="Arial"/>
              </a:rPr>
              <a:t>p: It is below freezing </a:t>
            </a:r>
            <a:endParaRPr sz="241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US" sz="2417" b="1">
                <a:latin typeface="Arial"/>
                <a:ea typeface="Arial"/>
                <a:cs typeface="Arial"/>
                <a:sym typeface="Arial"/>
              </a:rPr>
              <a:t>q: It is snowing</a:t>
            </a:r>
            <a:r>
              <a:rPr lang="en-US" sz="2227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27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20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18b460c856_0_367"/>
          <p:cNvSpPr txBox="1">
            <a:spLocks noGrp="1"/>
          </p:cNvSpPr>
          <p:nvPr>
            <p:ph sz="half" idx="2"/>
          </p:nvPr>
        </p:nvSpPr>
        <p:spPr>
          <a:xfrm>
            <a:off x="5676125" y="2688400"/>
            <a:ext cx="6156000" cy="253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English Words for Biconditional:</a:t>
            </a:r>
            <a:endParaRPr sz="2400" b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 is necessary and sufficient for q</a:t>
            </a:r>
            <a:endParaRPr sz="2400"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p iff q</a:t>
            </a:r>
            <a:endParaRPr sz="2400"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Arial"/>
              <a:buChar char="●"/>
            </a:pPr>
            <a:r>
              <a:rPr lang="en-US" sz="2400" b="1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if p then q and conversely</a:t>
            </a:r>
            <a:endParaRPr sz="2400"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 →q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q →p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So, combinedly we can write p ↔ q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18b460c856_0_3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318b460c856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6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dirty="0" smtClean="0"/>
              <a:t>NEGATION QUANTIFIERS</a:t>
            </a:r>
            <a:endParaRPr dirty="0"/>
          </a:p>
        </p:txBody>
      </p:sp>
      <p:sp>
        <p:nvSpPr>
          <p:cNvPr id="374" name="Google Shape;37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Limitation of propositional logic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NEGATING QUANTIFIED EXPRESSIONS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 l="-1253" t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DE MORGAN’S LAW FOR QUANTIFIERS</a:t>
            </a:r>
            <a:endParaRPr/>
          </a:p>
        </p:txBody>
      </p:sp>
      <p:sp>
        <p:nvSpPr>
          <p:cNvPr id="474" name="Google Shape;474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 l="-1253" t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475" name="Google Shape;475;p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476" name="Google Shape;476;p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477" name="Google Shape;477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1: </a:t>
            </a:r>
            <a:r>
              <a:rPr lang="en-US" sz="2000" dirty="0" smtClean="0"/>
              <a:t>Every student in your class has taken a course in Calculus.</a:t>
            </a: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Answer	: ∀</a:t>
            </a:r>
            <a:r>
              <a:rPr lang="en-US" sz="2000" dirty="0" err="1" smtClean="0">
                <a:ea typeface="Arial"/>
                <a:cs typeface="Arial"/>
                <a:sym typeface="Arial"/>
              </a:rPr>
              <a:t>xC</a:t>
            </a:r>
            <a:r>
              <a:rPr lang="en-US" sz="2000" dirty="0" smtClean="0">
                <a:ea typeface="Arial"/>
                <a:cs typeface="Arial"/>
                <a:sym typeface="Arial"/>
              </a:rPr>
              <a:t>(x)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Negation </a:t>
            </a:r>
            <a:r>
              <a:rPr lang="en-US" sz="2000" dirty="0" smtClean="0"/>
              <a:t>	: </a:t>
            </a:r>
            <a:r>
              <a:rPr lang="en-US" sz="2000" b="1" dirty="0">
                <a:solidFill>
                  <a:srgbClr val="008000"/>
                </a:solidFill>
              </a:rPr>
              <a:t>¬</a:t>
            </a:r>
            <a:r>
              <a:rPr lang="en-US" sz="2000" dirty="0" smtClean="0">
                <a:ea typeface="Arial"/>
                <a:cs typeface="Arial"/>
                <a:sym typeface="Arial"/>
              </a:rPr>
              <a:t>( ∀</a:t>
            </a:r>
            <a:r>
              <a:rPr lang="en-US" sz="2000" dirty="0" err="1" smtClean="0">
                <a:ea typeface="Arial"/>
                <a:cs typeface="Arial"/>
                <a:sym typeface="Arial"/>
              </a:rPr>
              <a:t>xC</a:t>
            </a:r>
            <a:r>
              <a:rPr lang="en-US" sz="2000" dirty="0" smtClean="0">
                <a:ea typeface="Arial"/>
                <a:cs typeface="Arial"/>
                <a:sym typeface="Arial"/>
              </a:rPr>
              <a:t>(x)</a:t>
            </a:r>
            <a:r>
              <a:rPr lang="en-US" sz="2000" dirty="0">
                <a:ea typeface="Arial"/>
                <a:cs typeface="Arial"/>
                <a:sym typeface="Arial"/>
              </a:rPr>
              <a:t> </a:t>
            </a:r>
            <a:r>
              <a:rPr lang="en-US" sz="2000" dirty="0" smtClean="0">
                <a:ea typeface="Arial"/>
                <a:cs typeface="Arial"/>
                <a:sym typeface="Arial"/>
              </a:rPr>
              <a:t>) = </a:t>
            </a:r>
            <a:r>
              <a:rPr lang="en-US" sz="2000" dirty="0">
                <a:ea typeface="Arial"/>
                <a:cs typeface="Arial"/>
                <a:sym typeface="Arial"/>
              </a:rPr>
              <a:t>∃</a:t>
            </a:r>
            <a:r>
              <a:rPr lang="en-US" sz="2000" dirty="0" smtClean="0">
                <a:ea typeface="Arial"/>
                <a:cs typeface="Arial"/>
                <a:sym typeface="Arial"/>
              </a:rPr>
              <a:t>x </a:t>
            </a:r>
            <a:r>
              <a:rPr lang="en-US" sz="2000" b="1" dirty="0" smtClean="0">
                <a:solidFill>
                  <a:srgbClr val="008000"/>
                </a:solidFill>
              </a:rPr>
              <a:t>¬</a:t>
            </a:r>
            <a:r>
              <a:rPr lang="en-US" sz="2000" dirty="0">
                <a:ea typeface="Arial"/>
                <a:cs typeface="Arial"/>
                <a:sym typeface="Arial"/>
              </a:rPr>
              <a:t>C(x</a:t>
            </a:r>
            <a:r>
              <a:rPr lang="en-US" sz="2000" dirty="0" smtClean="0">
                <a:ea typeface="Arial"/>
                <a:cs typeface="Arial"/>
                <a:sym typeface="Arial"/>
              </a:rPr>
              <a:t>) 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  <a:ea typeface="Arial"/>
                <a:cs typeface="Arial"/>
                <a:sym typeface="Arial"/>
              </a:rPr>
              <a:t>There is a student in your class who has not taken Calculus.  </a:t>
            </a:r>
          </a:p>
          <a:p>
            <a:pPr lvl="1"/>
            <a:endParaRPr lang="en-US" sz="2000" dirty="0" smtClean="0"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Example </a:t>
            </a:r>
            <a:r>
              <a:rPr lang="en-US" sz="2000" b="1" dirty="0" smtClean="0">
                <a:solidFill>
                  <a:srgbClr val="FF0000"/>
                </a:solidFill>
              </a:rPr>
              <a:t>2: </a:t>
            </a:r>
            <a:r>
              <a:rPr lang="en-US" sz="2000" b="1" dirty="0" smtClean="0"/>
              <a:t>There is an honest </a:t>
            </a:r>
            <a:r>
              <a:rPr lang="en-US" sz="2000" b="1" dirty="0" smtClean="0"/>
              <a:t>businessman.</a:t>
            </a:r>
            <a:endParaRPr lang="en-US" sz="2000" b="1" dirty="0"/>
          </a:p>
          <a:p>
            <a:r>
              <a:rPr lang="en-US" sz="2000" dirty="0">
                <a:ea typeface="Arial"/>
                <a:cs typeface="Arial"/>
                <a:sym typeface="Arial"/>
              </a:rPr>
              <a:t>Answer	: ∃</a:t>
            </a:r>
            <a:r>
              <a:rPr lang="en-US" sz="2000" dirty="0" err="1" smtClean="0">
                <a:ea typeface="Arial"/>
                <a:cs typeface="Arial"/>
                <a:sym typeface="Arial"/>
              </a:rPr>
              <a:t>xH</a:t>
            </a:r>
            <a:r>
              <a:rPr lang="en-US" sz="2000" dirty="0" smtClean="0">
                <a:ea typeface="Arial"/>
                <a:cs typeface="Arial"/>
                <a:sym typeface="Arial"/>
              </a:rPr>
              <a:t>(x)</a:t>
            </a:r>
            <a:endParaRPr lang="en-US" sz="2000" dirty="0"/>
          </a:p>
          <a:p>
            <a:r>
              <a:rPr lang="en-US" sz="2000" b="1" dirty="0">
                <a:solidFill>
                  <a:srgbClr val="7030A0"/>
                </a:solidFill>
              </a:rPr>
              <a:t>Negation </a:t>
            </a:r>
            <a:r>
              <a:rPr lang="en-US" sz="2000" dirty="0"/>
              <a:t>	: </a:t>
            </a:r>
            <a:r>
              <a:rPr lang="en-US" sz="2000" b="1" dirty="0" smtClean="0">
                <a:solidFill>
                  <a:srgbClr val="008000"/>
                </a:solidFill>
              </a:rPr>
              <a:t>¬</a:t>
            </a:r>
            <a:r>
              <a:rPr lang="en-US" sz="2000" dirty="0" smtClean="0">
                <a:ea typeface="Arial"/>
                <a:cs typeface="Arial"/>
                <a:sym typeface="Arial"/>
              </a:rPr>
              <a:t>(</a:t>
            </a:r>
            <a:r>
              <a:rPr lang="en-US" sz="2000" dirty="0">
                <a:ea typeface="Arial"/>
                <a:cs typeface="Arial"/>
                <a:sym typeface="Arial"/>
              </a:rPr>
              <a:t>∃</a:t>
            </a:r>
            <a:r>
              <a:rPr lang="en-US" sz="2000" dirty="0" err="1">
                <a:ea typeface="Arial"/>
                <a:cs typeface="Arial"/>
                <a:sym typeface="Arial"/>
              </a:rPr>
              <a:t>xH</a:t>
            </a:r>
            <a:r>
              <a:rPr lang="en-US" sz="2000" dirty="0">
                <a:ea typeface="Arial"/>
                <a:cs typeface="Arial"/>
                <a:sym typeface="Arial"/>
              </a:rPr>
              <a:t>(x)</a:t>
            </a:r>
            <a:r>
              <a:rPr lang="en-US" sz="2000" dirty="0" smtClean="0"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ea typeface="Arial"/>
                <a:cs typeface="Arial"/>
                <a:sym typeface="Arial"/>
              </a:rPr>
              <a:t>) = </a:t>
            </a:r>
            <a:r>
              <a:rPr lang="en-US" sz="2000" dirty="0" smtClean="0">
                <a:ea typeface="Arial"/>
                <a:cs typeface="Arial"/>
                <a:sym typeface="Arial"/>
              </a:rPr>
              <a:t>∀x </a:t>
            </a:r>
            <a:r>
              <a:rPr lang="en-US" sz="2000" b="1" dirty="0" smtClean="0">
                <a:solidFill>
                  <a:srgbClr val="008000"/>
                </a:solidFill>
              </a:rPr>
              <a:t>¬</a:t>
            </a:r>
            <a:r>
              <a:rPr lang="en-US" sz="2000" dirty="0" smtClean="0">
                <a:ea typeface="Arial"/>
                <a:cs typeface="Arial"/>
                <a:sym typeface="Arial"/>
              </a:rPr>
              <a:t>H(x</a:t>
            </a:r>
            <a:r>
              <a:rPr lang="en-US" sz="2000" dirty="0">
                <a:ea typeface="Arial"/>
                <a:cs typeface="Arial"/>
                <a:sym typeface="Arial"/>
              </a:rPr>
              <a:t>) </a:t>
            </a:r>
            <a:endParaRPr lang="en-US" sz="2000" dirty="0" smtClean="0">
              <a:ea typeface="Arial"/>
              <a:cs typeface="Arial"/>
              <a:sym typeface="Arial"/>
            </a:endParaRP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Every </a:t>
            </a:r>
            <a:r>
              <a:rPr lang="en-US" sz="2000" dirty="0" smtClean="0">
                <a:ea typeface="Arial"/>
                <a:cs typeface="Arial"/>
                <a:sym typeface="Arial"/>
              </a:rPr>
              <a:t>businessman </a:t>
            </a:r>
            <a:r>
              <a:rPr lang="en-US" sz="2000" dirty="0" smtClean="0">
                <a:ea typeface="Arial"/>
                <a:cs typeface="Arial"/>
                <a:sym typeface="Arial"/>
              </a:rPr>
              <a:t>is not honest. </a:t>
            </a: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Not all </a:t>
            </a:r>
            <a:r>
              <a:rPr lang="en-US" sz="2000" dirty="0" smtClean="0">
                <a:ea typeface="Arial"/>
                <a:cs typeface="Arial"/>
                <a:sym typeface="Arial"/>
              </a:rPr>
              <a:t>businessmen</a:t>
            </a:r>
            <a:r>
              <a:rPr lang="en-US" sz="2000" dirty="0" smtClean="0">
                <a:ea typeface="Arial"/>
                <a:cs typeface="Arial"/>
                <a:sym typeface="Arial"/>
              </a:rPr>
              <a:t> </a:t>
            </a:r>
            <a:r>
              <a:rPr lang="en-US" sz="2000" dirty="0" smtClean="0">
                <a:ea typeface="Arial"/>
                <a:cs typeface="Arial"/>
                <a:sym typeface="Arial"/>
              </a:rPr>
              <a:t>are honest. </a:t>
            </a:r>
            <a:endParaRPr lang="en-US" sz="2000" dirty="0">
              <a:ea typeface="Arial"/>
              <a:cs typeface="Arial"/>
              <a:sym typeface="Arial"/>
            </a:endParaRPr>
          </a:p>
          <a:p>
            <a:pPr marL="142875" indent="0">
              <a:buNone/>
            </a:pPr>
            <a:endParaRPr lang="en-US" sz="2000" dirty="0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3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 l="-526" t="-9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 </a:t>
            </a:r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486" name="Google Shape;486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318b460c856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93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 dirty="0" smtClean="0"/>
              <a:t>NESTED QUANTIFIERS</a:t>
            </a:r>
            <a:endParaRPr dirty="0"/>
          </a:p>
        </p:txBody>
      </p:sp>
      <p:sp>
        <p:nvSpPr>
          <p:cNvPr id="374" name="Google Shape;37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Limitation of propositional logic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9231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31400"/>
            <a:ext cx="11112000" cy="1325563"/>
          </a:xfrm>
        </p:spPr>
        <p:txBody>
          <a:bodyPr/>
          <a:lstStyle/>
          <a:p>
            <a:r>
              <a:rPr lang="en-US" dirty="0" smtClean="0"/>
              <a:t>NESTED QUANTIFIER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500" y="1685924"/>
            <a:ext cx="11501800" cy="50323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chemeClr val="accent6"/>
                </a:solidFill>
              </a:rPr>
              <a:t>One</a:t>
            </a:r>
            <a:r>
              <a:rPr lang="en-US" sz="2000" dirty="0" smtClean="0"/>
              <a:t> </a:t>
            </a:r>
            <a:r>
              <a:rPr lang="en-US" sz="2000" dirty="0"/>
              <a:t>quantifier is </a:t>
            </a:r>
            <a:r>
              <a:rPr lang="en-US" sz="2000" b="1" dirty="0">
                <a:solidFill>
                  <a:schemeClr val="accent6"/>
                </a:solidFill>
              </a:rPr>
              <a:t>within the scope of </a:t>
            </a:r>
            <a:r>
              <a:rPr lang="en-US" sz="2000" b="1" dirty="0" smtClean="0">
                <a:solidFill>
                  <a:schemeClr val="accent6"/>
                </a:solidFill>
              </a:rPr>
              <a:t>another quantifier</a:t>
            </a:r>
            <a:r>
              <a:rPr lang="en-US" sz="20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Example 1</a:t>
            </a:r>
            <a:r>
              <a:rPr lang="en-US" sz="2000" dirty="0" smtClean="0"/>
              <a:t>: 		</a:t>
            </a:r>
            <a:r>
              <a:rPr lang="en-US" sz="2000" b="1" dirty="0" smtClean="0">
                <a:solidFill>
                  <a:srgbClr val="7030A0"/>
                </a:solidFill>
              </a:rPr>
              <a:t>∀</a:t>
            </a:r>
            <a:r>
              <a:rPr lang="en-US" sz="2000" b="1" dirty="0" err="1">
                <a:solidFill>
                  <a:srgbClr val="7030A0"/>
                </a:solidFill>
              </a:rPr>
              <a:t>x∃y</a:t>
            </a:r>
            <a:r>
              <a:rPr lang="en-US" sz="2000" b="1" dirty="0">
                <a:solidFill>
                  <a:srgbClr val="7030A0"/>
                </a:solidFill>
              </a:rPr>
              <a:t>(x + y = 0).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dirty="0" smtClean="0"/>
              <a:t>Everything </a:t>
            </a:r>
            <a:r>
              <a:rPr lang="en-US" sz="2000" dirty="0"/>
              <a:t>within the scope of a quantifier can be thought of as a </a:t>
            </a:r>
            <a:r>
              <a:rPr lang="en-US" sz="2000" b="1" dirty="0">
                <a:solidFill>
                  <a:srgbClr val="FF0000"/>
                </a:solidFill>
              </a:rPr>
              <a:t>propositional </a:t>
            </a:r>
            <a:r>
              <a:rPr lang="en-US" sz="2000" b="1" dirty="0" smtClean="0">
                <a:solidFill>
                  <a:srgbClr val="FF0000"/>
                </a:solidFill>
              </a:rPr>
              <a:t>function</a:t>
            </a:r>
            <a:r>
              <a:rPr lang="en-US" sz="2000" dirty="0"/>
              <a:t>. </a:t>
            </a:r>
            <a:endParaRPr lang="en-US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b="1" dirty="0">
                <a:solidFill>
                  <a:srgbClr val="FF0000"/>
                </a:solidFill>
              </a:rPr>
              <a:t>∀</a:t>
            </a:r>
            <a:r>
              <a:rPr lang="en-US" sz="2000" b="1" dirty="0" err="1">
                <a:solidFill>
                  <a:srgbClr val="FF0000"/>
                </a:solidFill>
              </a:rPr>
              <a:t>x∃y</a:t>
            </a:r>
            <a:r>
              <a:rPr lang="en-US" sz="2000" b="1" dirty="0">
                <a:solidFill>
                  <a:srgbClr val="FF0000"/>
                </a:solidFill>
              </a:rPr>
              <a:t>(x + y = 0) </a:t>
            </a:r>
            <a:r>
              <a:rPr lang="en-US" sz="2000" dirty="0"/>
              <a:t>is the same thing as </a:t>
            </a:r>
            <a:r>
              <a:rPr lang="en-US" sz="2000" b="1" dirty="0">
                <a:solidFill>
                  <a:srgbClr val="FF0000"/>
                </a:solidFill>
              </a:rPr>
              <a:t>∀</a:t>
            </a:r>
            <a:r>
              <a:rPr lang="en-US" sz="2000" b="1" dirty="0" err="1">
                <a:solidFill>
                  <a:srgbClr val="FF0000"/>
                </a:solidFill>
              </a:rPr>
              <a:t>xQ</a:t>
            </a:r>
            <a:r>
              <a:rPr lang="en-US" sz="2000" b="1" dirty="0">
                <a:solidFill>
                  <a:srgbClr val="FF0000"/>
                </a:solidFill>
              </a:rPr>
              <a:t>(x),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where </a:t>
            </a:r>
            <a:r>
              <a:rPr lang="en-US" sz="2000" b="1" dirty="0"/>
              <a:t>Q(x) is ∃</a:t>
            </a:r>
            <a:r>
              <a:rPr lang="en-US" sz="2000" b="1" dirty="0" err="1"/>
              <a:t>yP</a:t>
            </a:r>
            <a:r>
              <a:rPr lang="en-US" sz="2000" b="1" dirty="0"/>
              <a:t>(x, y), </a:t>
            </a:r>
            <a:endParaRPr lang="en-US" sz="2000" b="1" dirty="0" smtClean="0"/>
          </a:p>
          <a:p>
            <a:pPr lvl="2">
              <a:lnSpc>
                <a:spcPct val="120000"/>
              </a:lnSpc>
            </a:pPr>
            <a:r>
              <a:rPr lang="en-US" sz="2000" dirty="0" smtClean="0"/>
              <a:t>where </a:t>
            </a:r>
            <a:r>
              <a:rPr lang="en-US" sz="2000" b="1" dirty="0"/>
              <a:t>P(x, y) is x + y = 0.</a:t>
            </a:r>
            <a:r>
              <a:rPr lang="en-US" sz="2000" b="1" dirty="0" smtClean="0">
                <a:ea typeface="Arial"/>
                <a:cs typeface="Arial"/>
                <a:sym typeface="Arial"/>
              </a:rPr>
              <a:t>  </a:t>
            </a:r>
          </a:p>
          <a:p>
            <a:pPr lvl="1"/>
            <a:endParaRPr lang="en-US" sz="2000" dirty="0" smtClean="0">
              <a:cs typeface="Arial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Example </a:t>
            </a:r>
            <a:r>
              <a:rPr lang="en-US" sz="2000" b="1" dirty="0" smtClean="0">
                <a:solidFill>
                  <a:srgbClr val="FF0000"/>
                </a:solidFill>
              </a:rPr>
              <a:t>2: </a:t>
            </a:r>
            <a:r>
              <a:rPr lang="en-US" sz="2000" dirty="0" smtClean="0"/>
              <a:t>Translate the following statement into English. Domain is Real Number. 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∀</a:t>
            </a:r>
            <a:r>
              <a:rPr lang="en-US" sz="2000" b="1" dirty="0" smtClean="0">
                <a:solidFill>
                  <a:srgbClr val="7030A0"/>
                </a:solidFill>
              </a:rPr>
              <a:t>x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∀y ((x &gt; </a:t>
            </a:r>
            <a:r>
              <a:rPr lang="en-US" sz="2000" b="1" dirty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(y &lt; </a:t>
            </a:r>
            <a:r>
              <a:rPr lang="en-US" sz="2000" b="1" dirty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en-US" sz="2000" b="1" dirty="0" smtClean="0">
                <a:solidFill>
                  <a:srgbClr val="008000"/>
                </a:solidFill>
              </a:rPr>
              <a:t>→ 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xy</a:t>
            </a:r>
            <a:r>
              <a:rPr lang="en-US" sz="2000" b="1" dirty="0" smtClean="0">
                <a:solidFill>
                  <a:srgbClr val="7030A0"/>
                </a:solidFill>
              </a:rPr>
              <a:t> &lt; </a:t>
            </a:r>
            <a:r>
              <a:rPr lang="en-US" sz="2000" b="1" dirty="0">
                <a:solidFill>
                  <a:srgbClr val="7030A0"/>
                </a:solidFill>
              </a:rPr>
              <a:t>0)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For every real number x and y, </a:t>
            </a:r>
          </a:p>
          <a:p>
            <a:pPr lvl="1"/>
            <a:r>
              <a:rPr lang="en-US" sz="1600" dirty="0" smtClean="0">
                <a:ea typeface="Arial"/>
                <a:cs typeface="Arial"/>
                <a:sym typeface="Arial"/>
              </a:rPr>
              <a:t>if x is positive and y is negative, then </a:t>
            </a:r>
            <a:r>
              <a:rPr lang="en-US" sz="1600" dirty="0" err="1" smtClean="0">
                <a:ea typeface="Arial"/>
                <a:cs typeface="Arial"/>
                <a:sym typeface="Arial"/>
              </a:rPr>
              <a:t>xy</a:t>
            </a:r>
            <a:r>
              <a:rPr lang="en-US" sz="1600" dirty="0" smtClean="0">
                <a:ea typeface="Arial"/>
                <a:cs typeface="Arial"/>
                <a:sym typeface="Arial"/>
              </a:rPr>
              <a:t> is Negative  </a:t>
            </a:r>
          </a:p>
          <a:p>
            <a:pPr marL="142875" indent="0">
              <a:buNone/>
            </a:pPr>
            <a:endParaRPr lang="en-US" sz="2000" dirty="0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9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31400"/>
            <a:ext cx="11112000" cy="1325563"/>
          </a:xfrm>
        </p:spPr>
        <p:txBody>
          <a:bodyPr/>
          <a:lstStyle/>
          <a:p>
            <a:r>
              <a:rPr lang="en-US" dirty="0" smtClean="0"/>
              <a:t>NESTED QUANTIFIER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500" y="1685924"/>
            <a:ext cx="11501800" cy="5032376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3: </a:t>
            </a:r>
            <a:r>
              <a:rPr lang="en-US" sz="2000" dirty="0" smtClean="0"/>
              <a:t>Translate the following statement into English. </a:t>
            </a:r>
            <a:r>
              <a:rPr lang="en-US" sz="2000" b="1" dirty="0" smtClean="0">
                <a:solidFill>
                  <a:srgbClr val="FF0000"/>
                </a:solidFill>
              </a:rPr>
              <a:t>Domain is Real Number. 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∀</a:t>
            </a:r>
            <a:r>
              <a:rPr lang="en-US" sz="2000" b="1" dirty="0" smtClean="0">
                <a:solidFill>
                  <a:srgbClr val="7030A0"/>
                </a:solidFill>
              </a:rPr>
              <a:t>x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∀y ((x &gt; </a:t>
            </a:r>
            <a:r>
              <a:rPr lang="en-US" sz="2000" b="1" dirty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(y &gt; </a:t>
            </a:r>
            <a:r>
              <a:rPr lang="en-US" sz="2000" b="1" dirty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) </a:t>
            </a:r>
            <a:r>
              <a:rPr lang="en-US" sz="2000" b="1" dirty="0" smtClean="0">
                <a:solidFill>
                  <a:srgbClr val="008000"/>
                </a:solidFill>
              </a:rPr>
              <a:t>→ </a:t>
            </a:r>
            <a:r>
              <a:rPr lang="en-US" sz="2000" b="1" dirty="0" smtClean="0">
                <a:solidFill>
                  <a:srgbClr val="7030A0"/>
                </a:solidFill>
              </a:rPr>
              <a:t>(x + y &gt; </a:t>
            </a:r>
            <a:r>
              <a:rPr lang="en-US" sz="2000" b="1" dirty="0">
                <a:solidFill>
                  <a:srgbClr val="7030A0"/>
                </a:solidFill>
              </a:rPr>
              <a:t>0)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For every real number x and y, </a:t>
            </a:r>
          </a:p>
          <a:p>
            <a:pPr lvl="1"/>
            <a:r>
              <a:rPr lang="en-US" sz="1600" dirty="0" smtClean="0">
                <a:ea typeface="Arial"/>
                <a:cs typeface="Arial"/>
                <a:sym typeface="Arial"/>
              </a:rPr>
              <a:t>if x is positive and y is positive, then the sum of x and y is Positive  </a:t>
            </a:r>
          </a:p>
          <a:p>
            <a:pPr marL="142875" indent="0">
              <a:buNone/>
            </a:pPr>
            <a:endParaRPr lang="en-US" sz="2000" dirty="0" smtClean="0">
              <a:cs typeface="Arial"/>
              <a:sym typeface="Arial"/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Example </a:t>
            </a:r>
            <a:r>
              <a:rPr lang="en-US" sz="2000" b="1" dirty="0" smtClean="0">
                <a:solidFill>
                  <a:srgbClr val="FF0000"/>
                </a:solidFill>
              </a:rPr>
              <a:t>4: </a:t>
            </a:r>
            <a:r>
              <a:rPr lang="en-US" sz="2000" dirty="0"/>
              <a:t>Translate the following statement into English. Domain is Real Number.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∀x </a:t>
            </a:r>
            <a:r>
              <a:rPr lang="en-US" sz="2000" b="1" dirty="0" smtClean="0">
                <a:solidFill>
                  <a:srgbClr val="7030A0"/>
                </a:solidFill>
              </a:rPr>
              <a:t>(C(x) </a:t>
            </a:r>
            <a:r>
              <a:rPr lang="en-US" sz="2000" b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∃</a:t>
            </a:r>
            <a:r>
              <a:rPr lang="en-US" sz="2000" b="1" dirty="0" smtClean="0">
                <a:solidFill>
                  <a:srgbClr val="7030A0"/>
                </a:solidFill>
              </a:rPr>
              <a:t>y( C(y) 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000" b="1" dirty="0" smtClean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F</a:t>
            </a:r>
            <a:r>
              <a:rPr lang="en-US" sz="2000" b="1" dirty="0" smtClean="0">
                <a:solidFill>
                  <a:srgbClr val="7030A0"/>
                </a:solidFill>
              </a:rPr>
              <a:t>(x, y)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). </a:t>
            </a:r>
            <a:r>
              <a:rPr lang="en-US" sz="2000" b="1" dirty="0" smtClean="0">
                <a:solidFill>
                  <a:srgbClr val="FF0000"/>
                </a:solidFill>
              </a:rPr>
              <a:t>Domain is ALL STUDENTS.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C(x</a:t>
            </a:r>
            <a:r>
              <a:rPr lang="en-US" sz="2000" b="1" dirty="0" smtClean="0">
                <a:solidFill>
                  <a:srgbClr val="7030A0"/>
                </a:solidFill>
              </a:rPr>
              <a:t>) : x has a Computer</a:t>
            </a:r>
          </a:p>
          <a:p>
            <a:r>
              <a:rPr lang="en-US" sz="2000" b="1" dirty="0">
                <a:solidFill>
                  <a:srgbClr val="008000"/>
                </a:solidFill>
              </a:rPr>
              <a:t>F</a:t>
            </a:r>
            <a:r>
              <a:rPr lang="en-US" sz="2000" b="1" dirty="0">
                <a:solidFill>
                  <a:srgbClr val="7030A0"/>
                </a:solidFill>
              </a:rPr>
              <a:t>(x, y</a:t>
            </a:r>
            <a:r>
              <a:rPr lang="en-US" sz="2000" b="1" dirty="0" smtClean="0">
                <a:solidFill>
                  <a:srgbClr val="7030A0"/>
                </a:solidFill>
              </a:rPr>
              <a:t>): x and y are Friends.</a:t>
            </a:r>
          </a:p>
          <a:p>
            <a:r>
              <a:rPr lang="en-US" sz="2000" dirty="0" smtClean="0">
                <a:ea typeface="Arial"/>
                <a:cs typeface="Arial"/>
                <a:sym typeface="Arial"/>
              </a:rPr>
              <a:t>For every student x in your school, x has a computer or there is a Student y </a:t>
            </a:r>
            <a:r>
              <a:rPr lang="en-US" sz="2000" dirty="0" err="1" smtClean="0">
                <a:ea typeface="Arial"/>
                <a:cs typeface="Arial"/>
                <a:sym typeface="Arial"/>
              </a:rPr>
              <a:t>s.t.</a:t>
            </a:r>
            <a:r>
              <a:rPr lang="en-US" sz="2000" dirty="0" smtClean="0">
                <a:ea typeface="Arial"/>
                <a:cs typeface="Arial"/>
                <a:sym typeface="Arial"/>
              </a:rPr>
              <a:t> y has a computer and x and y are friends.</a:t>
            </a:r>
          </a:p>
          <a:p>
            <a:pPr lvl="1"/>
            <a:r>
              <a:rPr lang="en-US" sz="1600" dirty="0" smtClean="0">
                <a:ea typeface="Arial"/>
                <a:cs typeface="Arial"/>
                <a:sym typeface="Arial"/>
              </a:rPr>
              <a:t>Every student in your school has a computer or has a friend who has a computer.</a:t>
            </a:r>
          </a:p>
          <a:p>
            <a:endParaRPr lang="en-US" sz="1600" dirty="0">
              <a:ea typeface="Arial"/>
              <a:cs typeface="Arial"/>
              <a:sym typeface="Arial"/>
            </a:endParaRPr>
          </a:p>
          <a:p>
            <a:pPr marL="142875" indent="0">
              <a:buNone/>
            </a:pPr>
            <a:endParaRPr lang="en-US" sz="2000" dirty="0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1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8b460c856_0_5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Determine whether these biconditionals are true or false</a:t>
            </a:r>
            <a:endParaRPr/>
          </a:p>
        </p:txBody>
      </p:sp>
      <p:sp>
        <p:nvSpPr>
          <p:cNvPr id="179" name="Google Shape;179;g318b460c856_0_513"/>
          <p:cNvSpPr txBox="1">
            <a:spLocks noGrp="1"/>
          </p:cNvSpPr>
          <p:nvPr>
            <p:ph sz="half" idx="1"/>
          </p:nvPr>
        </p:nvSpPr>
        <p:spPr>
          <a:xfrm>
            <a:off x="358800" y="1825625"/>
            <a:ext cx="5531700" cy="450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400"/>
              <a:t>2+2=4 if and only if 1+1=2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2+2=4 is True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1+1=2 is True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 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/>
              <a:t>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↔ T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 sz="2400"/>
              <a:t>1+1 = 2 if and only if 2+3=4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T - F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↔ F</a:t>
            </a:r>
            <a:endParaRPr sz="22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1+1 = 3 if and only if horse can fly</a:t>
            </a:r>
            <a:endParaRPr/>
          </a:p>
          <a:p>
            <a:pPr marL="914400" lvl="1" indent="-339725" algn="l" rtl="0">
              <a:spcBef>
                <a:spcPts val="0"/>
              </a:spcBef>
              <a:spcAft>
                <a:spcPts val="0"/>
              </a:spcAft>
              <a:buSzPts val="1750"/>
              <a:buAutoNum type="alphaLcParenR"/>
            </a:pPr>
            <a:r>
              <a:rPr lang="en-US" sz="2200"/>
              <a:t>F - F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↔ T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0 &gt; 1 if and only if 2 &gt; 1</a:t>
            </a:r>
            <a:endParaRPr/>
          </a:p>
          <a:p>
            <a:pPr marL="914400" lvl="1" indent="-339725" algn="l" rtl="0">
              <a:spcBef>
                <a:spcPts val="0"/>
              </a:spcBef>
              <a:spcAft>
                <a:spcPts val="0"/>
              </a:spcAft>
              <a:buSzPts val="1750"/>
              <a:buAutoNum type="alphaLcParenR"/>
            </a:pPr>
            <a:r>
              <a:rPr lang="en-US" sz="2200"/>
              <a:t>F - T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↔ 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18b460c856_0_51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18b460c856_0_5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8b460c856_0_197"/>
          <p:cNvSpPr txBox="1">
            <a:spLocks noGrp="1"/>
          </p:cNvSpPr>
          <p:nvPr>
            <p:ph type="title"/>
          </p:nvPr>
        </p:nvSpPr>
        <p:spPr>
          <a:xfrm>
            <a:off x="540000" y="82775"/>
            <a:ext cx="1111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>
                <a:solidFill>
                  <a:schemeClr val="accent6"/>
                </a:solidFill>
              </a:rPr>
              <a:t>REVIEW : </a:t>
            </a:r>
            <a:endParaRPr>
              <a:solidFill>
                <a:schemeClr val="accent6"/>
              </a:solidFill>
            </a:endParaRPr>
          </a:p>
          <a:p>
            <a:pPr marL="1003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000"/>
              <a:t>CONVERSE, CONTRAPOSITIVE AND INVERSE</a:t>
            </a:r>
            <a:endParaRPr sz="4000"/>
          </a:p>
        </p:txBody>
      </p:sp>
      <p:sp>
        <p:nvSpPr>
          <p:cNvPr id="187" name="Google Shape;187;g318b460c856_0_197"/>
          <p:cNvSpPr txBox="1">
            <a:spLocks noGrp="1"/>
          </p:cNvSpPr>
          <p:nvPr>
            <p:ph sz="half" idx="1"/>
          </p:nvPr>
        </p:nvSpPr>
        <p:spPr>
          <a:xfrm>
            <a:off x="3047551" y="4226675"/>
            <a:ext cx="8371200" cy="44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n-US" sz="2800"/>
              <a:t>If it rains, I will stay home.</a:t>
            </a:r>
            <a:endParaRPr sz="2800"/>
          </a:p>
          <a:p>
            <a:pPr marL="88900" lvl="0" indent="-88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n-US" sz="2800" b="1">
                <a:solidFill>
                  <a:schemeClr val="accent5"/>
                </a:solidFill>
              </a:rPr>
              <a:t>Converse	:</a:t>
            </a:r>
            <a:r>
              <a:rPr lang="en-US" sz="2800"/>
              <a:t> If I stay home, it is raining.</a:t>
            </a:r>
            <a:endParaRPr sz="2800"/>
          </a:p>
          <a:p>
            <a:pPr marL="88900" lvl="0" indent="-88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n-US" sz="2800" b="1">
                <a:solidFill>
                  <a:srgbClr val="008000"/>
                </a:solidFill>
              </a:rPr>
              <a:t>Contrapositive:</a:t>
            </a:r>
            <a:r>
              <a:rPr lang="en-US" sz="2800"/>
              <a:t> If I do not stay home, it is not raining.</a:t>
            </a:r>
            <a:endParaRPr sz="2800"/>
          </a:p>
          <a:p>
            <a:pPr marL="88900" lvl="0" indent="-88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n-US" sz="2800" b="1">
                <a:solidFill>
                  <a:schemeClr val="accent6"/>
                </a:solidFill>
              </a:rPr>
              <a:t>Inverse		:</a:t>
            </a:r>
            <a:r>
              <a:rPr lang="en-US" sz="2800"/>
              <a:t> If it does not rain, I will not stay home.</a:t>
            </a:r>
            <a:endParaRPr sz="2800"/>
          </a:p>
          <a:p>
            <a:pPr marL="88900" lvl="0" indent="-88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n-US" sz="2800" b="1">
                <a:solidFill>
                  <a:srgbClr val="0000FF"/>
                </a:solidFill>
              </a:rPr>
              <a:t>Which of these are equivalent? </a:t>
            </a:r>
            <a:r>
              <a:rPr lang="en-US" sz="2800" b="1">
                <a:solidFill>
                  <a:srgbClr val="FF00FF"/>
                </a:solidFill>
              </a:rPr>
              <a:t>Prepare Truth Table</a:t>
            </a:r>
            <a:endParaRPr sz="2800" b="1">
              <a:solidFill>
                <a:srgbClr val="FF00FF"/>
              </a:solidFill>
            </a:endParaRPr>
          </a:p>
        </p:txBody>
      </p:sp>
      <p:sp>
        <p:nvSpPr>
          <p:cNvPr id="188" name="Google Shape;188;g318b460c856_0_197"/>
          <p:cNvSpPr txBox="1">
            <a:spLocks noGrp="1"/>
          </p:cNvSpPr>
          <p:nvPr>
            <p:ph sz="half" idx="2"/>
          </p:nvPr>
        </p:nvSpPr>
        <p:spPr>
          <a:xfrm>
            <a:off x="893400" y="4074275"/>
            <a:ext cx="3302400" cy="517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19" t="-21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89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 </a:t>
            </a:r>
            <a:endParaRPr sz="2800"/>
          </a:p>
        </p:txBody>
      </p:sp>
      <p:sp>
        <p:nvSpPr>
          <p:cNvPr id="189" name="Google Shape;189;g318b460c856_0_19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0" name="Google Shape;190;g318b460c856_0_197"/>
          <p:cNvSpPr txBox="1"/>
          <p:nvPr/>
        </p:nvSpPr>
        <p:spPr>
          <a:xfrm>
            <a:off x="489600" y="1772700"/>
            <a:ext cx="112275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●"/>
            </a:pPr>
            <a:r>
              <a:rPr lang="en-US" sz="2800" b="1" i="0" u="none" strike="noStrike" cap="none">
                <a:solidFill>
                  <a:schemeClr val="accent5"/>
                </a:solidFill>
              </a:rPr>
              <a:t>We can form some </a:t>
            </a:r>
            <a:r>
              <a:rPr lang="en-US" sz="2800" b="1" i="0" u="none" strike="noStrike" cap="none">
                <a:solidFill>
                  <a:schemeClr val="dk1"/>
                </a:solidFill>
              </a:rPr>
              <a:t>new conditional statements</a:t>
            </a:r>
            <a:r>
              <a:rPr lang="en-US" sz="2800" b="1" i="0" u="none" strike="noStrike" cap="none">
                <a:solidFill>
                  <a:schemeClr val="accent5"/>
                </a:solidFill>
              </a:rPr>
              <a:t> </a:t>
            </a:r>
            <a:r>
              <a:rPr lang="en-US" sz="2800" b="1">
                <a:solidFill>
                  <a:schemeClr val="accent5"/>
                </a:solidFill>
              </a:rPr>
              <a:t>from</a:t>
            </a:r>
            <a:r>
              <a:rPr lang="en-US" sz="2800" b="1" i="0" u="none" strike="noStrike" cap="none">
                <a:solidFill>
                  <a:schemeClr val="accent5"/>
                </a:solidFill>
              </a:rPr>
              <a:t> a </a:t>
            </a:r>
            <a:r>
              <a:rPr lang="en-US" sz="2800" b="1" i="0" u="none" strike="noStrike" cap="none">
                <a:solidFill>
                  <a:srgbClr val="0000FF"/>
                </a:solidFill>
              </a:rPr>
              <a:t>conditional statement </a:t>
            </a:r>
            <a:r>
              <a:rPr lang="en-US" sz="2800" b="1" i="1" u="none" strike="noStrike" cap="none">
                <a:solidFill>
                  <a:srgbClr val="0000FF"/>
                </a:solidFill>
              </a:rPr>
              <a:t>p </a:t>
            </a:r>
            <a:r>
              <a:rPr lang="en-US" sz="2800" b="1" i="0" u="none" strike="noStrike" cap="none">
                <a:solidFill>
                  <a:srgbClr val="0000FF"/>
                </a:solidFill>
              </a:rPr>
              <a:t>→ </a:t>
            </a:r>
            <a:r>
              <a:rPr lang="en-US" sz="2800" b="1" i="1" u="none" strike="noStrike" cap="none">
                <a:solidFill>
                  <a:srgbClr val="0000FF"/>
                </a:solidFill>
              </a:rPr>
              <a:t>q</a:t>
            </a:r>
            <a:r>
              <a:rPr lang="en-US" sz="2800" b="1" i="0" u="none" strike="noStrike" cap="none">
                <a:solidFill>
                  <a:schemeClr val="accent5"/>
                </a:solidFill>
              </a:rPr>
              <a:t>. </a:t>
            </a:r>
            <a:endParaRPr sz="2800" b="1" i="0" u="none" strike="noStrike" cap="none">
              <a:solidFill>
                <a:schemeClr val="accent5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b="1">
                <a:solidFill>
                  <a:schemeClr val="dk1"/>
                </a:solidFill>
              </a:rPr>
              <a:t>Converse</a:t>
            </a:r>
            <a:endParaRPr sz="2600" b="1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b="1">
                <a:solidFill>
                  <a:schemeClr val="dk1"/>
                </a:solidFill>
              </a:rPr>
              <a:t>Contrapositive</a:t>
            </a:r>
            <a:endParaRPr sz="2600" b="1">
              <a:solidFill>
                <a:schemeClr val="dk1"/>
              </a:solidFill>
            </a:endParaRPr>
          </a:p>
          <a:p>
            <a: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b="1">
                <a:solidFill>
                  <a:schemeClr val="dk1"/>
                </a:solidFill>
              </a:rPr>
              <a:t>Inverse </a:t>
            </a:r>
            <a:endParaRPr sz="2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8b460c856_0_3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</a:t>
            </a:r>
            <a:endParaRPr/>
          </a:p>
        </p:txBody>
      </p:sp>
      <p:sp>
        <p:nvSpPr>
          <p:cNvPr id="197" name="Google Shape;197;g318b460c856_0_351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/>
              <a:t>p: I am in Dhaka</a:t>
            </a:r>
            <a:endParaRPr sz="2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/>
              <a:t>q: I am in Bangladesh</a:t>
            </a:r>
            <a:endParaRPr sz="2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8000"/>
                </a:solidFill>
              </a:rPr>
              <a:t>Conditional Statement: </a:t>
            </a:r>
            <a:endParaRPr sz="2400" b="1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8000"/>
                </a:solidFill>
              </a:rPr>
              <a:t>	p → q</a:t>
            </a:r>
            <a:endParaRPr sz="2400" b="1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	if I am in Dhaka then I am in Bangladesh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</a:rPr>
              <a:t>Converse: </a:t>
            </a:r>
            <a:endParaRPr sz="28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</a:rPr>
              <a:t>q → p</a:t>
            </a:r>
            <a:endParaRPr sz="2800" b="1">
              <a:solidFill>
                <a:srgbClr val="0000FF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if I am in Bangladesh then I am in Dhaka </a:t>
            </a:r>
            <a:endParaRPr/>
          </a:p>
        </p:txBody>
      </p:sp>
      <p:sp>
        <p:nvSpPr>
          <p:cNvPr id="198" name="Google Shape;198;g318b460c856_0_351"/>
          <p:cNvSpPr txBox="1">
            <a:spLocks noGrp="1"/>
          </p:cNvSpPr>
          <p:nvPr>
            <p:ph sz="half" idx="2"/>
          </p:nvPr>
        </p:nvSpPr>
        <p:spPr>
          <a:xfrm>
            <a:off x="5658700" y="1825625"/>
            <a:ext cx="6173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FF"/>
                </a:solidFill>
              </a:rPr>
              <a:t>Inverse:</a:t>
            </a:r>
            <a:endParaRPr sz="2800" b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9900FF"/>
                </a:solidFill>
              </a:rPr>
              <a:t>	¬p → ¬q</a:t>
            </a:r>
            <a:endParaRPr sz="2800" b="1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	if I am not in Dhaka then I am not in Bangladesh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8000"/>
                </a:solidFill>
              </a:rPr>
              <a:t>Contrapositive:</a:t>
            </a:r>
            <a:endParaRPr sz="28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8000"/>
                </a:solidFill>
              </a:rPr>
              <a:t>	¬q → ¬p</a:t>
            </a:r>
            <a:endParaRPr sz="2800" b="1" dirty="0">
              <a:solidFill>
                <a:srgbClr val="008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	if I am not in Bangladesh then I am not in Dhaka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 b="1" dirty="0">
                <a:solidFill>
                  <a:schemeClr val="accent6"/>
                </a:solidFill>
              </a:rPr>
              <a:t>Build the Truth Table.</a:t>
            </a:r>
            <a:endParaRPr sz="2700" b="1" dirty="0">
              <a:solidFill>
                <a:schemeClr val="accent6"/>
              </a:solidFill>
            </a:endParaRPr>
          </a:p>
          <a:p>
            <a:pPr marL="457200" lvl="0" indent="-381000" algn="just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en-US" sz="2400" b="1" dirty="0"/>
              <a:t>Show that the Conditional Statement and the Contrapositive have the Exact Match.</a:t>
            </a:r>
            <a:endParaRPr sz="2400" b="1" dirty="0"/>
          </a:p>
        </p:txBody>
      </p:sp>
      <p:sp>
        <p:nvSpPr>
          <p:cNvPr id="199" name="Google Shape;199;g318b460c856_0_3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8b460c856_0_5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	English Sentence to Poposition</a:t>
            </a:r>
            <a:endParaRPr/>
          </a:p>
        </p:txBody>
      </p:sp>
      <p:sp>
        <p:nvSpPr>
          <p:cNvPr id="206" name="Google Shape;206;g318b460c856_0_521"/>
          <p:cNvSpPr txBox="1">
            <a:spLocks noGrp="1"/>
          </p:cNvSpPr>
          <p:nvPr>
            <p:ph sz="half" idx="1"/>
          </p:nvPr>
        </p:nvSpPr>
        <p:spPr>
          <a:xfrm>
            <a:off x="358800" y="1825625"/>
            <a:ext cx="99282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Let p and q be the Propositions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p: It is below Freezing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q: It is snowing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Write the propositions using p, q and logical connectives.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It is below freezing and snowing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-US" sz="2400" dirty="0"/>
              <a:t>p </a:t>
            </a:r>
            <a:r>
              <a:rPr lang="en-US" sz="2400" dirty="0">
                <a:ea typeface="Arial"/>
                <a:cs typeface="Arial"/>
                <a:sym typeface="Arial"/>
              </a:rPr>
              <a:t>∧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q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It is below freezing but not snowing</a:t>
            </a:r>
            <a:endParaRPr dirty="0"/>
          </a:p>
          <a:p>
            <a:pPr lvl="1">
              <a:spcBef>
                <a:spcPts val="0"/>
              </a:spcBef>
              <a:buAutoNum type="alphaLcParenR"/>
            </a:pPr>
            <a:r>
              <a:rPr lang="en-US" sz="2400" dirty="0">
                <a:solidFill>
                  <a:schemeClr val="accent5"/>
                </a:solidFill>
              </a:rPr>
              <a:t>p </a:t>
            </a:r>
            <a:r>
              <a:rPr lang="en-US" sz="2400" dirty="0">
                <a:solidFill>
                  <a:srgbClr val="0000FF"/>
                </a:solidFill>
                <a:ea typeface="Arial"/>
                <a:cs typeface="Arial"/>
                <a:sym typeface="Arial"/>
              </a:rPr>
              <a:t>∨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¬q</a:t>
            </a:r>
            <a:r>
              <a:rPr lang="en-US" sz="2400" dirty="0" smtClean="0"/>
              <a:t> </a:t>
            </a:r>
            <a:r>
              <a:rPr lang="en-US" dirty="0"/>
              <a:t>		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 dirty="0"/>
              <a:t>It is either snowing or freezing but not both</a:t>
            </a:r>
            <a:endParaRPr dirty="0"/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SzPts val="1350"/>
              <a:buAutoNum type="alphaLcParenR"/>
            </a:pPr>
            <a:r>
              <a:rPr lang="en-US" sz="2400" dirty="0" smtClean="0"/>
              <a:t>p  </a:t>
            </a:r>
            <a:r>
              <a:rPr lang="en-US" sz="2400" b="1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⊕</a:t>
            </a:r>
            <a:r>
              <a:rPr lang="en-US" sz="2400" b="1" i="1" dirty="0" smtClean="0">
                <a:solidFill>
                  <a:srgbClr val="0000FF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q </a:t>
            </a:r>
            <a:endParaRPr sz="2400" dirty="0">
              <a:solidFill>
                <a:schemeClr val="accent5"/>
              </a:solidFill>
            </a:endParaRPr>
          </a:p>
        </p:txBody>
      </p:sp>
      <p:sp>
        <p:nvSpPr>
          <p:cNvPr id="208" name="Google Shape;208;g318b460c856_0_5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>
            <a:spLocks noGrp="1"/>
          </p:cNvSpPr>
          <p:nvPr>
            <p:ph type="pic" idx="2"/>
          </p:nvPr>
        </p:nvSpPr>
        <p:spPr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6/29/2024</a:t>
            </a:r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PREDICATES AND QUANTIFIERS</a:t>
            </a:r>
            <a:endParaRPr/>
          </a:p>
        </p:txBody>
      </p:sp>
      <p:sp>
        <p:nvSpPr>
          <p:cNvPr id="217" name="Google Shape;21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8b279e601_2_0"/>
          <p:cNvSpPr txBox="1">
            <a:spLocks noGrp="1"/>
          </p:cNvSpPr>
          <p:nvPr>
            <p:ph type="title"/>
          </p:nvPr>
        </p:nvSpPr>
        <p:spPr>
          <a:xfrm>
            <a:off x="360000" y="55200"/>
            <a:ext cx="111120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PREDICATES</a:t>
            </a:r>
            <a:endParaRPr/>
          </a:p>
        </p:txBody>
      </p:sp>
      <p:sp>
        <p:nvSpPr>
          <p:cNvPr id="224" name="Google Shape;224;g318b279e601_2_0"/>
          <p:cNvSpPr txBox="1">
            <a:spLocks noGrp="1"/>
          </p:cNvSpPr>
          <p:nvPr>
            <p:ph idx="1"/>
          </p:nvPr>
        </p:nvSpPr>
        <p:spPr>
          <a:xfrm>
            <a:off x="360000" y="1825625"/>
            <a:ext cx="11472000" cy="482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Propositional logic, studied earlier, cannot adequately express the meaning of all statements in mathematics and in natural language.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	: “Every computer connected to the university network is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functioning properly.”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	: “There is a computer on the university network that is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under attack by an intruder.”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	: “Computer </a:t>
            </a: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under attack by an intruder,”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4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	: “Computer </a:t>
            </a: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is functioning properly”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Example 5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	: Statements with variables 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e.g., “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x&gt;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 “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+3,” “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1" i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800" b="1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800" b="1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18b279e601_2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1915</Words>
  <Application>Microsoft Office PowerPoint</Application>
  <PresentationFormat>Widescreen</PresentationFormat>
  <Paragraphs>409</Paragraphs>
  <Slides>39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Tw Cen MT</vt:lpstr>
      <vt:lpstr>Twentieth Century</vt:lpstr>
      <vt:lpstr>Office Theme</vt:lpstr>
      <vt:lpstr>CSE 2213: Discrete Mathematics Section - O Room No - 325 </vt:lpstr>
      <vt:lpstr>REVIEW :  BICONDITIONAL STATEMENT</vt:lpstr>
      <vt:lpstr>Examples</vt:lpstr>
      <vt:lpstr>Determine whether these biconditionals are true or false</vt:lpstr>
      <vt:lpstr>REVIEW :  CONVERSE, CONTRAPOSITIVE AND INVERSE</vt:lpstr>
      <vt:lpstr>Exercise </vt:lpstr>
      <vt:lpstr>Exercise:  English Sentence to Poposition</vt:lpstr>
      <vt:lpstr>PREDICATES AND QUANTIFIERS</vt:lpstr>
      <vt:lpstr>PREDICATES</vt:lpstr>
      <vt:lpstr>PREDICATES</vt:lpstr>
      <vt:lpstr>PREDICATES</vt:lpstr>
      <vt:lpstr>PREDICATES</vt:lpstr>
      <vt:lpstr>PRECONDITIONS AND POSTCONDITIONS</vt:lpstr>
      <vt:lpstr>PowerPoint Presentation</vt:lpstr>
      <vt:lpstr>Classification of Predicates</vt:lpstr>
      <vt:lpstr>Examples</vt:lpstr>
      <vt:lpstr>QUANTIFIERS</vt:lpstr>
      <vt:lpstr>QUANTIFIERS</vt:lpstr>
      <vt:lpstr>QUANTIFIERS</vt:lpstr>
      <vt:lpstr>Definition 1</vt:lpstr>
      <vt:lpstr>Definition 2</vt:lpstr>
      <vt:lpstr>Examples</vt:lpstr>
      <vt:lpstr>Examples</vt:lpstr>
      <vt:lpstr>Examples</vt:lpstr>
      <vt:lpstr>PowerPoint Presentation</vt:lpstr>
      <vt:lpstr>QUANTIFIERS AS CONJUNCTIONS AND DISJUNCTIONS</vt:lpstr>
      <vt:lpstr>QUANTIFIERS AS CONJUNCTIONS AND DISJUNCTIONS</vt:lpstr>
      <vt:lpstr>EXERCISE</vt:lpstr>
      <vt:lpstr>Howe work</vt:lpstr>
      <vt:lpstr>PowerPoint Presentation</vt:lpstr>
      <vt:lpstr>NEGATION QUANTIFIERS</vt:lpstr>
      <vt:lpstr>NEGATING QUANTIFIED EXPRESSIONS</vt:lpstr>
      <vt:lpstr>DE MORGAN’S LAW FOR QUANTIFIERS</vt:lpstr>
      <vt:lpstr>Examples</vt:lpstr>
      <vt:lpstr>PROBLEM</vt:lpstr>
      <vt:lpstr>PowerPoint Presentation</vt:lpstr>
      <vt:lpstr>NESTED QUANTIFIERS</vt:lpstr>
      <vt:lpstr>NESTED QUANTIFIER</vt:lpstr>
      <vt:lpstr>NESTED QUANTIFIER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 Section - O Room No - 325</dc:title>
  <dc:creator>Minhajul Bashir</dc:creator>
  <cp:lastModifiedBy>user</cp:lastModifiedBy>
  <cp:revision>99</cp:revision>
  <dcterms:created xsi:type="dcterms:W3CDTF">2024-06-01T06:53:08Z</dcterms:created>
  <dcterms:modified xsi:type="dcterms:W3CDTF">2024-12-04T04:36:18Z</dcterms:modified>
</cp:coreProperties>
</file>