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gJFmSZqXWGeMk6W5+LxRoMWD7X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fiul Sadi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5E069A-533D-4C1E-A993-07D73261D041}">
  <a:tblStyle styleId="{555E069A-533D-4C1E-A993-07D73261D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8T06:11:02.462">
    <p:pos x="6000" y="0"/>
    <p:text>Holohkol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frhq3GI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fe8577d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g318fe8577d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33170026b2bdd6_156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033170026b2bdd6_156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033170026b2bdd6_156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2033170026b2bdd6_15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33170026b2bdd6_20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033170026b2bdd6_20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2033170026b2bdd6_20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170026b2bdd6_2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33170026b2bdd6_20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2033170026b2bdd6_207"/>
          <p:cNvSpPr txBox="1"/>
          <p:nvPr>
            <p:ph idx="1" type="subTitle"/>
          </p:nvPr>
        </p:nvSpPr>
        <p:spPr>
          <a:xfrm>
            <a:off x="1524000" y="3941652"/>
            <a:ext cx="91440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33170026b2bdd6_2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9" name="Google Shape;69;g2033170026b2bdd6_2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g2033170026b2bdd6_2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g2033170026b2bdd6_2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033170026b2bdd6_2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2033170026b2bdd6_2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33170026b2bdd6_2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6" name="Google Shape;76;g2033170026b2bdd6_2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7" name="Google Shape;77;g2033170026b2bdd6_2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033170026b2bdd6_2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2033170026b2bdd6_2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33170026b2bdd6_2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2" name="Google Shape;82;g2033170026b2bdd6_22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3" name="Google Shape;83;g2033170026b2bdd6_2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g2033170026b2bdd6_2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2033170026b2bdd6_2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033170026b2bdd6_2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033170026b2bdd6_161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033170026b2bdd6_161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033170026b2bdd6_161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033170026b2bdd6_1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033170026b2bdd6_166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033170026b2bdd6_166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033170026b2bdd6_166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033170026b2bdd6_166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033170026b2bdd6_166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2033170026b2bdd6_1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033170026b2bdd6_17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2033170026b2bdd6_173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2033170026b2bdd6_173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033170026b2bdd6_173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2033170026b2bdd6_1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033170026b2bdd6_17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033170026b2bdd6_179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033170026b2bdd6_1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033170026b2bdd6_183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033170026b2bdd6_183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2033170026b2bdd6_183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2033170026b2bdd6_1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033170026b2bdd6_18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033170026b2bdd6_18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033170026b2bdd6_1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033170026b2bdd6_191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033170026b2bdd6_191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2033170026b2bdd6_191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2033170026b2bdd6_1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033170026b2bdd6_197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033170026b2bdd6_197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2033170026b2bdd6_1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33170026b2bdd6_1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033170026b2bdd6_15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033170026b2bdd6_1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8fe8577d5_0_0"/>
          <p:cNvSpPr txBox="1"/>
          <p:nvPr>
            <p:ph type="ctrTitle"/>
          </p:nvPr>
        </p:nvSpPr>
        <p:spPr>
          <a:xfrm>
            <a:off x="1371600" y="1295400"/>
            <a:ext cx="10134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4000"/>
              <a:t>CSE 2213: Discrete Mathematics</a:t>
            </a:r>
            <a:br>
              <a:rPr lang="en-US" sz="4000"/>
            </a:br>
            <a:r>
              <a:rPr b="0" lang="en-US" sz="3600"/>
              <a:t>Section - O Room No - 325</a:t>
            </a:r>
            <a:br>
              <a:rPr lang="en-US" sz="4000">
                <a:solidFill>
                  <a:schemeClr val="dk1"/>
                </a:solidFill>
              </a:rPr>
            </a:br>
            <a:endParaRPr sz="4000"/>
          </a:p>
        </p:txBody>
      </p:sp>
      <p:sp>
        <p:nvSpPr>
          <p:cNvPr id="92" name="Google Shape;92;g318fe8577d5_0_0"/>
          <p:cNvSpPr txBox="1"/>
          <p:nvPr>
            <p:ph idx="1" type="subTitle"/>
          </p:nvPr>
        </p:nvSpPr>
        <p:spPr>
          <a:xfrm>
            <a:off x="1447800" y="4191000"/>
            <a:ext cx="91440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/>
              <a:t>Prof. Dr. A.K.M. Muzahidul Islam</a:t>
            </a:r>
            <a:endParaRPr b="1" sz="2800"/>
          </a:p>
          <a:p>
            <a:pPr indent="-368300" lvl="0" marL="45720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Computer Science &amp; Engineering (CSE)</a:t>
            </a:r>
            <a:endParaRPr/>
          </a:p>
          <a:p>
            <a:pPr indent="-368300" lvl="0" marL="45720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United International University (UIU)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Email: muzahid@cse.uiu.ac.bd</a:t>
            </a:r>
            <a:endParaRPr/>
          </a:p>
        </p:txBody>
      </p:sp>
      <p:pic>
        <p:nvPicPr>
          <p:cNvPr id="93" name="Google Shape;93;g318fe8577d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457208"/>
            <a:ext cx="2235200" cy="1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18fe8577d5_0_0"/>
          <p:cNvSpPr/>
          <p:nvPr/>
        </p:nvSpPr>
        <p:spPr>
          <a:xfrm>
            <a:off x="4876806" y="6101090"/>
            <a:ext cx="1803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2024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Cartesian product</a:t>
            </a:r>
            <a:endParaRPr/>
          </a:p>
        </p:txBody>
      </p:sp>
      <p:sp>
        <p:nvSpPr>
          <p:cNvPr id="178" name="Google Shape;178;p70"/>
          <p:cNvSpPr txBox="1"/>
          <p:nvPr>
            <p:ph idx="1" type="body"/>
          </p:nvPr>
        </p:nvSpPr>
        <p:spPr>
          <a:xfrm>
            <a:off x="372700" y="1711324"/>
            <a:ext cx="11112000" cy="51466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47" l="-712" r="-822" t="-13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79" name="Google Shape;179;p7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80" name="Google Shape;180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operations: Union</a:t>
            </a:r>
            <a:endParaRPr/>
          </a:p>
        </p:txBody>
      </p:sp>
      <p:sp>
        <p:nvSpPr>
          <p:cNvPr id="186" name="Google Shape;186;p71"/>
          <p:cNvSpPr txBox="1"/>
          <p:nvPr>
            <p:ph idx="1" type="body"/>
          </p:nvPr>
        </p:nvSpPr>
        <p:spPr>
          <a:xfrm>
            <a:off x="139700" y="2286000"/>
            <a:ext cx="6210300" cy="431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568" r="-979" t="-35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87" name="Google Shape;187;p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88" name="Google Shape;188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71"/>
          <p:cNvSpPr/>
          <p:nvPr/>
        </p:nvSpPr>
        <p:spPr>
          <a:xfrm>
            <a:off x="6573079" y="2388358"/>
            <a:ext cx="2085008" cy="1984859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1"/>
          <p:cNvSpPr/>
          <p:nvPr/>
        </p:nvSpPr>
        <p:spPr>
          <a:xfrm>
            <a:off x="7971924" y="2388358"/>
            <a:ext cx="2085008" cy="1984859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1"/>
          <p:cNvSpPr/>
          <p:nvPr/>
        </p:nvSpPr>
        <p:spPr>
          <a:xfrm>
            <a:off x="6573079" y="2388358"/>
            <a:ext cx="2085008" cy="1984859"/>
          </a:xfrm>
          <a:prstGeom prst="arc">
            <a:avLst>
              <a:gd fmla="val 18539458" name="adj1"/>
              <a:gd fmla="val 2989245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1"/>
          <p:cNvSpPr txBox="1"/>
          <p:nvPr/>
        </p:nvSpPr>
        <p:spPr>
          <a:xfrm>
            <a:off x="6373051" y="4010144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93" name="Google Shape;193;p71"/>
          <p:cNvSpPr txBox="1"/>
          <p:nvPr/>
        </p:nvSpPr>
        <p:spPr>
          <a:xfrm>
            <a:off x="9805555" y="40101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operations: Intersection</a:t>
            </a:r>
            <a:endParaRPr/>
          </a:p>
        </p:txBody>
      </p:sp>
      <p:sp>
        <p:nvSpPr>
          <p:cNvPr id="199" name="Google Shape;199;p72"/>
          <p:cNvSpPr txBox="1"/>
          <p:nvPr>
            <p:ph idx="1" type="body"/>
          </p:nvPr>
        </p:nvSpPr>
        <p:spPr>
          <a:xfrm>
            <a:off x="406400" y="2286000"/>
            <a:ext cx="5969000" cy="4432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29" r="-2449" t="-34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00" name="Google Shape;200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72"/>
          <p:cNvSpPr/>
          <p:nvPr/>
        </p:nvSpPr>
        <p:spPr>
          <a:xfrm>
            <a:off x="6573079" y="2388358"/>
            <a:ext cx="2085008" cy="1984859"/>
          </a:xfrm>
          <a:prstGeom prst="ellipse">
            <a:avLst/>
          </a:prstGeom>
          <a:solidFill>
            <a:srgbClr val="418AB3">
              <a:alpha val="64705"/>
            </a:srgbClr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2"/>
          <p:cNvSpPr/>
          <p:nvPr/>
        </p:nvSpPr>
        <p:spPr>
          <a:xfrm>
            <a:off x="7971924" y="2388358"/>
            <a:ext cx="2085008" cy="1984859"/>
          </a:xfrm>
          <a:prstGeom prst="ellipse">
            <a:avLst/>
          </a:prstGeom>
          <a:solidFill>
            <a:srgbClr val="548135">
              <a:alpha val="64705"/>
            </a:srgbClr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2"/>
          <p:cNvSpPr/>
          <p:nvPr/>
        </p:nvSpPr>
        <p:spPr>
          <a:xfrm>
            <a:off x="6573079" y="2388358"/>
            <a:ext cx="2085008" cy="1984859"/>
          </a:xfrm>
          <a:prstGeom prst="arc">
            <a:avLst>
              <a:gd fmla="val 18539458" name="adj1"/>
              <a:gd fmla="val 2989245" name="adj2"/>
            </a:avLst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2"/>
          <p:cNvSpPr txBox="1"/>
          <p:nvPr/>
        </p:nvSpPr>
        <p:spPr>
          <a:xfrm>
            <a:off x="6373051" y="4010144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05" name="Google Shape;205;p72"/>
          <p:cNvSpPr txBox="1"/>
          <p:nvPr/>
        </p:nvSpPr>
        <p:spPr>
          <a:xfrm>
            <a:off x="9805555" y="40101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Cardinality of union set</a:t>
            </a:r>
            <a:endParaRPr/>
          </a:p>
        </p:txBody>
      </p:sp>
      <p:sp>
        <p:nvSpPr>
          <p:cNvPr id="211" name="Google Shape;211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12" name="Google Shape;21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13" name="Google Shape;21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14" name="Google Shape;21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operations: difference</a:t>
            </a:r>
            <a:endParaRPr/>
          </a:p>
        </p:txBody>
      </p:sp>
      <p:sp>
        <p:nvSpPr>
          <p:cNvPr id="220" name="Google Shape;220;p74"/>
          <p:cNvSpPr txBox="1"/>
          <p:nvPr>
            <p:ph idx="1" type="body"/>
          </p:nvPr>
        </p:nvSpPr>
        <p:spPr>
          <a:xfrm>
            <a:off x="546100" y="1825624"/>
            <a:ext cx="6502400" cy="49180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88" r="-843" t="-30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21" name="Google Shape;221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74"/>
          <p:cNvSpPr/>
          <p:nvPr/>
        </p:nvSpPr>
        <p:spPr>
          <a:xfrm>
            <a:off x="7360479" y="2402006"/>
            <a:ext cx="2085008" cy="1971211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4"/>
          <p:cNvSpPr/>
          <p:nvPr/>
        </p:nvSpPr>
        <p:spPr>
          <a:xfrm>
            <a:off x="8759324" y="2402006"/>
            <a:ext cx="2085008" cy="1971211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4"/>
          <p:cNvSpPr txBox="1"/>
          <p:nvPr/>
        </p:nvSpPr>
        <p:spPr>
          <a:xfrm>
            <a:off x="7160451" y="4010144"/>
            <a:ext cx="3241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25" name="Google Shape;225;p74"/>
          <p:cNvSpPr txBox="1"/>
          <p:nvPr/>
        </p:nvSpPr>
        <p:spPr>
          <a:xfrm>
            <a:off x="10592955" y="401014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231" name="Google Shape;231;p7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32" name="Google Shape;232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33" name="Google Shape;233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34" name="Google Shape;234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240" name="Google Shape;240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1" r="-926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41" name="Google Shape;241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42" name="Google Shape;242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43" name="Google Shape;243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76"/>
          <p:cNvSpPr/>
          <p:nvPr/>
        </p:nvSpPr>
        <p:spPr>
          <a:xfrm>
            <a:off x="7511387" y="3265908"/>
            <a:ext cx="1815152" cy="181515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6"/>
          <p:cNvSpPr/>
          <p:nvPr/>
        </p:nvSpPr>
        <p:spPr>
          <a:xfrm>
            <a:off x="8645856" y="3265908"/>
            <a:ext cx="1815152" cy="181515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76"/>
          <p:cNvSpPr/>
          <p:nvPr/>
        </p:nvSpPr>
        <p:spPr>
          <a:xfrm>
            <a:off x="8078622" y="4205174"/>
            <a:ext cx="1815152" cy="1815152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6"/>
          <p:cNvSpPr/>
          <p:nvPr/>
        </p:nvSpPr>
        <p:spPr>
          <a:xfrm>
            <a:off x="7253786" y="2976576"/>
            <a:ext cx="3464824" cy="3332784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6"/>
          <p:cNvSpPr txBox="1"/>
          <p:nvPr/>
        </p:nvSpPr>
        <p:spPr>
          <a:xfrm>
            <a:off x="7425624" y="3163792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6"/>
          <p:cNvSpPr txBox="1"/>
          <p:nvPr/>
        </p:nvSpPr>
        <p:spPr>
          <a:xfrm>
            <a:off x="10120203" y="316379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0" name="Google Shape;250;p76"/>
          <p:cNvSpPr txBox="1"/>
          <p:nvPr/>
        </p:nvSpPr>
        <p:spPr>
          <a:xfrm>
            <a:off x="9491553" y="5829244"/>
            <a:ext cx="3193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6"/>
          <p:cNvSpPr txBox="1"/>
          <p:nvPr/>
        </p:nvSpPr>
        <p:spPr>
          <a:xfrm>
            <a:off x="6867541" y="2976576"/>
            <a:ext cx="330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/>
          </a:p>
        </p:txBody>
      </p:sp>
      <p:sp>
        <p:nvSpPr>
          <p:cNvPr id="252" name="Google Shape;252;p76"/>
          <p:cNvSpPr/>
          <p:nvPr/>
        </p:nvSpPr>
        <p:spPr>
          <a:xfrm>
            <a:off x="609600" y="3828247"/>
            <a:ext cx="64516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Sets can be represented graphically using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Venn diagrams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named after the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English mathematician John Venn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who introduced their use in 1881. </a:t>
            </a:r>
            <a:endParaRPr b="0" i="0" sz="2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Venn diagrams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universal set U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which contains all the objects under consideration, is </a:t>
            </a:r>
            <a:r>
              <a:rPr b="1" i="0" lang="en-US" sz="2000" u="none" cap="none" strike="noStrike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represented by a rectangle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Restricting quantifiers with sets</a:t>
            </a:r>
            <a:endParaRPr/>
          </a:p>
        </p:txBody>
      </p:sp>
      <p:sp>
        <p:nvSpPr>
          <p:cNvPr id="258" name="Google Shape;258;p7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59" name="Google Shape;259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60" name="Google Shape;260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61" name="Google Shape;261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Truth sets of predicates</a:t>
            </a:r>
            <a:endParaRPr/>
          </a:p>
        </p:txBody>
      </p:sp>
      <p:sp>
        <p:nvSpPr>
          <p:cNvPr id="267" name="Google Shape;267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68" name="Google Shape;268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69" name="Google Shape;269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70" name="Google Shape;270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76" name="Google Shape;276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277" name="Google Shape;277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278" name="Google Shape;278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279" name="Google Shape;279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17526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FF0000"/>
                </a:solidFill>
              </a:rPr>
              <a:t>fundamental discrete structure </a:t>
            </a:r>
            <a:r>
              <a:rPr lang="en-US"/>
              <a:t>on which all other discrete structures are built. 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Noto Sans Symbols"/>
              <a:buChar char="▪"/>
            </a:pPr>
            <a:r>
              <a:rPr lang="en-US"/>
              <a:t>Used to group objects together. 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Noto Sans Symbols"/>
              <a:buChar char="▪"/>
            </a:pPr>
            <a:r>
              <a:rPr lang="en-US"/>
              <a:t>Often, but not always, the objects in a set have similar properties. 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2000"/>
              <a:t>For Example, </a:t>
            </a:r>
            <a:r>
              <a:rPr b="1" lang="en-US" sz="2000"/>
              <a:t>all the students who are currently enrolled at UIU make up a set</a:t>
            </a:r>
            <a:r>
              <a:rPr lang="en-US" sz="2000"/>
              <a:t>.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75000"/>
              <a:buNone/>
            </a:pPr>
            <a:r>
              <a:rPr b="1" lang="en-US">
                <a:solidFill>
                  <a:srgbClr val="FF0000"/>
                </a:solidFill>
              </a:rPr>
              <a:t>Definition 1: </a:t>
            </a:r>
            <a:endParaRPr b="1">
              <a:solidFill>
                <a:srgbClr val="FF0000"/>
              </a:solidFill>
            </a:endParaRPr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rPr lang="en-US"/>
              <a:t>A set is an </a:t>
            </a:r>
            <a:r>
              <a:rPr b="1" lang="en-US">
                <a:solidFill>
                  <a:srgbClr val="0070C0"/>
                </a:solidFill>
              </a:rPr>
              <a:t>unordered collection of distinct objects</a:t>
            </a:r>
            <a:r>
              <a:rPr lang="en-US"/>
              <a:t>, </a:t>
            </a:r>
            <a:r>
              <a:rPr b="1" lang="en-US">
                <a:solidFill>
                  <a:srgbClr val="548135"/>
                </a:solidFill>
              </a:rPr>
              <a:t>called elements or members </a:t>
            </a:r>
            <a:r>
              <a:rPr lang="en-US"/>
              <a:t>of the set.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rPr lang="en-US"/>
              <a:t>A set is said to contain its elements.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rPr lang="en-US"/>
              <a:t>We write </a:t>
            </a:r>
            <a:r>
              <a:rPr b="1" lang="en-US">
                <a:solidFill>
                  <a:srgbClr val="00B050"/>
                </a:solidFill>
              </a:rPr>
              <a:t>a ∈ A to denote that a is an element of the set A</a:t>
            </a:r>
            <a:r>
              <a:rPr lang="en-US"/>
              <a:t>. </a:t>
            </a:r>
            <a:endParaRPr/>
          </a:p>
          <a:p>
            <a:pPr indent="0" lvl="0" marL="88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None/>
            </a:pPr>
            <a:r>
              <a:rPr lang="en-US"/>
              <a:t>The notation </a:t>
            </a:r>
            <a:r>
              <a:rPr b="1" lang="en-US">
                <a:solidFill>
                  <a:srgbClr val="FFC000"/>
                </a:solidFill>
              </a:rPr>
              <a:t>a ∉ A denotes that a is not an element of the set A</a:t>
            </a:r>
            <a:r>
              <a:rPr lang="en-US"/>
              <a:t>.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75000"/>
              <a:buFont typeface="Noto Sans Symbols"/>
              <a:buChar char="▪"/>
            </a:pPr>
            <a:r>
              <a:rPr lang="en-US"/>
              <a:t>It is common for </a:t>
            </a:r>
            <a:r>
              <a:rPr b="1" lang="en-US">
                <a:solidFill>
                  <a:srgbClr val="7030A0"/>
                </a:solidFill>
              </a:rPr>
              <a:t>SETs</a:t>
            </a:r>
            <a:r>
              <a:rPr lang="en-US"/>
              <a:t> to be denoted using </a:t>
            </a:r>
            <a:r>
              <a:rPr b="1" lang="en-US">
                <a:solidFill>
                  <a:srgbClr val="7030A0"/>
                </a:solidFill>
              </a:rPr>
              <a:t>uppercase letters</a:t>
            </a:r>
            <a:r>
              <a:rPr lang="en-US"/>
              <a:t>. </a:t>
            </a:r>
            <a:endParaRPr/>
          </a:p>
          <a:p>
            <a:pPr indent="-17526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385623"/>
              </a:buClr>
              <a:buSzPct val="175000"/>
              <a:buFont typeface="Noto Sans Symbols"/>
              <a:buChar char="▪"/>
            </a:pPr>
            <a:r>
              <a:rPr b="1" lang="en-US">
                <a:solidFill>
                  <a:srgbClr val="385623"/>
                </a:solidFill>
              </a:rPr>
              <a:t>Lowercase letters</a:t>
            </a:r>
            <a:r>
              <a:rPr lang="en-US"/>
              <a:t> are usually used to denote </a:t>
            </a:r>
            <a:r>
              <a:rPr b="1" lang="en-US">
                <a:solidFill>
                  <a:srgbClr val="385623"/>
                </a:solidFill>
              </a:rPr>
              <a:t>Elements of Sets</a:t>
            </a:r>
            <a:r>
              <a:rPr lang="en-US"/>
              <a:t>.</a:t>
            </a:r>
            <a:endParaRPr/>
          </a:p>
        </p:txBody>
      </p:sp>
      <p:sp>
        <p:nvSpPr>
          <p:cNvPr id="101" name="Google Shape;101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1"/>
          <p:cNvCxnSpPr/>
          <p:nvPr/>
        </p:nvCxnSpPr>
        <p:spPr>
          <a:xfrm flipH="1" rot="10800000">
            <a:off x="3546881" y="873200"/>
            <a:ext cx="67551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"/>
          <p:cNvSpPr/>
          <p:nvPr/>
        </p:nvSpPr>
        <p:spPr>
          <a:xfrm>
            <a:off x="9448789" y="4388325"/>
            <a:ext cx="2743200" cy="2253900"/>
          </a:xfrm>
          <a:prstGeom prst="smileyFace">
            <a:avLst>
              <a:gd fmla="val -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>
            <p:ph idx="2" type="pic"/>
          </p:nvPr>
        </p:nvSpPr>
        <p:spPr>
          <a:xfrm>
            <a:off x="6019788" y="0"/>
            <a:ext cx="6172200" cy="4873500"/>
          </a:xfrm>
          <a:prstGeom prst="rect">
            <a:avLst/>
          </a:prstGeom>
          <a:effectLst>
            <a:reflection blurRad="0" dir="5400000" dist="942975" endA="0" fadeDir="5400012" kx="0" rotWithShape="0" algn="bl" stPos="0" sy="-100000" ky="0"/>
          </a:effectLst>
        </p:spPr>
      </p:sp>
      <p:sp>
        <p:nvSpPr>
          <p:cNvPr id="105" name="Google Shape;105;p1"/>
          <p:cNvSpPr txBox="1"/>
          <p:nvPr/>
        </p:nvSpPr>
        <p:spPr>
          <a:xfrm>
            <a:off x="6100" y="-4465390"/>
            <a:ext cx="5121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229173" y="873325"/>
            <a:ext cx="5381400" cy="4873500"/>
          </a:xfrm>
          <a:prstGeom prst="mathNotEqual">
            <a:avLst>
              <a:gd fmla="val 13006" name="adj1"/>
              <a:gd fmla="val 6600000" name="adj2"/>
              <a:gd fmla="val 24938" name="adj3"/>
            </a:avLst>
          </a:prstGeom>
          <a:solidFill>
            <a:schemeClr val="accent5"/>
          </a:solidFill>
          <a:ln cap="flat" cmpd="sng" w="228600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"/>
          <p:cNvGraphicFramePr/>
          <p:nvPr/>
        </p:nvGraphicFramePr>
        <p:xfrm>
          <a:off x="952500" y="14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{555E069A-533D-4C1E-A993-07D73261D041}</a:tableStyleId>
              </a:tblPr>
              <a:tblGrid>
                <a:gridCol w="3429000"/>
                <a:gridCol w="3429000"/>
                <a:gridCol w="3429000"/>
              </a:tblGrid>
              <a:tr h="16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62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8" name="Google Shape;108;p1"/>
          <p:cNvCxnSpPr/>
          <p:nvPr/>
        </p:nvCxnSpPr>
        <p:spPr>
          <a:xfrm>
            <a:off x="1230930" y="2709895"/>
            <a:ext cx="5849100" cy="25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34000"/>
              </a:srgbClr>
            </a:outerShdw>
          </a:effectLst>
        </p:spPr>
      </p:cxnSp>
      <p:cxnSp>
        <p:nvCxnSpPr>
          <p:cNvPr id="109" name="Google Shape;109;p1"/>
          <p:cNvCxnSpPr>
            <a:endCxn id="106" idx="1"/>
          </p:cNvCxnSpPr>
          <p:nvPr/>
        </p:nvCxnSpPr>
        <p:spPr>
          <a:xfrm>
            <a:off x="3546969" y="867175"/>
            <a:ext cx="4350300" cy="3367500"/>
          </a:xfrm>
          <a:prstGeom prst="bentConnector5">
            <a:avLst>
              <a:gd fmla="val 63779" name="adj1"/>
              <a:gd fmla="val 79319" name="adj2"/>
              <a:gd fmla="val 10547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"/>
          <p:cNvCxnSpPr>
            <a:endCxn id="106" idx="3"/>
          </p:cNvCxnSpPr>
          <p:nvPr/>
        </p:nvCxnSpPr>
        <p:spPr>
          <a:xfrm>
            <a:off x="2432878" y="1495974"/>
            <a:ext cx="1509600" cy="889500"/>
          </a:xfrm>
          <a:prstGeom prst="curvedConnector3">
            <a:avLst>
              <a:gd fmla="val -1034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Sets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360000" y="1825624"/>
            <a:ext cx="11400200" cy="4918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533" t="-19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17" name="Google Shape;11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Subsets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1024128" y="2286000"/>
            <a:ext cx="7141972" cy="40233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4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25" name="Google Shape;12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8734" y="1014413"/>
            <a:ext cx="4590366" cy="2763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Some important sets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35" name="Google Shape;1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136" name="Google Shape;1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Cardinality of finite sets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24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44" name="Google Shape;1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774700" y="4177268"/>
            <a:ext cx="990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Definition 2: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sets are equal if and only if they have the same elements. Therefore,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A and B are sets, then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A and B are equal if and only if ∀x(x ∈ A ↔ x ∈ B). </a:t>
            </a:r>
            <a:endParaRPr b="0" i="0" sz="2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write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= B if A and B are equal sets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Power set</a:t>
            </a:r>
            <a:endParaRPr/>
          </a:p>
        </p:txBody>
      </p:sp>
      <p:sp>
        <p:nvSpPr>
          <p:cNvPr id="151" name="Google Shape;151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35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52" name="Google Shape;15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53" name="Google Shape;15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154" name="Google Shape;15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Cartesian product</a:t>
            </a:r>
            <a:endParaRPr/>
          </a:p>
        </p:txBody>
      </p:sp>
      <p:sp>
        <p:nvSpPr>
          <p:cNvPr id="160" name="Google Shape;160;p6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61" name="Google Shape;161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12/4/2024</a:t>
            </a:r>
            <a:endParaRPr/>
          </a:p>
        </p:txBody>
      </p:sp>
      <p:sp>
        <p:nvSpPr>
          <p:cNvPr id="162" name="Google Shape;162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163" name="Google Shape;163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Cartesian product</a:t>
            </a:r>
            <a:endParaRPr/>
          </a:p>
        </p:txBody>
      </p:sp>
      <p:sp>
        <p:nvSpPr>
          <p:cNvPr id="169" name="Google Shape;169;p6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SzPts val="2800"/>
              <a:buChar char="●"/>
            </a:pPr>
            <a:r>
              <a:rPr lang="en-US"/>
              <a:t> </a:t>
            </a:r>
            <a:endParaRPr/>
          </a:p>
        </p:txBody>
      </p:sp>
      <p:sp>
        <p:nvSpPr>
          <p:cNvPr id="170" name="Google Shape;170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12/3/2024</a:t>
            </a:r>
            <a:endParaRPr/>
          </a:p>
        </p:txBody>
      </p:sp>
      <p:sp>
        <p:nvSpPr>
          <p:cNvPr id="171" name="Google Shape;171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minhajul@cse.uiu.ac.bd</a:t>
            </a:r>
            <a:endParaRPr/>
          </a:p>
        </p:txBody>
      </p:sp>
      <p:sp>
        <p:nvSpPr>
          <p:cNvPr id="172" name="Google Shape;172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2024-06-01T06:53:08Z</dcterms:created>
  <dc:creator>Minhajul Bashir</dc:creator>
</cp:coreProperties>
</file>