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75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j6tq0rQ/xmFl5aLd/7eifAzcmn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CD720F-9201-4A0C-ADC3-C6BF02C8ADAE}">
  <a:tblStyle styleId="{7ACD720F-9201-4A0C-ADC3-C6BF02C8ADAE}" styleName="Table_0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F6FD"/>
          </a:solidFill>
        </a:fill>
      </a:tcStyle>
    </a:wholeTbl>
    <a:band1H>
      <a:tcTxStyle b="off" i="off"/>
      <a:tcStyle>
        <a:tcBdr/>
        <a:fill>
          <a:solidFill>
            <a:srgbClr val="D1ECF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1ECF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8F5F3FA-40A7-4C85-83CD-9473F9FDD9C2}" styleName="Table_1">
    <a:wholeTbl>
      <a:tcTxStyle b="off" i="off">
        <a:font>
          <a:latin typeface="Tw Cen MT"/>
          <a:ea typeface="Tw Cen MT"/>
          <a:cs typeface="Tw Cen M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AF5"/>
          </a:solidFill>
        </a:fill>
      </a:tcStyle>
    </a:wholeTbl>
    <a:band1H>
      <a:tcTxStyle/>
      <a:tcStyle>
        <a:tcBdr/>
        <a:fill>
          <a:solidFill>
            <a:srgbClr val="CFD2E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2E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Tw Cen MT"/>
          <a:ea typeface="Tw Cen MT"/>
          <a:cs typeface="Tw Cen M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 autoAdjust="0"/>
    <p:restoredTop sz="94631" autoAdjust="0"/>
  </p:normalViewPr>
  <p:slideViewPr>
    <p:cSldViewPr snapToGrid="0">
      <p:cViewPr varScale="1">
        <p:scale>
          <a:sx n="75" d="100"/>
          <a:sy n="75" d="100"/>
        </p:scale>
        <p:origin x="348" y="72"/>
      </p:cViewPr>
      <p:guideLst/>
    </p:cSldViewPr>
  </p:slideViewPr>
  <p:outlineViewPr>
    <p:cViewPr>
      <p:scale>
        <a:sx n="33" d="100"/>
        <a:sy n="33" d="100"/>
      </p:scale>
      <p:origin x="0" y="-632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69" Type="http://customschemas.google.com/relationships/presentationmetadata" Target="metadata"/><Relationship Id="rId8" Type="http://schemas.openxmlformats.org/officeDocument/2006/relationships/slide" Target="slides/slide7.xml"/><Relationship Id="rId7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012972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8fe8577d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9" name="Google Shape;149;g318fe8577d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2812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8b460c856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5" name="Google Shape;325;g318b460c856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83254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0"/>
          <p:cNvSpPr/>
          <p:nvPr/>
        </p:nvSpPr>
        <p:spPr>
          <a:xfrm>
            <a:off x="360000" y="360000"/>
            <a:ext cx="11473200" cy="613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7" name="Google Shape;17;p5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0"/>
          <p:cNvSpPr txBox="1">
            <a:spLocks noGrp="1"/>
          </p:cNvSpPr>
          <p:nvPr>
            <p:ph type="subTitle" idx="1"/>
          </p:nvPr>
        </p:nvSpPr>
        <p:spPr>
          <a:xfrm>
            <a:off x="1524000" y="3941652"/>
            <a:ext cx="9144000" cy="113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50"/>
          <p:cNvSpPr/>
          <p:nvPr/>
        </p:nvSpPr>
        <p:spPr>
          <a:xfrm>
            <a:off x="5883564" y="3659549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6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Char char=" "/>
              <a:defRPr sz="3200"/>
            </a:lvl1pPr>
            <a:lvl2pPr marL="914400" lvl="1" indent="-3619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00"/>
              <a:buChar char="▪"/>
              <a:defRPr sz="28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 sz="2400"/>
            </a:lvl3pPr>
            <a:lvl4pPr marL="1828800" lvl="3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4pPr>
            <a:lvl5pPr marL="2286000" lvl="4" indent="-3238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9" name="Google Shape;129;p6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0" name="Google Shape;130;p64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64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64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6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6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75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7" name="Google Shape;137;p65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65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65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Section Header" type="secHead">
  <p:cSld name="SECTION_HEADER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rgbClr val="9EE0F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6"/>
          <p:cNvSpPr txBox="1">
            <a:spLocks noGrp="1"/>
          </p:cNvSpPr>
          <p:nvPr>
            <p:ph type="title"/>
          </p:nvPr>
        </p:nvSpPr>
        <p:spPr>
          <a:xfrm>
            <a:off x="1024128" y="0"/>
            <a:ext cx="10786872" cy="4571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wentieth Century"/>
              <a:buNone/>
              <a:defRPr sz="6600" b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66"/>
          <p:cNvSpPr txBox="1">
            <a:spLocks noGrp="1"/>
          </p:cNvSpPr>
          <p:nvPr>
            <p:ph type="body" idx="1"/>
          </p:nvPr>
        </p:nvSpPr>
        <p:spPr>
          <a:xfrm>
            <a:off x="1024128" y="4571999"/>
            <a:ext cx="10786872" cy="1851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91425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800"/>
              <a:buNone/>
              <a:defRPr sz="2800">
                <a:solidFill>
                  <a:srgbClr val="191919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66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6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66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2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White bg)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/>
          <p:nvPr/>
        </p:nvSpPr>
        <p:spPr>
          <a:xfrm>
            <a:off x="0" y="0"/>
            <a:ext cx="1183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1" name="Google Shape;31;p52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32" name="Google Shape;32;p52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2"/>
          <p:cNvSpPr txBox="1">
            <a:spLocks noGrp="1"/>
          </p:cNvSpPr>
          <p:nvPr>
            <p:ph type="body" idx="1"/>
          </p:nvPr>
        </p:nvSpPr>
        <p:spPr>
          <a:xfrm>
            <a:off x="360000" y="1825624"/>
            <a:ext cx="11112000" cy="453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  <a:defRPr sz="2200"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 sz="18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52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2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knowledgement">
  <p:cSld name="Acknowledgemen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7"/>
          <p:cNvSpPr/>
          <p:nvPr/>
        </p:nvSpPr>
        <p:spPr>
          <a:xfrm>
            <a:off x="720000" y="1801091"/>
            <a:ext cx="10753200" cy="325581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69" name="Google Shape;69;p57"/>
          <p:cNvSpPr txBox="1">
            <a:spLocks noGrp="1"/>
          </p:cNvSpPr>
          <p:nvPr>
            <p:ph type="ctrTitle"/>
          </p:nvPr>
        </p:nvSpPr>
        <p:spPr>
          <a:xfrm>
            <a:off x="1524000" y="2244977"/>
            <a:ext cx="9144000" cy="935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57"/>
          <p:cNvSpPr txBox="1">
            <a:spLocks noGrp="1"/>
          </p:cNvSpPr>
          <p:nvPr>
            <p:ph type="subTitle" idx="1"/>
          </p:nvPr>
        </p:nvSpPr>
        <p:spPr>
          <a:xfrm>
            <a:off x="1524000" y="3612106"/>
            <a:ext cx="9144000" cy="1016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57"/>
          <p:cNvSpPr/>
          <p:nvPr/>
        </p:nvSpPr>
        <p:spPr>
          <a:xfrm>
            <a:off x="5883564" y="3330003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Color bg)">
  <p:cSld name="Title and Content (Color bg)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8"/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4" name="Google Shape;74;p58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5" name="Google Shape;75;p58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58"/>
          <p:cNvSpPr txBox="1">
            <a:spLocks noGrp="1"/>
          </p:cNvSpPr>
          <p:nvPr>
            <p:ph type="body" idx="1"/>
          </p:nvPr>
        </p:nvSpPr>
        <p:spPr>
          <a:xfrm>
            <a:off x="360000" y="1825624"/>
            <a:ext cx="11112000" cy="453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  <a:defRPr sz="2200"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8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58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58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8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narrow)">
  <p:cSld name="Title and Content (narrow)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9"/>
          <p:cNvSpPr>
            <a:spLocks noGrp="1"/>
          </p:cNvSpPr>
          <p:nvPr>
            <p:ph type="pic" idx="2"/>
          </p:nvPr>
        </p:nvSpPr>
        <p:spPr>
          <a:xfrm>
            <a:off x="7650163" y="0"/>
            <a:ext cx="454183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59"/>
          <p:cNvSpPr/>
          <p:nvPr/>
        </p:nvSpPr>
        <p:spPr>
          <a:xfrm>
            <a:off x="0" y="0"/>
            <a:ext cx="76497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3" name="Google Shape;83;p59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84" name="Google Shape;84;p59"/>
          <p:cNvSpPr txBox="1">
            <a:spLocks noGrp="1"/>
          </p:cNvSpPr>
          <p:nvPr>
            <p:ph type="title"/>
          </p:nvPr>
        </p:nvSpPr>
        <p:spPr>
          <a:xfrm>
            <a:off x="359999" y="360000"/>
            <a:ext cx="69297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59"/>
          <p:cNvSpPr txBox="1">
            <a:spLocks noGrp="1"/>
          </p:cNvSpPr>
          <p:nvPr>
            <p:ph type="body" idx="1"/>
          </p:nvPr>
        </p:nvSpPr>
        <p:spPr>
          <a:xfrm>
            <a:off x="359999" y="1825624"/>
            <a:ext cx="6929799" cy="429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  <a:defRPr sz="2200"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 sz="18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5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59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59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9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(Color bg)">
  <p:cSld name="Two Content (Color bg)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0"/>
          <p:cNvSpPr/>
          <p:nvPr/>
        </p:nvSpPr>
        <p:spPr>
          <a:xfrm>
            <a:off x="11832000" y="0"/>
            <a:ext cx="360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1" name="Google Shape;91;p60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92" name="Google Shape;92;p60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60"/>
          <p:cNvSpPr txBox="1">
            <a:spLocks noGrp="1"/>
          </p:cNvSpPr>
          <p:nvPr>
            <p:ph type="body" idx="1"/>
          </p:nvPr>
        </p:nvSpPr>
        <p:spPr>
          <a:xfrm>
            <a:off x="358800" y="1825625"/>
            <a:ext cx="5487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  <a:defRPr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60"/>
          <p:cNvSpPr txBox="1">
            <a:spLocks noGrp="1"/>
          </p:cNvSpPr>
          <p:nvPr>
            <p:ph type="body" idx="2"/>
          </p:nvPr>
        </p:nvSpPr>
        <p:spPr>
          <a:xfrm>
            <a:off x="5986800" y="1825625"/>
            <a:ext cx="5475583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  <a:defRPr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60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0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60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1"/>
          <p:cNvSpPr/>
          <p:nvPr/>
        </p:nvSpPr>
        <p:spPr>
          <a:xfrm>
            <a:off x="7649800" y="0"/>
            <a:ext cx="4182199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0" name="Google Shape;100;p61"/>
          <p:cNvSpPr/>
          <p:nvPr/>
        </p:nvSpPr>
        <p:spPr>
          <a:xfrm>
            <a:off x="1" y="0"/>
            <a:ext cx="346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1" name="Google Shape;101;p61"/>
          <p:cNvSpPr/>
          <p:nvPr/>
        </p:nvSpPr>
        <p:spPr>
          <a:xfrm>
            <a:off x="8211282" y="1142922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02" name="Google Shape;102;p61"/>
          <p:cNvSpPr txBox="1">
            <a:spLocks noGrp="1"/>
          </p:cNvSpPr>
          <p:nvPr>
            <p:ph type="title"/>
          </p:nvPr>
        </p:nvSpPr>
        <p:spPr>
          <a:xfrm>
            <a:off x="360001" y="720000"/>
            <a:ext cx="2743200" cy="5109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wentieth Centur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1"/>
          <p:cNvSpPr txBox="1">
            <a:spLocks noGrp="1"/>
          </p:cNvSpPr>
          <p:nvPr>
            <p:ph type="body" idx="1"/>
          </p:nvPr>
        </p:nvSpPr>
        <p:spPr>
          <a:xfrm>
            <a:off x="3828570" y="720000"/>
            <a:ext cx="3455860" cy="405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4" name="Google Shape;104;p61"/>
          <p:cNvSpPr txBox="1">
            <a:spLocks noGrp="1"/>
          </p:cNvSpPr>
          <p:nvPr>
            <p:ph type="body" idx="2"/>
          </p:nvPr>
        </p:nvSpPr>
        <p:spPr>
          <a:xfrm>
            <a:off x="3828570" y="1292155"/>
            <a:ext cx="3455860" cy="453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  <a:defRPr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61"/>
          <p:cNvSpPr txBox="1">
            <a:spLocks noGrp="1"/>
          </p:cNvSpPr>
          <p:nvPr>
            <p:ph type="body" idx="3"/>
          </p:nvPr>
        </p:nvSpPr>
        <p:spPr>
          <a:xfrm>
            <a:off x="8008798" y="720001"/>
            <a:ext cx="3464202" cy="405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5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6" name="Google Shape;106;p61"/>
          <p:cNvSpPr txBox="1">
            <a:spLocks noGrp="1"/>
          </p:cNvSpPr>
          <p:nvPr>
            <p:ph type="body" idx="4"/>
          </p:nvPr>
        </p:nvSpPr>
        <p:spPr>
          <a:xfrm>
            <a:off x="8008798" y="1292156"/>
            <a:ext cx="3464202" cy="4537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 "/>
              <a:defRPr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2pPr>
            <a:lvl3pPr marL="1371600" lvl="2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3pPr>
            <a:lvl4pPr marL="1828800" lvl="3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4pPr>
            <a:lvl5pPr marL="2286000" lvl="4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35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61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61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61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0" name="Google Shape;110;p61"/>
          <p:cNvSpPr/>
          <p:nvPr/>
        </p:nvSpPr>
        <p:spPr>
          <a:xfrm>
            <a:off x="4024683" y="1142922"/>
            <a:ext cx="424873" cy="5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nstration (narrow)">
  <p:cSld name="Demonstration (narrow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2"/>
          <p:cNvSpPr/>
          <p:nvPr/>
        </p:nvSpPr>
        <p:spPr>
          <a:xfrm>
            <a:off x="7655876" y="0"/>
            <a:ext cx="4536124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3" name="Google Shape;113;p62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14" name="Google Shape;114;p62"/>
          <p:cNvSpPr txBox="1">
            <a:spLocks noGrp="1"/>
          </p:cNvSpPr>
          <p:nvPr>
            <p:ph type="title"/>
          </p:nvPr>
        </p:nvSpPr>
        <p:spPr>
          <a:xfrm>
            <a:off x="359999" y="360000"/>
            <a:ext cx="692979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62"/>
          <p:cNvSpPr txBox="1">
            <a:spLocks noGrp="1"/>
          </p:cNvSpPr>
          <p:nvPr>
            <p:ph type="body" idx="1"/>
          </p:nvPr>
        </p:nvSpPr>
        <p:spPr>
          <a:xfrm>
            <a:off x="359999" y="1825624"/>
            <a:ext cx="6929799" cy="4311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83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 "/>
              <a:defRPr sz="2200"/>
            </a:lvl1pPr>
            <a:lvl2pPr marL="914400" lvl="1" indent="-31432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Char char="▪"/>
              <a:defRPr sz="1800"/>
            </a:lvl2pPr>
            <a:lvl3pPr marL="1371600" lvl="2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3pPr>
            <a:lvl4pPr marL="1828800" lvl="3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4pPr>
            <a:lvl5pPr marL="2286000" lvl="4" indent="-29527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Char char="▪"/>
              <a:defRPr sz="14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62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62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62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3"/>
          <p:cNvSpPr/>
          <p:nvPr/>
        </p:nvSpPr>
        <p:spPr>
          <a:xfrm>
            <a:off x="0" y="0"/>
            <a:ext cx="118332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1" name="Google Shape;121;p63"/>
          <p:cNvSpPr/>
          <p:nvPr/>
        </p:nvSpPr>
        <p:spPr>
          <a:xfrm>
            <a:off x="572497" y="1706618"/>
            <a:ext cx="424873" cy="58628"/>
          </a:xfrm>
          <a:prstGeom prst="rect">
            <a:avLst/>
          </a:prstGeom>
          <a:solidFill>
            <a:srgbClr val="4FACF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122" name="Google Shape;122;p63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3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63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63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B17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title"/>
          </p:nvPr>
        </p:nvSpPr>
        <p:spPr>
          <a:xfrm>
            <a:off x="360000" y="360000"/>
            <a:ext cx="111120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wentieth Century"/>
              <a:buNone/>
              <a:defRPr sz="4400" b="1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1"/>
          </p:nvPr>
        </p:nvSpPr>
        <p:spPr>
          <a:xfrm>
            <a:off x="360000" y="1825624"/>
            <a:ext cx="11112000" cy="453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wentieth Century"/>
              <a:buChar char=" "/>
              <a:defRPr sz="2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914400" marR="0" lvl="1" indent="-31432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ACF3"/>
              </a:buClr>
              <a:buSzPts val="135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1371600" marR="0" lvl="2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ACF3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1828800" marR="0" lvl="3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ACF3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2286000" marR="0" lvl="4" indent="-29527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FACF3"/>
              </a:buClr>
              <a:buSzPts val="105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2" name="Google Shape;12;p49"/>
          <p:cNvSpPr txBox="1">
            <a:spLocks noGrp="1"/>
          </p:cNvSpPr>
          <p:nvPr>
            <p:ph type="dt" idx="10"/>
          </p:nvPr>
        </p:nvSpPr>
        <p:spPr>
          <a:xfrm>
            <a:off x="360000" y="6496849"/>
            <a:ext cx="27432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3" name="Google Shape;13;p49"/>
          <p:cNvSpPr txBox="1">
            <a:spLocks noGrp="1"/>
          </p:cNvSpPr>
          <p:nvPr>
            <p:ph type="ftr" idx="11"/>
          </p:nvPr>
        </p:nvSpPr>
        <p:spPr>
          <a:xfrm>
            <a:off x="7357200" y="6496849"/>
            <a:ext cx="41148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49"/>
          <p:cNvSpPr txBox="1">
            <a:spLocks noGrp="1"/>
          </p:cNvSpPr>
          <p:nvPr>
            <p:ph type="sldNum" idx="12"/>
          </p:nvPr>
        </p:nvSpPr>
        <p:spPr>
          <a:xfrm>
            <a:off x="11832000" y="6496849"/>
            <a:ext cx="360000" cy="3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8fe8577d5_0_0"/>
          <p:cNvSpPr txBox="1">
            <a:spLocks noGrp="1"/>
          </p:cNvSpPr>
          <p:nvPr>
            <p:ph type="ctrTitle"/>
          </p:nvPr>
        </p:nvSpPr>
        <p:spPr>
          <a:xfrm>
            <a:off x="1371600" y="1295400"/>
            <a:ext cx="101346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wentieth Century"/>
              <a:buNone/>
            </a:pPr>
            <a:r>
              <a:rPr lang="en-US" sz="4000"/>
              <a:t>CSE 2213: Discrete Mathematics</a:t>
            </a:r>
            <a:br>
              <a:rPr lang="en-US" sz="4000"/>
            </a:br>
            <a:r>
              <a:rPr lang="en-US" sz="3600" b="0"/>
              <a:t>Section - O Room No - 325</a:t>
            </a:r>
            <a:r>
              <a:rPr lang="en-US" sz="4000">
                <a:solidFill>
                  <a:schemeClr val="dk1"/>
                </a:solidFill>
              </a:rPr>
              <a:t/>
            </a:r>
            <a:br>
              <a:rPr lang="en-US" sz="4000">
                <a:solidFill>
                  <a:schemeClr val="dk1"/>
                </a:solidFill>
              </a:rPr>
            </a:br>
            <a:endParaRPr sz="4000"/>
          </a:p>
        </p:txBody>
      </p:sp>
      <p:sp>
        <p:nvSpPr>
          <p:cNvPr id="152" name="Google Shape;152;g318fe8577d5_0_0"/>
          <p:cNvSpPr txBox="1">
            <a:spLocks noGrp="1"/>
          </p:cNvSpPr>
          <p:nvPr>
            <p:ph type="subTitle" idx="1"/>
          </p:nvPr>
        </p:nvSpPr>
        <p:spPr>
          <a:xfrm>
            <a:off x="1447800" y="4191000"/>
            <a:ext cx="9144000" cy="11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/>
              <a:t>Prof. Dr. A.K.M. Muzahidul Islam</a:t>
            </a:r>
            <a:endParaRPr sz="2800" b="1"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Computer Science &amp; Engineering (CSE)</a:t>
            </a:r>
            <a:endParaRPr/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>
                <a:solidFill>
                  <a:schemeClr val="dk1"/>
                </a:solidFill>
              </a:rPr>
              <a:t>United International University (UIU)</a:t>
            </a:r>
            <a:endParaRPr>
              <a:solidFill>
                <a:schemeClr val="dk1"/>
              </a:solidFill>
            </a:endParaRPr>
          </a:p>
          <a:p>
            <a:pPr marL="457200" lvl="0" indent="-368300" algn="r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lang="en-US"/>
              <a:t>Email: muzahid@cse.uiu.ac.bd</a:t>
            </a:r>
            <a:endParaRPr/>
          </a:p>
        </p:txBody>
      </p:sp>
      <p:pic>
        <p:nvPicPr>
          <p:cNvPr id="153" name="Google Shape;153;g318fe8577d5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0" y="457208"/>
            <a:ext cx="2235200" cy="152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g318fe8577d5_0_0"/>
          <p:cNvSpPr/>
          <p:nvPr/>
        </p:nvSpPr>
        <p:spPr>
          <a:xfrm>
            <a:off x="4876806" y="5897890"/>
            <a:ext cx="18036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Fall 2024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642FC-975A-469C-A48A-F36B24B9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F72060A-09CE-4A69-9D4C-5578168B93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 inside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72060A-09CE-4A69-9D4C-5578168B93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50595B0-A22B-4B41-88A0-E188A5202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7DC8B-8960-4D0D-A1CE-11D949A53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F7CCCA4-0D51-4F14-8A31-E31CF01AE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22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</a:rPr>
                      <m:t>∘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from the following functions: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+1,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=2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57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functions</a:t>
            </a:r>
            <a:br>
              <a:rPr lang="en-US" dirty="0"/>
            </a:br>
            <a:r>
              <a:rPr lang="en-US" dirty="0"/>
              <a:t>(Injections)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24128" y="2286000"/>
            <a:ext cx="4483753" cy="4023360"/>
          </a:xfrm>
        </p:spPr>
        <p:txBody>
          <a:bodyPr/>
          <a:lstStyle/>
          <a:p>
            <a:r>
              <a:rPr lang="en-US" dirty="0"/>
              <a:t>Every member of the domain must map to one unique element in the codomain</a:t>
            </a:r>
          </a:p>
          <a:p>
            <a:r>
              <a:rPr lang="en-US" dirty="0"/>
              <a:t>The mango-to-tree function is not a one-to-one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8955" y="578169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500456"/>
            <a:ext cx="1113462" cy="1113462"/>
          </a:xfrm>
          <a:prstGeom prst="rect">
            <a:avLst/>
          </a:prstGeom>
        </p:spPr>
      </p:pic>
      <p:pic>
        <p:nvPicPr>
          <p:cNvPr id="13" name="Picture 2" descr="Image result for tre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8" y="1402964"/>
            <a:ext cx="1155510" cy="12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629414" y="3583714"/>
            <a:ext cx="769257" cy="7692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18900000">
            <a:off x="7084514" y="2608610"/>
            <a:ext cx="2529013" cy="2529013"/>
          </a:xfrm>
          <a:prstGeom prst="plus">
            <a:avLst>
              <a:gd name="adj" fmla="val 369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functions</a:t>
            </a:r>
            <a:br>
              <a:rPr lang="en-US" dirty="0"/>
            </a:br>
            <a:r>
              <a:rPr lang="en-US" dirty="0"/>
              <a:t>(Surjections)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24128" y="2286000"/>
            <a:ext cx="4483753" cy="4023360"/>
          </a:xfrm>
        </p:spPr>
        <p:txBody>
          <a:bodyPr/>
          <a:lstStyle/>
          <a:p>
            <a:r>
              <a:rPr lang="en-US" dirty="0"/>
              <a:t>Every member of the codomain must be a map of some element in the domain</a:t>
            </a:r>
          </a:p>
          <a:p>
            <a:pPr lvl="1"/>
            <a:r>
              <a:rPr lang="en-US" dirty="0"/>
              <a:t>Codomain = Range</a:t>
            </a:r>
          </a:p>
          <a:p>
            <a:r>
              <a:rPr lang="en-US" dirty="0"/>
              <a:t>The mango-to-tree function is not an onto function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8955" y="578169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500456"/>
            <a:ext cx="1113462" cy="1113462"/>
          </a:xfrm>
          <a:prstGeom prst="rect">
            <a:avLst/>
          </a:prstGeom>
        </p:spPr>
      </p:pic>
      <p:pic>
        <p:nvPicPr>
          <p:cNvPr id="13" name="Picture 2" descr="Image result for tre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8" y="1402964"/>
            <a:ext cx="1155510" cy="12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9629414" y="4703406"/>
            <a:ext cx="769257" cy="76925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 rot="18900000">
            <a:off x="7084514" y="2608610"/>
            <a:ext cx="2529013" cy="2529013"/>
          </a:xfrm>
          <a:prstGeom prst="plus">
            <a:avLst>
              <a:gd name="adj" fmla="val 3692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63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One-to-one function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24129" y="2286000"/>
            <a:ext cx="4602254" cy="4023360"/>
          </a:xfrm>
        </p:spPr>
        <p:txBody>
          <a:bodyPr/>
          <a:lstStyle/>
          <a:p>
            <a:r>
              <a:rPr lang="en-US" dirty="0"/>
              <a:t>Suspect-to-Fingerprint function is a one-to-one function</a:t>
            </a:r>
          </a:p>
          <a:p>
            <a:r>
              <a:rPr lang="en-US" dirty="0"/>
              <a:t>Every suspect has a unique fingerprint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F5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3877" y="5781698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6939031" y="2634018"/>
            <a:ext cx="2884094" cy="24566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778175" cy="298804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191919"/>
            <a:ext cx="2884094" cy="78499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939031" y="4297680"/>
            <a:ext cx="2884094" cy="251141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391463" y="1917404"/>
            <a:ext cx="585059" cy="862192"/>
            <a:chOff x="3512457" y="3686629"/>
            <a:chExt cx="827314" cy="1219199"/>
          </a:xfrm>
        </p:grpSpPr>
        <p:sp>
          <p:nvSpPr>
            <p:cNvPr id="25" name="Pie 24"/>
            <p:cNvSpPr/>
            <p:nvPr/>
          </p:nvSpPr>
          <p:spPr>
            <a:xfrm rot="5400000">
              <a:off x="3512457" y="4078514"/>
              <a:ext cx="827314" cy="827314"/>
            </a:xfrm>
            <a:prstGeom prst="pie">
              <a:avLst>
                <a:gd name="adj1" fmla="val 5373761"/>
                <a:gd name="adj2" fmla="val 16200000"/>
              </a:avLst>
            </a:prstGeom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730171" y="3686629"/>
              <a:ext cx="391885" cy="3918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30 Best fingerprint logo images | Fingerprint, Logos, Logo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8" r="15298"/>
          <a:stretch/>
        </p:blipFill>
        <p:spPr bwMode="auto">
          <a:xfrm>
            <a:off x="9611342" y="1424419"/>
            <a:ext cx="805402" cy="870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6939031" y="4872251"/>
            <a:ext cx="2884094" cy="22811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 function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24128" y="2286000"/>
            <a:ext cx="4483753" cy="4023360"/>
          </a:xfrm>
        </p:spPr>
        <p:txBody>
          <a:bodyPr/>
          <a:lstStyle/>
          <a:p>
            <a:r>
              <a:rPr lang="en-US" dirty="0"/>
              <a:t>If all the trees bore some mangoes, the mango-to-tree function becomes onto</a:t>
            </a:r>
          </a:p>
          <a:p>
            <a:r>
              <a:rPr lang="en-US" dirty="0"/>
              <a:t>Here, the set of all trees is the same as the set of all fruit-bearing trees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T4</a:t>
            </a:r>
          </a:p>
          <a:p>
            <a:pPr algn="ctr"/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428955" y="578169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500456"/>
            <a:ext cx="1113462" cy="1113462"/>
          </a:xfrm>
          <a:prstGeom prst="rect">
            <a:avLst/>
          </a:prstGeom>
        </p:spPr>
      </p:pic>
      <p:pic>
        <p:nvPicPr>
          <p:cNvPr id="13" name="Picture 2" descr="Image result for tre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8" y="1402964"/>
            <a:ext cx="1155510" cy="12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83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Bijections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24128" y="2286000"/>
            <a:ext cx="4483753" cy="4023360"/>
          </a:xfrm>
        </p:spPr>
        <p:txBody>
          <a:bodyPr/>
          <a:lstStyle/>
          <a:p>
            <a:r>
              <a:rPr lang="en-US" dirty="0"/>
              <a:t>Both one-to-one and onto</a:t>
            </a:r>
          </a:p>
          <a:p>
            <a:r>
              <a:rPr lang="en-US" dirty="0"/>
              <a:t>Every element in the domain maps to a unique element in the codomain</a:t>
            </a:r>
          </a:p>
          <a:p>
            <a:r>
              <a:rPr lang="en-US" dirty="0"/>
              <a:t>Codomain and range are equal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A5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B2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B3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B4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B5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50596" y="5781698"/>
            <a:ext cx="466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12706" y="5781698"/>
            <a:ext cx="4026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B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1648779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976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74111" y="859656"/>
            <a:ext cx="96437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Unique output check for one-to-one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Callout 7"/>
              <p:cNvSpPr/>
              <p:nvPr/>
            </p:nvSpPr>
            <p:spPr>
              <a:xfrm>
                <a:off x="2582387" y="3570514"/>
                <a:ext cx="6808356" cy="2670629"/>
              </a:xfrm>
              <a:prstGeom prst="wedgeEllipseCallout">
                <a:avLst>
                  <a:gd name="adj1" fmla="val 8773"/>
                  <a:gd name="adj2" fmla="val -8260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/>
                  <a:t>Two members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map to the same element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a one-to-one function</a:t>
                </a:r>
              </a:p>
            </p:txBody>
          </p:sp>
        </mc:Choice>
        <mc:Fallback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87" y="3570514"/>
                <a:ext cx="6808356" cy="2670629"/>
              </a:xfrm>
              <a:prstGeom prst="wedgeEllipseCallout">
                <a:avLst>
                  <a:gd name="adj1" fmla="val 8773"/>
                  <a:gd name="adj2" fmla="val -82609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414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12243" y="859656"/>
            <a:ext cx="73675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Codomain check for onto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Callout 7"/>
              <p:cNvSpPr/>
              <p:nvPr/>
            </p:nvSpPr>
            <p:spPr>
              <a:xfrm>
                <a:off x="2582387" y="3570514"/>
                <a:ext cx="6808356" cy="2670629"/>
              </a:xfrm>
              <a:prstGeom prst="wedgeEllipseCallout">
                <a:avLst>
                  <a:gd name="adj1" fmla="val 22843"/>
                  <a:gd name="adj2" fmla="val -7717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/>
                  <a:t>There is a member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/>
                  <a:t> which cannot be the map of anyone</a:t>
                </a:r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an onto function</a:t>
                </a:r>
              </a:p>
            </p:txBody>
          </p:sp>
        </mc:Choice>
        <mc:Fallback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2387" y="3570514"/>
                <a:ext cx="6808356" cy="2670629"/>
              </a:xfrm>
              <a:prstGeom prst="wedgeEllipseCallout">
                <a:avLst>
                  <a:gd name="adj1" fmla="val 22843"/>
                  <a:gd name="adj2" fmla="val -77174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76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one-to-one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One-to-one check:</a:t>
                </a:r>
              </a:p>
              <a:p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Meaning: If two inputs are different, then their outputs are also different</a:t>
                </a:r>
                <a:endParaRPr lang="en-US" b="0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Contrapositive:</a:t>
                </a:r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Meaning: If outputs of two inputs are the same, then the inputs cannot be different</a:t>
                </a:r>
                <a:endParaRPr lang="en-US" b="0" dirty="0"/>
              </a:p>
              <a:p>
                <a:r>
                  <a:rPr lang="en-US" dirty="0"/>
                  <a:t>How??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86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Casually speaking, a function takes as input an object, and returns another object regarding that input.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function that returns the square of a given number.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=4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=10000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CAUTION: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returns multiple values for the same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it is NOT a function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95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 one-to-one function</a:t>
            </a:r>
          </a:p>
        </p:txBody>
      </p:sp>
      <p:sp>
        <p:nvSpPr>
          <p:cNvPr id="29" name="Content Placeholder 28"/>
          <p:cNvSpPr>
            <a:spLocks noGrp="1"/>
          </p:cNvSpPr>
          <p:nvPr>
            <p:ph idx="1"/>
          </p:nvPr>
        </p:nvSpPr>
        <p:spPr>
          <a:xfrm>
            <a:off x="1024129" y="2286000"/>
            <a:ext cx="4602254" cy="4023360"/>
          </a:xfrm>
        </p:spPr>
        <p:txBody>
          <a:bodyPr/>
          <a:lstStyle/>
          <a:p>
            <a:r>
              <a:rPr lang="en-US" dirty="0"/>
              <a:t>If the police finds out the same fingerprint in two crime scenes, they will instantly know that they belong to the same person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S5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F5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93877" y="5781698"/>
            <a:ext cx="3802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F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6391463" y="1917404"/>
            <a:ext cx="585059" cy="862192"/>
            <a:chOff x="3512457" y="3686629"/>
            <a:chExt cx="827314" cy="1219199"/>
          </a:xfrm>
        </p:grpSpPr>
        <p:sp>
          <p:nvSpPr>
            <p:cNvPr id="25" name="Pie 24"/>
            <p:cNvSpPr/>
            <p:nvPr/>
          </p:nvSpPr>
          <p:spPr>
            <a:xfrm rot="5400000">
              <a:off x="3512457" y="4078514"/>
              <a:ext cx="827314" cy="827314"/>
            </a:xfrm>
            <a:prstGeom prst="pie">
              <a:avLst>
                <a:gd name="adj1" fmla="val 5373761"/>
                <a:gd name="adj2" fmla="val 16200000"/>
              </a:avLst>
            </a:prstGeom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3730171" y="3686629"/>
              <a:ext cx="391885" cy="39188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30 Best fingerprint logo images | Fingerprint, Logos, Logo desig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98" r="15298"/>
          <a:stretch/>
        </p:blipFill>
        <p:spPr bwMode="auto">
          <a:xfrm>
            <a:off x="9611342" y="1687101"/>
            <a:ext cx="805402" cy="8703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>
            <a:off x="6939031" y="5100364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68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an onto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the range</a:t>
            </a:r>
          </a:p>
          <a:p>
            <a:r>
              <a:rPr lang="en-US" dirty="0"/>
              <a:t>See if the range matches the codomain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306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CFCEB4-8A4C-4861-8BCF-CB3A8B028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234981D-EA86-4262-BFD3-885608596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out 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is one-to-one and/or onto.</a:t>
                </a:r>
              </a:p>
              <a:p>
                <a:r>
                  <a:rPr lang="en-US" dirty="0"/>
                  <a:t>Find out if the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one-to-one and/or onto.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234981D-EA86-4262-BFD3-885608596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145304-E2A5-4718-BB25-6F7A5065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88F1E8-64BE-4C28-B104-63E2B3C81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6AD3AA-258C-42C5-8348-97BB263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726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4793842-32C3-4327-AACA-3EA62136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codomain and function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681F2B9-BCB6-4E30-9330-5EE206DE6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function can change its properties with the change of domains and codomains</a:t>
                </a:r>
              </a:p>
              <a:p>
                <a:r>
                  <a:rPr lang="en-US" dirty="0"/>
                  <a:t>Quiz: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one-to-one?</a:t>
                </a:r>
              </a:p>
              <a:p>
                <a:r>
                  <a:rPr lang="en-US" dirty="0"/>
                  <a:t>Quiz: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onto?</a:t>
                </a:r>
              </a:p>
              <a:p>
                <a:r>
                  <a:rPr lang="en-US" dirty="0"/>
                  <a:t>Quiz: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 bijection?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681F2B9-BCB6-4E30-9330-5EE206DE6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D8AB3CF-C407-4E0C-856B-B44325553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22E082F-83A2-4651-A750-B31B49B0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63C8D8A-C7F3-4CAF-AAA3-314344B18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01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 quickly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 marL="0" indent="0" algn="ctr">
                  <a:buNone/>
                </a:pPr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one-to-one?</a:t>
                </a:r>
              </a:p>
              <a:p>
                <a:pPr marL="0" indent="0" algn="ctr">
                  <a:buNone/>
                </a:pPr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onto?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455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E17B3F-D700-4A31-BCA9-E4FA97FB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of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14D9251A-F3DE-44A9-B130-27C3974E9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Inverse of a function exists if the function is a bijection</a:t>
                </a:r>
              </a:p>
              <a:p>
                <a:pPr lvl="1"/>
                <a:r>
                  <a:rPr lang="en-US" dirty="0"/>
                  <a:t>Called an invertible function</a:t>
                </a:r>
              </a:p>
              <a:p>
                <a:pPr lvl="1"/>
                <a:r>
                  <a:rPr lang="en-US" dirty="0"/>
                  <a:t>Why?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 function,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is called the inverse of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D9251A-F3DE-44A9-B130-27C3974E9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E2F7D0-17AC-48FB-A74B-2498AACA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20999A-F015-49C7-ABAF-5D4582AFD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minhajul@cse.uiu.ac.bd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BA62ECA-FFD6-4FE7-8C38-62F11BA8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8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6A17E2F-C55A-48E0-A204-49E17CFA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99EA847D-496A-48D5-9153-3513BFCF9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Find out the inverse of the following functions (</a:t>
                </a:r>
                <a:r>
                  <a:rPr lang="en-US" dirty="0">
                    <a:solidFill>
                      <a:srgbClr val="FF0000"/>
                    </a:solidFill>
                  </a:rPr>
                  <a:t>if invertible</a:t>
                </a:r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99EA847D-496A-48D5-9153-3513BFCF9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109DEA8-A905-409D-A2B3-D65AB0F1C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1CE2AEF-DC10-49F5-8716-22153BB1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6FD1758-D00D-4EF2-B56B-1B4B8B31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9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g318b460c856_0_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68800" y="1981200"/>
            <a:ext cx="26416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23" name="Content Placeholder 22"/>
          <p:cNvSpPr>
            <a:spLocks noGrp="1"/>
          </p:cNvSpPr>
          <p:nvPr>
            <p:ph idx="1"/>
          </p:nvPr>
        </p:nvSpPr>
        <p:spPr>
          <a:xfrm>
            <a:off x="1024128" y="2286000"/>
            <a:ext cx="4483753" cy="4023360"/>
          </a:xfrm>
        </p:spPr>
        <p:txBody>
          <a:bodyPr/>
          <a:lstStyle/>
          <a:p>
            <a:r>
              <a:rPr lang="en-US" dirty="0"/>
              <a:t>The relation between mango and its tree is a function</a:t>
            </a:r>
          </a:p>
          <a:p>
            <a:r>
              <a:rPr lang="en-US" dirty="0"/>
              <a:t>Every mango comes from a tree</a:t>
            </a:r>
          </a:p>
          <a:p>
            <a:r>
              <a:rPr lang="en-US" dirty="0"/>
              <a:t>No mango comes from more than one tree</a:t>
            </a:r>
          </a:p>
          <a:p>
            <a:r>
              <a:rPr lang="en-US" dirty="0"/>
              <a:t>One tree may bear multiple mangoes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M5</a:t>
            </a:r>
          </a:p>
        </p:txBody>
      </p:sp>
      <p:sp>
        <p:nvSpPr>
          <p:cNvPr id="7" name="Oval 6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28955" y="578169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500456"/>
            <a:ext cx="1113462" cy="1113462"/>
          </a:xfrm>
          <a:prstGeom prst="rect">
            <a:avLst/>
          </a:prstGeom>
        </p:spPr>
      </p:pic>
      <p:pic>
        <p:nvPicPr>
          <p:cNvPr id="13" name="Picture 2" descr="Image result for tree clip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8" y="1402964"/>
            <a:ext cx="1155510" cy="12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6575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ontent Placeholder 22"/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4607415" cy="40233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 is called the </a:t>
                </a: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domain</a:t>
                </a:r>
                <a:r>
                  <a:rPr lang="en-US" dirty="0"/>
                  <a:t> of the function</a:t>
                </a:r>
              </a:p>
              <a:p>
                <a:r>
                  <a:rPr lang="en-US" dirty="0"/>
                  <a:t>T is called the </a:t>
                </a:r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codomain</a:t>
                </a:r>
                <a:r>
                  <a:rPr lang="en-US" dirty="0"/>
                  <a:t> of the function</a:t>
                </a:r>
              </a:p>
              <a:p>
                <a:r>
                  <a:rPr lang="en-US" dirty="0"/>
                  <a:t>R is called the </a:t>
                </a:r>
                <a:r>
                  <a:rPr lang="en-US" dirty="0">
                    <a:solidFill>
                      <a:srgbClr val="002060"/>
                    </a:solidFill>
                  </a:rPr>
                  <a:t>range</a:t>
                </a:r>
                <a:r>
                  <a:rPr lang="en-US" dirty="0"/>
                  <a:t> of the function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400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0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400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400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4000" dirty="0"/>
              </a:p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4000" dirty="0"/>
              </a:p>
            </p:txBody>
          </p:sp>
        </mc:Choice>
        <mc:Fallback>
          <p:sp>
            <p:nvSpPr>
              <p:cNvPr id="23" name="Content Placeholder 2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4607415" cy="4023360"/>
              </a:xfr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67A4-2714-4D44-AA98-0B8AC4D5B92C}" type="datetime1">
              <a:rPr lang="en-US" smtClean="0"/>
              <a:pPr/>
              <a:t>12/7/2024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5" name="Oval 34"/>
          <p:cNvSpPr/>
          <p:nvPr/>
        </p:nvSpPr>
        <p:spPr>
          <a:xfrm>
            <a:off x="5953838" y="2279176"/>
            <a:ext cx="1460311" cy="339829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M5</a:t>
            </a:r>
          </a:p>
        </p:txBody>
      </p:sp>
      <p:sp>
        <p:nvSpPr>
          <p:cNvPr id="36" name="Oval 35"/>
          <p:cNvSpPr/>
          <p:nvPr/>
        </p:nvSpPr>
        <p:spPr>
          <a:xfrm>
            <a:off x="9283888" y="2279176"/>
            <a:ext cx="1460311" cy="339829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T1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T3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T4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T5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428955" y="5781698"/>
            <a:ext cx="510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M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823125" y="5781698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/>
              <a:t>T</a:t>
            </a: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799" y="1500456"/>
            <a:ext cx="1113462" cy="1113462"/>
          </a:xfrm>
          <a:prstGeom prst="rect">
            <a:avLst/>
          </a:prstGeom>
        </p:spPr>
      </p:pic>
      <p:pic>
        <p:nvPicPr>
          <p:cNvPr id="40" name="Picture 2" descr="Image result for tree clipa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6288" y="1402964"/>
            <a:ext cx="1155510" cy="12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" name="Straight Arrow Connector 40"/>
          <p:cNvCxnSpPr/>
          <p:nvPr/>
        </p:nvCxnSpPr>
        <p:spPr>
          <a:xfrm>
            <a:off x="6939031" y="2879678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6939031" y="3431221"/>
            <a:ext cx="2884094" cy="545693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6939031" y="4548821"/>
            <a:ext cx="2884094" cy="0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V="1">
            <a:off x="6939031" y="4078514"/>
            <a:ext cx="2884094" cy="1001486"/>
          </a:xfrm>
          <a:prstGeom prst="straightConnector1">
            <a:avLst/>
          </a:prstGeom>
          <a:ln>
            <a:solidFill>
              <a:schemeClr val="tx1">
                <a:lumMod val="90000"/>
                <a:lumOff val="10000"/>
              </a:schemeClr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9637486" y="2613918"/>
            <a:ext cx="754743" cy="217579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0323632" y="2587290"/>
            <a:ext cx="423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14267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22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41F42-3DE5-038B-18CF-5757DCA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Codomain and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1C503B-FE3C-6AFA-F35E-3EADA4F03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the set of all inputs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the codomain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Every output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must be a member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1C503B-FE3C-6AFA-F35E-3EADA4F03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751F7-2B5A-EC8B-7847-DA37024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9202E-07A0-21FE-2877-D759264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6C764-3913-B668-1CD1-E87C5AD7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007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441F42-3DE5-038B-18CF-5757DCA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Domain, Codomain and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C91C503B-FE3C-6AFA-F35E-3EADA4F037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Every real number can be given as input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the codomain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All the outputs must be real numbers</a:t>
                </a:r>
              </a:p>
              <a:p>
                <a:pPr lvl="1"/>
                <a:r>
                  <a:rPr lang="en-US" dirty="0"/>
                  <a:t>Every real number?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range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Set of only those real numbers that are outputs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C91C503B-FE3C-6AFA-F35E-3EADA4F037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1A751F7-2B5A-EC8B-7847-DA37024A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03B73-49BB-4FD3-9594-00FF948B272A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19202E-07A0-21FE-2877-D759264A3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EE6C764-3913-B668-1CD1-E87C5AD78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96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EDD974-4C6C-497C-9A7C-D3C2F6C15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B04CE5C3-D4B3-4AF4-A3CB-9921B0FB0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 a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Is it a function?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±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B04CE5C3-D4B3-4AF4-A3CB-9921B0FB0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C701EB-0364-4092-9E63-6AD5802D3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16C69-9027-4A6C-BFD9-B1263DFC4A98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CCE8B-34F6-411C-9906-92CE7BE13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2FD0897-66E6-4C48-B657-AA9E33B3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39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704081" y="859656"/>
            <a:ext cx="6783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Invalid input check for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Callout 7"/>
              <p:cNvSpPr/>
              <p:nvPr/>
            </p:nvSpPr>
            <p:spPr>
              <a:xfrm>
                <a:off x="2120900" y="3570514"/>
                <a:ext cx="6602186" cy="2670629"/>
              </a:xfrm>
              <a:prstGeom prst="wedgeEllipseCallout">
                <a:avLst>
                  <a:gd name="adj1" fmla="val -8708"/>
                  <a:gd name="adj2" fmla="val -728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/>
                  <a:t>A member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does not map to any member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a function</a:t>
                </a:r>
              </a:p>
            </p:txBody>
          </p:sp>
        </mc:Choice>
        <mc:Fallback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900" y="3570514"/>
                <a:ext cx="6602186" cy="2670629"/>
              </a:xfrm>
              <a:prstGeom prst="wedgeEllipseCallout">
                <a:avLst>
                  <a:gd name="adj1" fmla="val -8708"/>
                  <a:gd name="adj2" fmla="val -72826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35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0CD7-47EA-45B8-AA1A-0FA0069F1EFB}" type="datetime1">
              <a:rPr lang="en-US" smtClean="0"/>
              <a:t>12/7/2024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minhajul@cse.uiu.ac.bd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530" y="1567542"/>
                <a:ext cx="4704941" cy="14465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445100" y="859656"/>
            <a:ext cx="7301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Multiple output check for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val Callout 7"/>
              <p:cNvSpPr/>
              <p:nvPr/>
            </p:nvSpPr>
            <p:spPr>
              <a:xfrm>
                <a:off x="3250044" y="3570514"/>
                <a:ext cx="5473042" cy="2670629"/>
              </a:xfrm>
              <a:prstGeom prst="wedgeEllipseCallout">
                <a:avLst>
                  <a:gd name="adj1" fmla="val -8708"/>
                  <a:gd name="adj2" fmla="val -7282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800" dirty="0"/>
                  <a:t>A member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800" dirty="0"/>
                  <a:t> maps to multiple members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/>
              </a:p>
              <a:p>
                <a:pPr algn="ctr"/>
                <a:endParaRPr lang="en-US" sz="1400" dirty="0"/>
              </a:p>
              <a:p>
                <a:pPr algn="ctr"/>
                <a:r>
                  <a:rPr lang="en-US" sz="2800" dirty="0"/>
                  <a:t>=&gt;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is not a function</a:t>
                </a:r>
              </a:p>
            </p:txBody>
          </p:sp>
        </mc:Choice>
        <mc:Fallback>
          <p:sp>
            <p:nvSpPr>
              <p:cNvPr id="8" name="Oval Callout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044" y="3570514"/>
                <a:ext cx="5473042" cy="2670629"/>
              </a:xfrm>
              <a:prstGeom prst="wedgeEllipseCallout">
                <a:avLst>
                  <a:gd name="adj1" fmla="val -8708"/>
                  <a:gd name="adj2" fmla="val -72826"/>
                </a:avLst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594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720</Words>
  <Application>Microsoft Office PowerPoint</Application>
  <PresentationFormat>Widescreen</PresentationFormat>
  <Paragraphs>364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Cambria Math</vt:lpstr>
      <vt:lpstr>Noto Sans Symbols</vt:lpstr>
      <vt:lpstr>Twentieth Century</vt:lpstr>
      <vt:lpstr>Office Theme</vt:lpstr>
      <vt:lpstr>CSE 2213: Discrete Mathematics Section - O Room No - 325 </vt:lpstr>
      <vt:lpstr>Function</vt:lpstr>
      <vt:lpstr>Function</vt:lpstr>
      <vt:lpstr>Function</vt:lpstr>
      <vt:lpstr>Domain, Codomain and Range</vt:lpstr>
      <vt:lpstr>Domain, Codomain and Range</vt:lpstr>
      <vt:lpstr>Mathematical example</vt:lpstr>
      <vt:lpstr>PowerPoint Presentation</vt:lpstr>
      <vt:lpstr>PowerPoint Presentation</vt:lpstr>
      <vt:lpstr>Composite functions</vt:lpstr>
      <vt:lpstr>Problem</vt:lpstr>
      <vt:lpstr>One-to-one functions (Injections)</vt:lpstr>
      <vt:lpstr>Onto functions (Surjections)</vt:lpstr>
      <vt:lpstr>One-to-one function</vt:lpstr>
      <vt:lpstr>Onto function</vt:lpstr>
      <vt:lpstr>Bijections</vt:lpstr>
      <vt:lpstr>PowerPoint Presentation</vt:lpstr>
      <vt:lpstr>PowerPoint Presentation</vt:lpstr>
      <vt:lpstr>Identifying a one-to-one function</vt:lpstr>
      <vt:lpstr>Identifying a one-to-one function</vt:lpstr>
      <vt:lpstr>Identifying an onto function</vt:lpstr>
      <vt:lpstr>Problem</vt:lpstr>
      <vt:lpstr>Domain, codomain and function properties</vt:lpstr>
      <vt:lpstr>Answer quickly</vt:lpstr>
      <vt:lpstr>Inverse of functions</vt:lpstr>
      <vt:lpstr>Problem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2213: Discrete Mathematics Section - O Room No - 325</dc:title>
  <dc:creator>Minhajul Bashir</dc:creator>
  <cp:lastModifiedBy>user</cp:lastModifiedBy>
  <cp:revision>43</cp:revision>
  <dcterms:created xsi:type="dcterms:W3CDTF">2024-06-01T06:53:08Z</dcterms:created>
  <dcterms:modified xsi:type="dcterms:W3CDTF">2024-12-07T15:27:22Z</dcterms:modified>
</cp:coreProperties>
</file>