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30"/>
  </p:notesMasterIdLst>
  <p:sldIdLst>
    <p:sldId id="256" r:id="rId2"/>
    <p:sldId id="318" r:id="rId3"/>
    <p:sldId id="319" r:id="rId4"/>
    <p:sldId id="320" r:id="rId5"/>
    <p:sldId id="321" r:id="rId6"/>
    <p:sldId id="322" r:id="rId7"/>
    <p:sldId id="343" r:id="rId8"/>
    <p:sldId id="324" r:id="rId9"/>
    <p:sldId id="323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1" r:id="rId27"/>
    <p:sldId id="342" r:id="rId28"/>
    <p:sldId id="316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j6tq0rQ/xmFl5aLd/7eifAzcmn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CD720F-9201-4A0C-ADC3-C6BF02C8ADAE}">
  <a:tblStyle styleId="{7ACD720F-9201-4A0C-ADC3-C6BF02C8ADAE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6FD"/>
          </a:solidFill>
        </a:fill>
      </a:tcStyle>
    </a:wholeTbl>
    <a:band1H>
      <a:tcTxStyle b="off" i="off"/>
      <a:tcStyle>
        <a:tcBdr/>
        <a:fill>
          <a:solidFill>
            <a:srgbClr val="D1ECF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1ECF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8F5F3FA-40A7-4C85-83CD-9473F9FDD9C2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AF5"/>
          </a:solidFill>
        </a:fill>
      </a:tcStyle>
    </a:wholeTbl>
    <a:band1H>
      <a:tcTxStyle/>
      <a:tcStyle>
        <a:tcBdr/>
        <a:fill>
          <a:solidFill>
            <a:srgbClr val="CFD2E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2E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348" y="72"/>
      </p:cViewPr>
      <p:guideLst/>
    </p:cSldViewPr>
  </p:slideViewPr>
  <p:outlineViewPr>
    <p:cViewPr>
      <p:scale>
        <a:sx n="33" d="100"/>
        <a:sy n="33" d="100"/>
      </p:scale>
      <p:origin x="0" y="-63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69" Type="http://customschemas.google.com/relationships/presentationmetadata" Target="metadata"/><Relationship Id="rId8" Type="http://schemas.openxmlformats.org/officeDocument/2006/relationships/slide" Target="slides/slide7.xml"/><Relationship Id="rId7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1297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8fe8577d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318fe857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281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8b460c856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318b460c85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47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A9D9-0752-4212-9475-4C3233DA567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5286-8060-4163-8A86-8D9CD2F68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2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280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252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subTitle" idx="1"/>
          </p:nvPr>
        </p:nvSpPr>
        <p:spPr>
          <a:xfrm>
            <a:off x="1524000" y="3941652"/>
            <a:ext cx="9144000" cy="113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901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CAD0F0E-1F31-E6C6-C948-1A23A2DF2C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7FA7AB1-051F-A728-CD6C-0EAB3518E67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4E4413-E6E2-C03C-B0E7-F07F36A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1DBDE-4B16-40BC-8431-5A84E94CD4A5}" type="datetime1">
              <a:rPr lang="en-AU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896014-727C-DA15-4EE4-61D3AE5F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1863649-EB55-7FFE-179E-81936BB2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DE37-8049-4EF7-BD21-001B6B1653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BF1A8BA9-1342-8604-3644-B56F2FD3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0" y="1550047"/>
            <a:ext cx="5376175" cy="2852737"/>
          </a:xfrm>
        </p:spPr>
        <p:txBody>
          <a:bodyPr anchor="b">
            <a:normAutofit/>
          </a:bodyPr>
          <a:lstStyle>
            <a:lvl1pPr marL="0" indent="0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="" xmlns:a16="http://schemas.microsoft.com/office/drawing/2014/main" id="{101D430C-0B67-8521-378D-CB3D6FB2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800" y="4552519"/>
            <a:ext cx="536673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72208EA-480A-32CB-584C-6EB2D2F2C36E}"/>
              </a:ext>
            </a:extLst>
          </p:cNvPr>
          <p:cNvSpPr/>
          <p:nvPr userDrawn="1"/>
        </p:nvSpPr>
        <p:spPr>
          <a:xfrm>
            <a:off x="475991" y="4405220"/>
            <a:ext cx="424873" cy="5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59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A7A74B4-FB8D-03C9-F9DD-07987DBBF203}"/>
              </a:ext>
            </a:extLst>
          </p:cNvPr>
          <p:cNvSpPr/>
          <p:nvPr userDrawn="1"/>
        </p:nvSpPr>
        <p:spPr>
          <a:xfrm>
            <a:off x="0" y="0"/>
            <a:ext cx="1183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D2D2F44-D63D-66FA-C76B-3AB6F05802F6}"/>
              </a:ext>
            </a:extLst>
          </p:cNvPr>
          <p:cNvSpPr/>
          <p:nvPr userDrawn="1"/>
        </p:nvSpPr>
        <p:spPr>
          <a:xfrm>
            <a:off x="5703564" y="1706618"/>
            <a:ext cx="424873" cy="586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D967B7-0B9B-72AA-BB2D-EE6491BB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112000" cy="1325563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EBECE6-ED0D-A7F8-3D1C-F7CDC1E6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88900" indent="0">
              <a:defRPr/>
            </a:lvl1pPr>
          </a:lstStyle>
          <a:p>
            <a:fld id="{B31056C0-825A-4FEA-906F-8B98ECF5BD05}" type="datetime1">
              <a:rPr lang="en-AU" smtClean="0"/>
              <a:t>10/12/2024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C53F58-B2C4-68EA-9943-6C0E3C37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760FDD-C4A1-682A-9A99-5FAFFC8C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DE37-8049-4EF7-BD21-001B6B1653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ED4865-3426-01C0-3C57-57031D739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800" y="1824473"/>
            <a:ext cx="11112000" cy="453001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127000" indent="0">
              <a:buNone/>
              <a:defRPr/>
            </a:lvl2pPr>
            <a:lvl3pPr marL="304800" indent="0">
              <a:buNone/>
              <a:defRPr/>
            </a:lvl3pPr>
            <a:lvl4pPr marL="490538" indent="0">
              <a:buNone/>
              <a:defRPr/>
            </a:lvl4pPr>
            <a:lvl5pPr marL="668338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51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58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4275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93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4664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37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9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0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8fe8577d5_0_0"/>
          <p:cNvSpPr txBox="1">
            <a:spLocks noGrp="1"/>
          </p:cNvSpPr>
          <p:nvPr>
            <p:ph type="ctrTitle"/>
          </p:nvPr>
        </p:nvSpPr>
        <p:spPr>
          <a:xfrm>
            <a:off x="1371600" y="1739900"/>
            <a:ext cx="10134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 sz="4000" dirty="0"/>
              <a:t>CSE 2213: Discrete Mathematics</a:t>
            </a:r>
            <a:br>
              <a:rPr lang="en-US" sz="4000" dirty="0"/>
            </a:br>
            <a:r>
              <a:rPr lang="en-US" sz="3600" b="0" dirty="0"/>
              <a:t>Section - O Room No </a:t>
            </a:r>
            <a:r>
              <a:rPr lang="en-US" sz="3600" b="0" dirty="0" smtClean="0"/>
              <a:t>– 325</a:t>
            </a:r>
            <a:br>
              <a:rPr lang="en-US" sz="3600" b="0" dirty="0" smtClean="0"/>
            </a:br>
            <a:r>
              <a:rPr lang="en-US" sz="3600" dirty="0" smtClean="0"/>
              <a:t>Introduction to Proofs</a:t>
            </a:r>
            <a:r>
              <a:rPr lang="en-US" sz="4000" dirty="0">
                <a:solidFill>
                  <a:schemeClr val="dk1"/>
                </a:solidFill>
              </a:rPr>
              <a:t/>
            </a:r>
            <a:br>
              <a:rPr lang="en-US" sz="4000" dirty="0">
                <a:solidFill>
                  <a:schemeClr val="dk1"/>
                </a:solidFill>
              </a:rPr>
            </a:br>
            <a:endParaRPr sz="4000" dirty="0"/>
          </a:p>
        </p:txBody>
      </p:sp>
      <p:sp>
        <p:nvSpPr>
          <p:cNvPr id="152" name="Google Shape;152;g318fe8577d5_0_0"/>
          <p:cNvSpPr txBox="1">
            <a:spLocks noGrp="1"/>
          </p:cNvSpPr>
          <p:nvPr>
            <p:ph type="subTitle" idx="1"/>
          </p:nvPr>
        </p:nvSpPr>
        <p:spPr>
          <a:xfrm>
            <a:off x="1447800" y="4191000"/>
            <a:ext cx="91440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/>
              <a:t>Prof. Dr. A.K.M. Muzahidul Islam</a:t>
            </a:r>
            <a:endParaRPr sz="2800" b="1"/>
          </a:p>
          <a:p>
            <a:pPr marL="457200" lvl="0" indent="-36830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Computer Science &amp; Engineering (CSE)</a:t>
            </a:r>
            <a:endParaRPr/>
          </a:p>
          <a:p>
            <a:pPr marL="457200" lvl="0" indent="-36830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United International University (UIU)</a:t>
            </a:r>
            <a:endParaRPr>
              <a:solidFill>
                <a:schemeClr val="dk1"/>
              </a:solidFill>
            </a:endParaRPr>
          </a:p>
          <a:p>
            <a:pPr marL="457200" lvl="0" indent="-36830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Email: muzahid@cse.uiu.ac.bd</a:t>
            </a:r>
            <a:endParaRPr/>
          </a:p>
        </p:txBody>
      </p:sp>
      <p:pic>
        <p:nvPicPr>
          <p:cNvPr id="153" name="Google Shape;153;g318fe8577d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457208"/>
            <a:ext cx="2235200" cy="15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18fe8577d5_0_0"/>
          <p:cNvSpPr/>
          <p:nvPr/>
        </p:nvSpPr>
        <p:spPr>
          <a:xfrm>
            <a:off x="4876806" y="6101090"/>
            <a:ext cx="180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2024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conditional statements:</a:t>
            </a:r>
            <a:br>
              <a:rPr lang="en-US" dirty="0"/>
            </a:br>
            <a:r>
              <a:rPr lang="en-US" dirty="0"/>
              <a:t>Vacuous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825624"/>
                <a:ext cx="6997200" cy="4530011"/>
              </a:xfrm>
            </p:spPr>
            <p:txBody>
              <a:bodyPr/>
              <a:lstStyle/>
              <a:p>
                <a:r>
                  <a:rPr lang="en-US" dirty="0"/>
                  <a:t>Prove that the hypothesis of the given statement is false</a:t>
                </a:r>
              </a:p>
              <a:p>
                <a:pPr lvl="1"/>
                <a:r>
                  <a:rPr lang="en-US" dirty="0"/>
                  <a:t>Weird, </a:t>
                </a:r>
                <a:r>
                  <a:rPr lang="en-US" dirty="0" err="1"/>
                  <a:t>ain’t</a:t>
                </a:r>
                <a:r>
                  <a:rPr lang="en-US" dirty="0"/>
                  <a:t> it?</a:t>
                </a:r>
              </a:p>
              <a:p>
                <a:r>
                  <a:rPr lang="en-US" dirty="0"/>
                  <a:t>Example: Prove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true, where –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→(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825624"/>
                <a:ext cx="6997200" cy="4530011"/>
              </a:xfrm>
              <a:blipFill rotWithShape="0">
                <a:blip r:embed="rId2"/>
                <a:stretch>
                  <a:fillRect l="-1568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4E8C-A398-4EBC-8F1F-8B92B81FC4CB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/>
              </p:nvPr>
            </p:nvGraphicFramePr>
            <p:xfrm>
              <a:off x="7731491" y="1853223"/>
              <a:ext cx="2819277" cy="2063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46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1144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4126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/>
              </p:nvPr>
            </p:nvGraphicFramePr>
            <p:xfrm>
              <a:off x="7731491" y="1853223"/>
              <a:ext cx="2819277" cy="2063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4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114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126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01" t="-2941" r="-320721" b="-4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5726" t="-2941" r="-204274" b="-4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7447" t="-2941" r="-1702" b="-416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7690338" y="3048977"/>
            <a:ext cx="2895600" cy="8909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1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conditional statements:</a:t>
            </a:r>
            <a:br>
              <a:rPr lang="en-US"/>
            </a:br>
            <a:r>
              <a:rPr lang="en-US"/>
              <a:t>Trivial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825624"/>
                <a:ext cx="6995160" cy="4530011"/>
              </a:xfrm>
            </p:spPr>
            <p:txBody>
              <a:bodyPr/>
              <a:lstStyle/>
              <a:p>
                <a:r>
                  <a:rPr lang="en-US" dirty="0"/>
                  <a:t>Prove that the conclusion of the given statement is true</a:t>
                </a:r>
              </a:p>
              <a:p>
                <a:pPr lvl="1"/>
                <a:r>
                  <a:rPr lang="en-US" dirty="0"/>
                  <a:t>Regardless of the hypothesis!!!</a:t>
                </a:r>
              </a:p>
              <a:p>
                <a:r>
                  <a:rPr lang="en-US" dirty="0"/>
                  <a:t>Example: Prove that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true, where –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≡∀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825624"/>
                <a:ext cx="6995160" cy="4530011"/>
              </a:xfrm>
              <a:blipFill rotWithShape="0">
                <a:blip r:embed="rId2"/>
                <a:stretch>
                  <a:fillRect l="-1568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4E8C-A398-4EBC-8F1F-8B92B81FC4CB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/>
              </p:nvPr>
            </p:nvGraphicFramePr>
            <p:xfrm>
              <a:off x="7731491" y="1856232"/>
              <a:ext cx="2819277" cy="2063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46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1144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4126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/>
              </p:nvPr>
            </p:nvGraphicFramePr>
            <p:xfrm>
              <a:off x="7731491" y="1856232"/>
              <a:ext cx="2819277" cy="2063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4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114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126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01" t="-1471" r="-320721" b="-4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5726" t="-1471" r="-204274" b="-4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7447" t="-1471" r="-1702" b="-416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/>
          <p:cNvSpPr/>
          <p:nvPr/>
        </p:nvSpPr>
        <p:spPr>
          <a:xfrm>
            <a:off x="7690338" y="3040878"/>
            <a:ext cx="2895600" cy="527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90338" y="2208540"/>
            <a:ext cx="2895600" cy="527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conditional statements:</a:t>
            </a:r>
            <a:br>
              <a:rPr lang="en-US"/>
            </a:br>
            <a:r>
              <a:rPr lang="en-US"/>
              <a:t>Direct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825624"/>
                <a:ext cx="6995160" cy="4530011"/>
              </a:xfrm>
            </p:spPr>
            <p:txBody>
              <a:bodyPr/>
              <a:lstStyle/>
              <a:p>
                <a:r>
                  <a:rPr lang="en-US" dirty="0"/>
                  <a:t>Assume that the hypothesis is true</a:t>
                </a:r>
              </a:p>
              <a:p>
                <a:r>
                  <a:rPr lang="en-US" dirty="0"/>
                  <a:t>Using the hypothesis and a series of facts, derive that the conclusion is also true</a:t>
                </a:r>
              </a:p>
              <a:p>
                <a:r>
                  <a:rPr lang="en-US" dirty="0"/>
                  <a:t>Example: Prove that, if an integer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even, then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is also even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825624"/>
                <a:ext cx="6995160" cy="4530011"/>
              </a:xfrm>
              <a:blipFill rotWithShape="0">
                <a:blip r:embed="rId2"/>
                <a:stretch>
                  <a:fillRect l="-1568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4E8C-A398-4EBC-8F1F-8B92B81FC4CB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/>
              </p:nvPr>
            </p:nvGraphicFramePr>
            <p:xfrm>
              <a:off x="7731491" y="1856232"/>
              <a:ext cx="2819277" cy="2063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46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71144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4126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1800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/>
              </p:cNvGraphicFramePr>
              <p:nvPr>
                <p:extLst/>
              </p:nvPr>
            </p:nvGraphicFramePr>
            <p:xfrm>
              <a:off x="7731491" y="1856232"/>
              <a:ext cx="2819277" cy="2063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546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7114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43236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126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01" t="-1471" r="-320721" b="-4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5726" t="-1471" r="-204274" b="-4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97447" t="-1471" r="-1702" b="-416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12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/>
          <p:cNvSpPr/>
          <p:nvPr/>
        </p:nvSpPr>
        <p:spPr>
          <a:xfrm>
            <a:off x="7690338" y="2208539"/>
            <a:ext cx="2895600" cy="527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9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DC568-47DA-4E7C-918D-AC739A3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universally quantified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466983A-112C-43A3-9ECD-18180A573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:r>
                  <a:rPr lang="en-US" dirty="0">
                    <a:solidFill>
                      <a:srgbClr val="FF0000"/>
                    </a:solidFill>
                  </a:rPr>
                  <a:t>an </a:t>
                </a:r>
                <a:r>
                  <a:rPr lang="en-US" dirty="0">
                    <a:solidFill>
                      <a:srgbClr val="00B050"/>
                    </a:solidFill>
                  </a:rPr>
                  <a:t>integer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even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is also even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Proposition: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∀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+2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You cannot just show some examples to prove a universally quantified statement</a:t>
                </a:r>
              </a:p>
              <a:p>
                <a:pPr lvl="1"/>
                <a:r>
                  <a:rPr lang="en-US" dirty="0"/>
                  <a:t>You are only proving for these examples!!!</a:t>
                </a:r>
              </a:p>
              <a:p>
                <a:r>
                  <a:rPr lang="en-US" dirty="0"/>
                  <a:t>We use some standard forms to present our case</a:t>
                </a:r>
              </a:p>
              <a:p>
                <a:pPr lvl="1"/>
                <a:r>
                  <a:rPr lang="en-US" dirty="0"/>
                  <a:t>Let’s prove this to find 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66983A-112C-43A3-9ECD-18180A573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B51B78-EBDA-4619-A685-5AB23D6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C958-935C-426D-B51F-61D3E4643639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9F480D-EFAF-4DBA-8354-EA3C03D1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F63DA-8557-4A8F-AC46-1A1AFD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3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forms of different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61975" y="1828800"/>
              <a:ext cx="10910025" cy="38160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4071">
                      <a:extLst>
                        <a:ext uri="{9D8B030D-6E8A-4147-A177-3AD203B41FA5}">
                          <a16:colId xmlns="" xmlns:a16="http://schemas.microsoft.com/office/drawing/2014/main" val="3792522601"/>
                        </a:ext>
                      </a:extLst>
                    </a:gridCol>
                    <a:gridCol w="7325954">
                      <a:extLst>
                        <a:ext uri="{9D8B030D-6E8A-4147-A177-3AD203B41FA5}">
                          <a16:colId xmlns="" xmlns:a16="http://schemas.microsoft.com/office/drawing/2014/main" val="774728320"/>
                        </a:ext>
                      </a:extLst>
                    </a:gridCol>
                  </a:tblGrid>
                  <a:tr h="4213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Standard</a:t>
                          </a:r>
                          <a:r>
                            <a:rPr lang="en-US" baseline="0" dirty="0"/>
                            <a:t> form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68529259"/>
                      </a:ext>
                    </a:extLst>
                  </a:tr>
                  <a:tr h="4213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Even</a:t>
                          </a:r>
                          <a:r>
                            <a:rPr lang="en-US" baseline="0" dirty="0"/>
                            <a:t> number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dirty="0"/>
                            <a:t>, where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dirty="0"/>
                            <a:t> is an integer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443193124"/>
                      </a:ext>
                    </a:extLst>
                  </a:tr>
                  <a:tr h="4213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Odd number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US" dirty="0"/>
                            <a:t>, where k is an integer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342555343"/>
                      </a:ext>
                    </a:extLst>
                  </a:tr>
                  <a:tr h="4213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Multiple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oMath>
                          </a14:m>
                          <a:r>
                            <a:rPr lang="en-US" dirty="0"/>
                            <a:t>, where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an integer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112811924"/>
                      </a:ext>
                    </a:extLst>
                  </a:tr>
                  <a:tr h="4213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Division</a:t>
                          </a:r>
                          <a:r>
                            <a:rPr lang="en-US" baseline="0" dirty="0"/>
                            <a:t> by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dirty="0"/>
                            <a:t> gives remainder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dirty="0"/>
                            <a:t>, where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an integer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2504992533"/>
                      </a:ext>
                    </a:extLst>
                  </a:tr>
                  <a:tr h="4213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Perfect square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, where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dirty="0"/>
                            <a:t> is an integer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402403940"/>
                      </a:ext>
                    </a:extLst>
                  </a:tr>
                  <a:tr h="86680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Rational</a:t>
                          </a:r>
                          <a:r>
                            <a:rPr lang="en-US" baseline="0" dirty="0"/>
                            <a:t> number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dirty="0"/>
                            <a:t>, where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/>
                            <a:t> are integers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oMath>
                          </a14:m>
                          <a:endParaRPr lang="en-US" dirty="0"/>
                        </a:p>
                        <a:p>
                          <a:pPr algn="l"/>
                          <a:r>
                            <a:rPr lang="en-US" dirty="0"/>
                            <a:t>(Sometimes also assume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oMath>
                          </a14:m>
                          <a:r>
                            <a:rPr lang="en-US" dirty="0"/>
                            <a:t> do</a:t>
                          </a:r>
                          <a:r>
                            <a:rPr lang="en-US" baseline="0" dirty="0"/>
                            <a:t> not have any common factors other than 1)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3135288110"/>
                      </a:ext>
                    </a:extLst>
                  </a:tr>
                  <a:tr h="4213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Irrational number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</a:t>
                          </a:r>
                          <a:r>
                            <a:rPr lang="en-US" baseline="0" dirty="0"/>
                            <a:t> STANDARD FORM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561975" y="1828800"/>
              <a:ext cx="10910025" cy="38160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4071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792522601"/>
                        </a:ext>
                      </a:extLst>
                    </a:gridCol>
                    <a:gridCol w="732595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774728320"/>
                        </a:ext>
                      </a:extLst>
                    </a:gridCol>
                  </a:tblGrid>
                  <a:tr h="4213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Standard</a:t>
                          </a:r>
                          <a:r>
                            <a:rPr lang="en-US" baseline="0" dirty="0"/>
                            <a:t> form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68529259"/>
                      </a:ext>
                    </a:extLst>
                  </a:tr>
                  <a:tr h="4213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Even</a:t>
                          </a:r>
                          <a:r>
                            <a:rPr lang="en-US" baseline="0" dirty="0"/>
                            <a:t> number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9002" t="-102899" r="-416" b="-723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43193124"/>
                      </a:ext>
                    </a:extLst>
                  </a:tr>
                  <a:tr h="4213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Odd number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9002" t="-202899" r="-416" b="-623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342555343"/>
                      </a:ext>
                    </a:extLst>
                  </a:tr>
                  <a:tr h="4213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0" t="-302899" r="-205272" b="-523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9002" t="-302899" r="-416" b="-523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12811924"/>
                      </a:ext>
                    </a:extLst>
                  </a:tr>
                  <a:tr h="4213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70" t="-397143" r="-205272" b="-41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9002" t="-397143" r="-416" b="-41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04992533"/>
                      </a:ext>
                    </a:extLst>
                  </a:tr>
                  <a:tr h="4213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Perfect square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9002" t="-504348" r="-416" b="-32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402403940"/>
                      </a:ext>
                    </a:extLst>
                  </a:tr>
                  <a:tr h="86680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Rational</a:t>
                          </a:r>
                          <a:r>
                            <a:rPr lang="en-US" baseline="0" dirty="0"/>
                            <a:t> number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9002" t="-293662" r="-416" b="-563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135288110"/>
                      </a:ext>
                    </a:extLst>
                  </a:tr>
                  <a:tr h="42131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Irrational number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</a:t>
                          </a:r>
                          <a:r>
                            <a:rPr lang="en-US" baseline="0" dirty="0"/>
                            <a:t> STANDARD FORM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ED03-61DE-4607-8486-941FC9F1EA11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6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DC568-47DA-4E7C-918D-AC739A3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we prove the reverse?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B51B78-EBDA-4619-A685-5AB23D6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AFDA9-5199-4105-8357-8C58C6D3FD16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9F480D-EFAF-4DBA-8354-EA3C03D1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F63DA-8557-4A8F-AC46-1A1AFD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466983A-112C-43A3-9ECD-18180A5733AF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Prove that, if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B05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is an integer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/>
                      </a:rPr>
                      <m:t>3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mtClean="0">
                        <a:solidFill>
                          <a:srgbClr val="FF0000"/>
                        </a:solidFill>
                        <a:latin typeface="Cambria Math"/>
                      </a:rPr>
                      <m:t>+2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even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is also even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66983A-112C-43A3-9ECD-18180A573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73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Proving conditional statements:</a:t>
            </a:r>
            <a:br>
              <a:rPr lang="en-US"/>
            </a:br>
            <a:r>
              <a:rPr lang="en-US"/>
              <a:t>proof by contraposition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0000" y="1825624"/>
                <a:ext cx="7183800" cy="4530011"/>
              </a:xfrm>
            </p:spPr>
            <p:txBody>
              <a:bodyPr/>
              <a:lstStyle/>
              <a:p>
                <a:r>
                  <a:rPr lang="en-US" dirty="0"/>
                  <a:t>Prove the contrapositive of the original statement, using direct proof</a:t>
                </a:r>
              </a:p>
              <a:p>
                <a:pPr lvl="1"/>
                <a:r>
                  <a:rPr lang="en-US" dirty="0"/>
                  <a:t>Assume that the conclusion is false</a:t>
                </a:r>
              </a:p>
              <a:p>
                <a:pPr lvl="1"/>
                <a:r>
                  <a:rPr lang="en-US" dirty="0"/>
                  <a:t>Prove that the hypothesis is false</a:t>
                </a:r>
              </a:p>
              <a:p>
                <a:r>
                  <a:rPr lang="en-US" dirty="0"/>
                  <a:t>Example: Prove that, 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an integer,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is even, then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also even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000" y="1825624"/>
                <a:ext cx="7183800" cy="4530011"/>
              </a:xfrm>
              <a:blipFill rotWithShape="0">
                <a:blip r:embed="rId2"/>
                <a:stretch>
                  <a:fillRect l="-1527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4E8C-A398-4EBC-8F1F-8B92B81FC4CB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06154" y="2332892"/>
                <a:ext cx="2371547" cy="1077218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𝑝</m:t>
                      </m:r>
                      <m:r>
                        <a:rPr lang="en-US" sz="3200" b="0" i="1" smtClean="0">
                          <a:latin typeface="Cambria Math"/>
                        </a:rPr>
                        <m:t>→</m:t>
                      </m:r>
                      <m:r>
                        <a:rPr lang="en-US" sz="32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≡¬</m:t>
                      </m:r>
                      <m:r>
                        <a:rPr lang="en-US" sz="3200" b="0" i="1" smtClean="0">
                          <a:latin typeface="Cambria Math"/>
                        </a:rPr>
                        <m:t>𝑞</m:t>
                      </m:r>
                      <m:r>
                        <a:rPr lang="en-US" sz="3200" b="0" i="1" smtClean="0">
                          <a:latin typeface="Cambria Math"/>
                        </a:rPr>
                        <m:t>→¬</m:t>
                      </m:r>
                      <m:r>
                        <a:rPr lang="en-US" sz="32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154" y="2332892"/>
                <a:ext cx="2371547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5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conditional statements:</a:t>
            </a:r>
            <a:br>
              <a:rPr lang="en-US" dirty="0"/>
            </a:br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what-if analysis of the given situation</a:t>
                </a:r>
              </a:p>
              <a:p>
                <a:r>
                  <a:rPr lang="en-US" dirty="0"/>
                  <a:t>Assume that the hypothesis is true, but the conclusion is false</a:t>
                </a:r>
              </a:p>
              <a:p>
                <a:r>
                  <a:rPr lang="en-US" dirty="0"/>
                  <a:t>Using these assumptions and a series of facts, show that something is wrong</a:t>
                </a:r>
              </a:p>
              <a:p>
                <a:pPr lvl="1"/>
                <a:r>
                  <a:rPr lang="en-US" dirty="0"/>
                  <a:t>Hypothesis does not hold anymore</a:t>
                </a:r>
              </a:p>
              <a:p>
                <a:pPr lvl="1"/>
                <a:r>
                  <a:rPr lang="en-US" dirty="0"/>
                  <a:t>Some mathematical theorem becomes false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Prove that, if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an integer,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is even, then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also even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4E8C-A398-4EBC-8F1F-8B92B81FC4CB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1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A0EEAA-C624-4D7B-BBB0-1FD85C03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E1FCDD-BB7A-4C5A-A560-CE59CB94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techniques –</a:t>
            </a:r>
          </a:p>
          <a:p>
            <a:pPr lvl="1"/>
            <a:r>
              <a:rPr lang="en-US" dirty="0"/>
              <a:t>Direct proof</a:t>
            </a:r>
          </a:p>
          <a:p>
            <a:pPr lvl="1"/>
            <a:r>
              <a:rPr lang="en-US" dirty="0"/>
              <a:t>Proof by contradiction</a:t>
            </a:r>
          </a:p>
          <a:p>
            <a:pPr lvl="1"/>
            <a:r>
              <a:rPr lang="en-US" dirty="0"/>
              <a:t>Proof by contraposition</a:t>
            </a:r>
          </a:p>
          <a:p>
            <a:r>
              <a:rPr lang="en-US" dirty="0"/>
              <a:t>What is the difference between proof by contradiction and proof by contraposition?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C0C963-60BF-483F-9790-8D1788F0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1002-BCA5-457B-8F3A-420B0EAD2190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31E239F-72D0-421F-9EC1-D480CFFB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8F7CCD-5943-4EDF-A756-A52FEE67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7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C78C-2F18-4888-B1C2-77712D4BA69A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Prove by contradiction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is an irrational number.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657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66EB1A23-4BA1-42B0-BA49-08A67C5370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proofs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89470C40-3D82-4BEF-941D-B8768D55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60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proof technique to choose?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direct proof first</a:t>
            </a:r>
          </a:p>
          <a:p>
            <a:r>
              <a:rPr lang="en-US" dirty="0"/>
              <a:t>If you get stuck, try an indirect approach</a:t>
            </a:r>
          </a:p>
          <a:p>
            <a:pPr lvl="1"/>
            <a:r>
              <a:rPr lang="en-US" dirty="0"/>
              <a:t>If conditional statement, use either contraposition or contradiction</a:t>
            </a:r>
          </a:p>
          <a:p>
            <a:pPr lvl="1"/>
            <a:r>
              <a:rPr lang="en-US" dirty="0"/>
              <a:t>If not conditional statement, use contradiction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4E8C-A398-4EBC-8F1F-8B92B81FC4CB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3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5F15F-164C-4A37-BB82-08A077F10CFC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Prove that the product of two rational numbers is rational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00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0879-9F51-4C3E-AA73-46B941BB0BA2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Prove that, if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are integers, and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are even,</a:t>
                </a:r>
                <a:br>
                  <a:rPr lang="en-US" dirty="0"/>
                </a:b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also even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3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A5EA-F899-4929-B80C-C4C8820FCC5B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Prove that, if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irrational,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is also irrational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 rotWithShape="0">
                <a:blip r:embed="rId2"/>
                <a:stretch>
                  <a:fillRect t="-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429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D3DD8-77DE-4C5A-A6A8-66E09A1ED57C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Prove that the sum of an irrational and a rational number is irrational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1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exercise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EAF52-EF7C-47DD-AC7C-FEA0FEFD2296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Prove or disprove that the product of two irrational numbers is irrational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2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Disproving </a:t>
            </a:r>
            <a:r>
              <a:rPr lang="en-US" dirty="0">
                <a:solidFill>
                  <a:srgbClr val="FF0000"/>
                </a:solidFill>
              </a:rPr>
              <a:t>universally quantified</a:t>
            </a:r>
            <a:r>
              <a:rPr lang="en-US" dirty="0"/>
              <a:t> propositions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 that “</a:t>
            </a:r>
            <a:r>
              <a:rPr lang="en-US" dirty="0">
                <a:solidFill>
                  <a:srgbClr val="FF0000"/>
                </a:solidFill>
              </a:rPr>
              <a:t>Every</a:t>
            </a:r>
            <a:r>
              <a:rPr lang="en-US" dirty="0"/>
              <a:t> positive integer is the sum of the squares of two integers” is false.</a:t>
            </a:r>
          </a:p>
          <a:p>
            <a:pPr lvl="1"/>
            <a:r>
              <a:rPr lang="en-US" dirty="0"/>
              <a:t>We just find a </a:t>
            </a:r>
            <a:r>
              <a:rPr lang="en-US" dirty="0">
                <a:solidFill>
                  <a:srgbClr val="FF0000"/>
                </a:solidFill>
              </a:rPr>
              <a:t>counterexample</a:t>
            </a:r>
            <a:r>
              <a:rPr lang="en-US" dirty="0"/>
              <a:t>, that invalidates the use of “every” in the sentence</a:t>
            </a:r>
          </a:p>
          <a:p>
            <a:pPr lvl="1"/>
            <a:r>
              <a:rPr lang="en-US" dirty="0"/>
              <a:t>Here, a counterexample is 3 (because 3 = 1 + 2 = 0 + 3, and 2 and 3 are not squares of any integer)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EC59-C867-4798-8B69-8E24286E5C8B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39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equivalences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 “For every positive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odd if and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odd”</a:t>
                </a:r>
              </a:p>
              <a:p>
                <a:pPr lvl="1"/>
                <a:r>
                  <a:rPr lang="en-US" dirty="0"/>
                  <a:t>First prove “if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odd”</a:t>
                </a:r>
              </a:p>
              <a:p>
                <a:pPr lvl="1"/>
                <a:r>
                  <a:rPr lang="en-US" dirty="0"/>
                  <a:t>Then prove “if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odd”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5A20F-FBFB-4867-A56A-251FFD5C5554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01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318b460c856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8800" y="1981200"/>
            <a:ext cx="2641600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293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DC568-47DA-4E7C-918D-AC739A3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sentence to proposition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466983A-112C-43A3-9ECD-18180A573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an integer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even, then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𝑛</m:t>
                    </m:r>
                    <m:r>
                      <a:rPr lang="en-US" smtClean="0">
                        <a:latin typeface="Cambria Math"/>
                      </a:rPr>
                      <m:t>+2</m:t>
                    </m:r>
                  </m:oMath>
                </a14:m>
                <a:r>
                  <a:rPr lang="en-US" dirty="0"/>
                  <a:t> is also even.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even [</a:t>
                </a:r>
                <a:r>
                  <a:rPr lang="en-US" dirty="0">
                    <a:solidFill>
                      <a:srgbClr val="00B050"/>
                    </a:solidFill>
                  </a:rPr>
                  <a:t>domain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all integers]</a:t>
                </a:r>
              </a:p>
              <a:p>
                <a:r>
                  <a:rPr lang="en-US" dirty="0"/>
                  <a:t>Proposition: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+2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rgbClr val="FF0000"/>
                    </a:solidFill>
                  </a:rPr>
                  <a:t>universally</a:t>
                </a:r>
                <a:r>
                  <a:rPr lang="en-US" dirty="0"/>
                  <a:t> quantified statement</a:t>
                </a:r>
              </a:p>
              <a:p>
                <a:endParaRPr lang="en-US" dirty="0"/>
              </a:p>
              <a:p>
                <a:r>
                  <a:rPr lang="en-US" dirty="0"/>
                  <a:t>How can we prove it?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466983A-112C-43A3-9ECD-18180A573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B51B78-EBDA-4619-A685-5AB23D6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C958-935C-426D-B51F-61D3E4643639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9F480D-EFAF-4DBA-8354-EA3C03D1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F63DA-8557-4A8F-AC46-1A1AFD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5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DC568-47DA-4E7C-918D-AC739A3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sentence to proposition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466983A-112C-43A3-9ECD-18180A573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There is an even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which is a perfect square.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even,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a perfect square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[</a:t>
                </a:r>
                <a:r>
                  <a:rPr lang="en-US" dirty="0">
                    <a:solidFill>
                      <a:srgbClr val="00B050"/>
                    </a:solidFill>
                  </a:rPr>
                  <a:t>domain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all integers]</a:t>
                </a:r>
              </a:p>
              <a:p>
                <a:r>
                  <a:rPr lang="en-US" dirty="0"/>
                  <a:t>Proposition: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rgbClr val="0070C0"/>
                    </a:solidFill>
                  </a:rPr>
                  <a:t>existentially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quantified statement</a:t>
                </a:r>
              </a:p>
              <a:p>
                <a:endParaRPr lang="en-US" dirty="0"/>
              </a:p>
              <a:p>
                <a:r>
                  <a:rPr lang="en-US" dirty="0"/>
                  <a:t>How can we prove it?</a:t>
                </a:r>
              </a:p>
              <a:p>
                <a:r>
                  <a:rPr lang="en-US" dirty="0"/>
                  <a:t>Behold … … …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466983A-112C-43A3-9ECD-18180A573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B51B78-EBDA-4619-A685-5AB23D6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FE89E-2535-482C-9297-90B3C8581B7C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F63DA-8557-4A8F-AC46-1A1AFD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537" y="2330449"/>
            <a:ext cx="4467740" cy="41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Proofs of Mathematical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proof </a:t>
            </a:r>
            <a:r>
              <a:rPr lang="en-US" dirty="0"/>
              <a:t>is a valid argument that </a:t>
            </a:r>
            <a:r>
              <a:rPr lang="en-US" b="1" dirty="0">
                <a:solidFill>
                  <a:srgbClr val="00B050"/>
                </a:solidFill>
              </a:rPr>
              <a:t>establishes the truth of a statement</a:t>
            </a:r>
            <a:r>
              <a:rPr lang="en-US" dirty="0"/>
              <a:t>.</a:t>
            </a:r>
          </a:p>
          <a:p>
            <a:r>
              <a:rPr lang="en-US" dirty="0"/>
              <a:t>Proofs have many practical applications:</a:t>
            </a:r>
          </a:p>
          <a:p>
            <a:pPr lvl="1"/>
            <a:r>
              <a:rPr lang="en-US" dirty="0"/>
              <a:t>verification that </a:t>
            </a:r>
            <a:r>
              <a:rPr lang="en-US" b="1" dirty="0">
                <a:solidFill>
                  <a:srgbClr val="7030A0"/>
                </a:solidFill>
              </a:rPr>
              <a:t>computer programs are correct </a:t>
            </a:r>
          </a:p>
          <a:p>
            <a:pPr lvl="1"/>
            <a:r>
              <a:rPr lang="en-US" dirty="0"/>
              <a:t>establishing that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operating systems are secure </a:t>
            </a:r>
          </a:p>
          <a:p>
            <a:pPr lvl="1"/>
            <a:r>
              <a:rPr lang="en-US" dirty="0"/>
              <a:t>enabling programs to make inferences in artificial intelligence </a:t>
            </a:r>
          </a:p>
          <a:p>
            <a:pPr lvl="1"/>
            <a:r>
              <a:rPr lang="en-US" dirty="0"/>
              <a:t>showing that </a:t>
            </a:r>
            <a:r>
              <a:rPr lang="en-US" b="1" dirty="0">
                <a:solidFill>
                  <a:srgbClr val="FFC000"/>
                </a:solidFill>
              </a:rPr>
              <a:t>system specifications are consistent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21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</a:t>
            </a:r>
            <a:r>
              <a:rPr lang="en-US" b="1" dirty="0" smtClean="0">
                <a:solidFill>
                  <a:srgbClr val="FF0000"/>
                </a:solidFill>
              </a:rPr>
              <a:t>theorem	: </a:t>
            </a:r>
            <a:r>
              <a:rPr lang="en-US" dirty="0"/>
              <a:t>is a statement that can be shown to be true using: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/>
              <a:t>other theorems</a:t>
            </a:r>
          </a:p>
          <a:p>
            <a:pPr lvl="1"/>
            <a:r>
              <a:rPr lang="en-US" dirty="0"/>
              <a:t>axioms (statements which are given as true) </a:t>
            </a:r>
          </a:p>
          <a:p>
            <a:pPr lvl="1"/>
            <a:r>
              <a:rPr lang="en-US" dirty="0"/>
              <a:t>rules of inference</a:t>
            </a:r>
          </a:p>
          <a:p>
            <a:r>
              <a:rPr lang="en-US" b="1" dirty="0">
                <a:solidFill>
                  <a:srgbClr val="7030A0"/>
                </a:solidFill>
              </a:rPr>
              <a:t>A lemma </a:t>
            </a:r>
            <a:r>
              <a:rPr lang="en-US" dirty="0"/>
              <a:t>is a ‘helping theorem’ or a result which is </a:t>
            </a:r>
            <a:r>
              <a:rPr lang="en-US" b="1" dirty="0">
                <a:solidFill>
                  <a:srgbClr val="FF0000"/>
                </a:solidFill>
              </a:rPr>
              <a:t>needed to prove a theorem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B050"/>
                </a:solidFill>
              </a:rPr>
              <a:t>A corollary </a:t>
            </a:r>
            <a:r>
              <a:rPr lang="en-US" dirty="0"/>
              <a:t>is a result which </a:t>
            </a:r>
            <a:r>
              <a:rPr lang="en-US" b="1" dirty="0"/>
              <a:t>follows directly from a theorem</a:t>
            </a:r>
            <a:r>
              <a:rPr lang="en-US" dirty="0"/>
              <a:t>.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Propositions are </a:t>
            </a:r>
            <a:r>
              <a:rPr lang="en-US" dirty="0"/>
              <a:t>sometimes called </a:t>
            </a:r>
            <a:r>
              <a:rPr lang="en-US" dirty="0" smtClean="0"/>
              <a:t>less </a:t>
            </a:r>
            <a:r>
              <a:rPr lang="en-US" dirty="0"/>
              <a:t>important </a:t>
            </a:r>
            <a:r>
              <a:rPr lang="en-US" dirty="0" smtClean="0"/>
              <a:t>theorems. </a:t>
            </a:r>
            <a:endParaRPr lang="en-US" dirty="0"/>
          </a:p>
          <a:p>
            <a:r>
              <a:rPr lang="en-US" dirty="0"/>
              <a:t>A conjecture is a statement that is being proposed to be true. Once a proof of a conjecture is found, it becomes a theorem. It may turn out to be false.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78B-F95C-424A-8194-015508BDB8AE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prove a theorem of the form ∀x(P(x) → Q(x)), </a:t>
            </a:r>
            <a:endParaRPr lang="en-US" dirty="0" smtClean="0"/>
          </a:p>
          <a:p>
            <a:pPr lvl="1"/>
            <a:r>
              <a:rPr lang="en-US" dirty="0" smtClean="0"/>
              <a:t>Our </a:t>
            </a:r>
            <a:r>
              <a:rPr lang="en-US" dirty="0"/>
              <a:t>goal is to show that P(c) → Q(c) is true, where c is an arbitrary element of the domain, and </a:t>
            </a:r>
            <a:endParaRPr lang="en-US" dirty="0" smtClean="0"/>
          </a:p>
          <a:p>
            <a:pPr lvl="1"/>
            <a:r>
              <a:rPr lang="en-US" dirty="0" smtClean="0"/>
              <a:t>then </a:t>
            </a:r>
            <a:r>
              <a:rPr lang="en-US" dirty="0"/>
              <a:t>apply universal generalization.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this proof, we need to show that a conditional statement is true. </a:t>
            </a:r>
            <a:endParaRPr lang="en-US" dirty="0" smtClean="0"/>
          </a:p>
          <a:p>
            <a:pPr lvl="1"/>
            <a:r>
              <a:rPr lang="en-US" dirty="0" smtClean="0"/>
              <a:t>Because </a:t>
            </a:r>
            <a:r>
              <a:rPr lang="en-US" dirty="0"/>
              <a:t>of this, we now focus on methods that show that conditional statements are true.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2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Conditional statements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7257875"/>
                  </p:ext>
                </p:extLst>
              </p:nvPr>
            </p:nvGraphicFramePr>
            <p:xfrm>
              <a:off x="1125537" y="1943100"/>
              <a:ext cx="3878263" cy="269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18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978682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97039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5384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38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38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38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38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67257875"/>
                  </p:ext>
                </p:extLst>
              </p:nvPr>
            </p:nvGraphicFramePr>
            <p:xfrm>
              <a:off x="1125537" y="1943100"/>
              <a:ext cx="3878263" cy="269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918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978682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197039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538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54" t="-1124" r="-318954" b="-415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6250" t="-1124" r="-205000" b="-415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96914" t="-1124" r="-1235" b="-4157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38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38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38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38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74E8C-A398-4EBC-8F1F-8B92B81FC4CB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716" y="5138616"/>
            <a:ext cx="5541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When is a conditional statement true?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245100" y="2393147"/>
            <a:ext cx="6362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Recall that p → q is true unless p is true but q is false. </a:t>
            </a:r>
            <a:endParaRPr lang="en-US" sz="2800" dirty="0" smtClean="0"/>
          </a:p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To </a:t>
            </a:r>
            <a:r>
              <a:rPr lang="en-US" sz="2800" dirty="0"/>
              <a:t>prove the statement p → </a:t>
            </a:r>
            <a:r>
              <a:rPr lang="en-US" sz="2800" dirty="0" smtClean="0"/>
              <a:t>q</a:t>
            </a:r>
          </a:p>
          <a:p>
            <a:pPr marL="457200" lvl="5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We </a:t>
            </a:r>
            <a:r>
              <a:rPr lang="en-US" sz="2800" dirty="0"/>
              <a:t>need only show that q is true if p is true.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399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9DC568-47DA-4E7C-918D-AC739A3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Proving universally quantified statement:</a:t>
            </a:r>
            <a:br>
              <a:rPr lang="en-US" dirty="0"/>
            </a:br>
            <a:r>
              <a:rPr lang="en-US" dirty="0"/>
              <a:t>Identifying hypothesis and 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466983A-112C-43A3-9ECD-18180A573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that, if an integer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even, then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3</m:t>
                    </m:r>
                    <m:r>
                      <a:rPr lang="en-US" smtClean="0">
                        <a:latin typeface="Cambria Math"/>
                      </a:rPr>
                      <m:t>𝑛</m:t>
                    </m:r>
                    <m:r>
                      <a:rPr lang="en-US" smtClean="0">
                        <a:latin typeface="Cambria Math"/>
                      </a:rPr>
                      <m:t>+2</m:t>
                    </m:r>
                  </m:oMath>
                </a14:m>
                <a:r>
                  <a:rPr lang="en-US" dirty="0"/>
                  <a:t> is also even.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to prove this?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66983A-112C-43A3-9ECD-18180A573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B51B78-EBDA-4619-A685-5AB23D6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A6C8-7864-4530-9EE7-3F3F3F695BE1}" type="datetime1">
              <a:rPr lang="en-US" smtClean="0"/>
              <a:t>12/10/2024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9F480D-EFAF-4DBA-8354-EA3C03D1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F63DA-8557-4A8F-AC46-1A1AFD13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Oval Callout 11"/>
          <p:cNvSpPr/>
          <p:nvPr/>
        </p:nvSpPr>
        <p:spPr>
          <a:xfrm>
            <a:off x="3586285" y="2736359"/>
            <a:ext cx="2157046" cy="609603"/>
          </a:xfrm>
          <a:prstGeom prst="wedgeEllipseCallout">
            <a:avLst>
              <a:gd name="adj1" fmla="val -25182"/>
              <a:gd name="adj2" fmla="val -11919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Hypothesis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6953739" y="2774459"/>
            <a:ext cx="2157046" cy="609603"/>
          </a:xfrm>
          <a:prstGeom prst="wedgeEllipseCallout">
            <a:avLst>
              <a:gd name="adj1" fmla="val -26269"/>
              <a:gd name="adj2" fmla="val -115699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2308" y="2293815"/>
            <a:ext cx="21804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93962" y="2255715"/>
            <a:ext cx="218049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1170354" y="2698259"/>
            <a:ext cx="2157046" cy="609603"/>
          </a:xfrm>
          <a:prstGeom prst="wedgeEllipseCallout">
            <a:avLst>
              <a:gd name="adj1" fmla="val 57427"/>
              <a:gd name="adj2" fmla="val -117267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</a:t>
            </a:r>
          </a:p>
        </p:txBody>
      </p:sp>
      <p:sp>
        <p:nvSpPr>
          <p:cNvPr id="7" name="Oval 6"/>
          <p:cNvSpPr/>
          <p:nvPr/>
        </p:nvSpPr>
        <p:spPr>
          <a:xfrm>
            <a:off x="3525714" y="1831731"/>
            <a:ext cx="914401" cy="44547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2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2647</TotalTime>
  <Words>992</Words>
  <Application>Microsoft Office PowerPoint</Application>
  <PresentationFormat>Widescreen</PresentationFormat>
  <Paragraphs>278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Twentieth Century</vt:lpstr>
      <vt:lpstr>Wingdings</vt:lpstr>
      <vt:lpstr>Office Theme</vt:lpstr>
      <vt:lpstr>CSE 2213: Discrete Mathematics Section - O Room No – 325 Introduction to Proofs </vt:lpstr>
      <vt:lpstr>Introduction to proofs</vt:lpstr>
      <vt:lpstr>English sentence to proposition</vt:lpstr>
      <vt:lpstr>English sentence to proposition</vt:lpstr>
      <vt:lpstr>Proofs of Mathematical Statements</vt:lpstr>
      <vt:lpstr>Definitions</vt:lpstr>
      <vt:lpstr>PowerPoint Presentation</vt:lpstr>
      <vt:lpstr>Recap: Conditional statements</vt:lpstr>
      <vt:lpstr>Proving universally quantified statement: Identifying hypothesis and conclusion</vt:lpstr>
      <vt:lpstr>Proving conditional statements: Vacuous proof</vt:lpstr>
      <vt:lpstr>Proving conditional statements: Trivial proof</vt:lpstr>
      <vt:lpstr>Proving conditional statements: Direct proof</vt:lpstr>
      <vt:lpstr>Proving universally quantified statements</vt:lpstr>
      <vt:lpstr>Standard forms of different numbers</vt:lpstr>
      <vt:lpstr>Can we prove the reverse?</vt:lpstr>
      <vt:lpstr>Proving conditional statements: proof by contraposition</vt:lpstr>
      <vt:lpstr>Proving conditional statements: proof by contradiction</vt:lpstr>
      <vt:lpstr>Proof techniques</vt:lpstr>
      <vt:lpstr>Example</vt:lpstr>
      <vt:lpstr>Which proof technique to choose?</vt:lpstr>
      <vt:lpstr>Example</vt:lpstr>
      <vt:lpstr>Example</vt:lpstr>
      <vt:lpstr>Example</vt:lpstr>
      <vt:lpstr>Example</vt:lpstr>
      <vt:lpstr>Quick exercise</vt:lpstr>
      <vt:lpstr>Disproving universally quantified propositions</vt:lpstr>
      <vt:lpstr>Proving equivalences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2213: Discrete Mathematics Section - O Room No - 325</dc:title>
  <dc:creator>Minhajul Bashir</dc:creator>
  <cp:lastModifiedBy>user</cp:lastModifiedBy>
  <cp:revision>91</cp:revision>
  <dcterms:created xsi:type="dcterms:W3CDTF">2024-06-01T06:53:08Z</dcterms:created>
  <dcterms:modified xsi:type="dcterms:W3CDTF">2024-12-10T11:52:54Z</dcterms:modified>
</cp:coreProperties>
</file>