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65"/>
  </p:notesMasterIdLst>
  <p:sldIdLst>
    <p:sldId id="256" r:id="rId2"/>
    <p:sldId id="351" r:id="rId3"/>
    <p:sldId id="352" r:id="rId4"/>
    <p:sldId id="360" r:id="rId5"/>
    <p:sldId id="361" r:id="rId6"/>
    <p:sldId id="363" r:id="rId7"/>
    <p:sldId id="364" r:id="rId8"/>
    <p:sldId id="365" r:id="rId9"/>
    <p:sldId id="366" r:id="rId10"/>
    <p:sldId id="367" r:id="rId11"/>
    <p:sldId id="396" r:id="rId12"/>
    <p:sldId id="397" r:id="rId13"/>
    <p:sldId id="398" r:id="rId14"/>
    <p:sldId id="399" r:id="rId15"/>
    <p:sldId id="400" r:id="rId16"/>
    <p:sldId id="401" r:id="rId17"/>
    <p:sldId id="402" r:id="rId18"/>
    <p:sldId id="368" r:id="rId19"/>
    <p:sldId id="369" r:id="rId20"/>
    <p:sldId id="370" r:id="rId21"/>
    <p:sldId id="362" r:id="rId22"/>
    <p:sldId id="403" r:id="rId23"/>
    <p:sldId id="371" r:id="rId24"/>
    <p:sldId id="394" r:id="rId25"/>
    <p:sldId id="395" r:id="rId26"/>
    <p:sldId id="372" r:id="rId27"/>
    <p:sldId id="373" r:id="rId28"/>
    <p:sldId id="374"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16" r:id="rId6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6tq0rQ/xmFl5aLd/7eifAzcmn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D720F-9201-4A0C-ADC3-C6BF02C8ADAE}">
  <a:tblStyle styleId="{7ACD720F-9201-4A0C-ADC3-C6BF02C8ADAE}"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D"/>
          </a:solidFill>
        </a:fill>
      </a:tcStyle>
    </a:wholeTbl>
    <a:band1H>
      <a:tcTxStyle b="off" i="off"/>
      <a:tcStyle>
        <a:tcBdr/>
        <a:fill>
          <a:solidFill>
            <a:srgbClr val="D1ECFA"/>
          </a:solidFill>
        </a:fill>
      </a:tcStyle>
    </a:band1H>
    <a:band2H>
      <a:tcTxStyle b="off" i="off"/>
      <a:tcStyle>
        <a:tcBdr/>
      </a:tcStyle>
    </a:band2H>
    <a:band1V>
      <a:tcTxStyle b="off" i="off"/>
      <a:tcStyle>
        <a:tcBdr/>
        <a:fill>
          <a:solidFill>
            <a:srgbClr val="D1ECFA"/>
          </a:solidFill>
        </a:fill>
      </a:tcStyle>
    </a:band1V>
    <a:band2V>
      <a:tcTxStyle b="off" i="off"/>
      <a:tcStyle>
        <a:tcBdr/>
      </a:tcStyle>
    </a:band2V>
    <a:lastCol>
      <a:tcTxStyle b="on" i="off">
        <a:font>
          <a:latin typeface="Tw Cen MT"/>
          <a:ea typeface="Tw Cen MT"/>
          <a:cs typeface="Tw Cen MT"/>
        </a:font>
        <a:schemeClr val="lt1"/>
      </a:tcTxStyle>
      <a:tcStyle>
        <a:tcBdr/>
        <a:fill>
          <a:solidFill>
            <a:schemeClr val="accent2"/>
          </a:solidFill>
        </a:fill>
      </a:tcStyle>
    </a:lastCol>
    <a:firstCol>
      <a:tcTxStyle b="on" i="off">
        <a:font>
          <a:latin typeface="Tw Cen MT"/>
          <a:ea typeface="Tw Cen MT"/>
          <a:cs typeface="Tw Cen MT"/>
        </a:font>
        <a:schemeClr val="lt1"/>
      </a:tcTxStyle>
      <a:tcStyle>
        <a:tcBdr/>
        <a:fill>
          <a:solidFill>
            <a:schemeClr val="accent2"/>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b="off" i="off"/>
      <a:tcStyle>
        <a:tcBdr/>
      </a:tcStyle>
    </a:seCell>
    <a:swCell>
      <a:tcTxStyle b="off" i="off"/>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 styleId="{58F5F3FA-40A7-4C85-83CD-9473F9FDD9C2}" styleName="Table_1">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5"/>
          </a:solidFill>
        </a:fill>
      </a:tcStyle>
    </a:wholeTbl>
    <a:band1H>
      <a:tcTxStyle/>
      <a:tcStyle>
        <a:tcBdr/>
        <a:fill>
          <a:solidFill>
            <a:srgbClr val="CFD2EB"/>
          </a:solidFill>
        </a:fill>
      </a:tcStyle>
    </a:band1H>
    <a:band2H>
      <a:tcTxStyle/>
      <a:tcStyle>
        <a:tcBdr/>
      </a:tcStyle>
    </a:band2H>
    <a:band1V>
      <a:tcTxStyle/>
      <a:tcStyle>
        <a:tcBdr/>
        <a:fill>
          <a:solidFill>
            <a:srgbClr val="CFD2EB"/>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4631" autoAdjust="0"/>
  </p:normalViewPr>
  <p:slideViewPr>
    <p:cSldViewPr snapToGrid="0">
      <p:cViewPr varScale="1">
        <p:scale>
          <a:sx n="75" d="100"/>
          <a:sy n="75" d="100"/>
        </p:scale>
        <p:origin x="354" y="72"/>
      </p:cViewPr>
      <p:guideLst/>
    </p:cSldViewPr>
  </p:slideViewPr>
  <p:outlineViewPr>
    <p:cViewPr>
      <p:scale>
        <a:sx n="33" d="100"/>
        <a:sy n="33" d="100"/>
      </p:scale>
      <p:origin x="0" y="-63282"/>
    </p:cViewPr>
  </p:outlineViewPr>
  <p:notesTextViewPr>
    <p:cViewPr>
      <p:scale>
        <a:sx n="1" d="1"/>
        <a:sy n="1" d="1"/>
      </p:scale>
      <p:origin x="0" y="0"/>
    </p:cViewPr>
  </p:notesTextViewPr>
  <p:sorterViewPr>
    <p:cViewPr>
      <p:scale>
        <a:sx n="100" d="100"/>
        <a:sy n="100" d="100"/>
      </p:scale>
      <p:origin x="0" y="-77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01297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8fe8577d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318fe8577d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281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54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37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87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33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685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670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807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858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685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80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338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3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775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70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609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01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7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331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4464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759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181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318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759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954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8b460c856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318b460c856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47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91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76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95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011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49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38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4A9D9-0752-4212-9475-4C3233DA5675}"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45286-8060-4163-8A86-8D9CD2F68CA1}" type="slidenum">
              <a:rPr lang="en-US" smtClean="0"/>
              <a:t>‹#›</a:t>
            </a:fld>
            <a:endParaRPr lang="en-US"/>
          </a:p>
        </p:txBody>
      </p:sp>
    </p:spTree>
    <p:extLst>
      <p:ext uri="{BB962C8B-B14F-4D97-AF65-F5344CB8AC3E}">
        <p14:creationId xmlns:p14="http://schemas.microsoft.com/office/powerpoint/2010/main" val="164682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42280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162524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7" name="Google Shape;17;p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0"/>
          <p:cNvSpPr txBox="1">
            <a:spLocks noGrp="1"/>
          </p:cNvSpPr>
          <p:nvPr>
            <p:ph type="subTitle" idx="1"/>
          </p:nvPr>
        </p:nvSpPr>
        <p:spPr>
          <a:xfrm>
            <a:off x="1524000" y="3941652"/>
            <a:ext cx="9144000" cy="113621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600"/>
              </a:spcBef>
              <a:spcAft>
                <a:spcPts val="0"/>
              </a:spcAft>
              <a:buClr>
                <a:schemeClr val="dk1"/>
              </a:buClr>
              <a:buSzPts val="2400"/>
              <a:buNone/>
              <a:defRPr sz="2400" cap="none">
                <a:latin typeface="Twentieth Century"/>
                <a:ea typeface="Twentieth Century"/>
                <a:cs typeface="Twentieth Century"/>
                <a:sym typeface="Twentieth Century"/>
              </a:defRPr>
            </a:lvl1pPr>
            <a:lvl2pPr lvl="1" algn="ctr">
              <a:lnSpc>
                <a:spcPct val="90000"/>
              </a:lnSpc>
              <a:spcBef>
                <a:spcPts val="500"/>
              </a:spcBef>
              <a:spcAft>
                <a:spcPts val="0"/>
              </a:spcAft>
              <a:buSzPts val="1500"/>
              <a:buNone/>
              <a:defRPr sz="2000"/>
            </a:lvl2pPr>
            <a:lvl3pPr lvl="2" algn="ctr">
              <a:lnSpc>
                <a:spcPct val="90000"/>
              </a:lnSpc>
              <a:spcBef>
                <a:spcPts val="500"/>
              </a:spcBef>
              <a:spcAft>
                <a:spcPts val="0"/>
              </a:spcAft>
              <a:buSzPts val="1350"/>
              <a:buNone/>
              <a:defRPr sz="1800"/>
            </a:lvl3pPr>
            <a:lvl4pPr lvl="3" algn="ctr">
              <a:lnSpc>
                <a:spcPct val="90000"/>
              </a:lnSpc>
              <a:spcBef>
                <a:spcPts val="500"/>
              </a:spcBef>
              <a:spcAft>
                <a:spcPts val="0"/>
              </a:spcAft>
              <a:buSzPts val="1200"/>
              <a:buNone/>
              <a:defRPr sz="1600"/>
            </a:lvl4pPr>
            <a:lvl5pPr lvl="4" algn="ctr">
              <a:lnSpc>
                <a:spcPct val="90000"/>
              </a:lnSpc>
              <a:spcBef>
                <a:spcPts val="500"/>
              </a:spcBef>
              <a:spcAft>
                <a:spcPts val="0"/>
              </a:spcAft>
              <a:buSzPts val="12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37901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37"/>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lvl1pPr marL="457200" marR="0" lvl="0" indent="-361950" algn="l">
              <a:lnSpc>
                <a:spcPct val="100000"/>
              </a:lnSpc>
              <a:spcBef>
                <a:spcPts val="560"/>
              </a:spcBef>
              <a:spcAft>
                <a:spcPts val="0"/>
              </a:spcAft>
              <a:buClr>
                <a:srgbClr val="0033CC"/>
              </a:buClr>
              <a:buSzPts val="2100"/>
              <a:buFont typeface="Arial"/>
              <a:buChar char="●"/>
              <a:defRPr/>
            </a:lvl1pPr>
            <a:lvl2pPr marL="914400" marR="0" lvl="1" indent="-327660" algn="l">
              <a:lnSpc>
                <a:spcPct val="100000"/>
              </a:lnSpc>
              <a:spcBef>
                <a:spcPts val="480"/>
              </a:spcBef>
              <a:spcAft>
                <a:spcPts val="0"/>
              </a:spcAft>
              <a:buClr>
                <a:srgbClr val="CC0000"/>
              </a:buClr>
              <a:buSzPts val="1560"/>
              <a:buFont typeface="Arial"/>
              <a:buChar char="●"/>
              <a:defRPr/>
            </a:lvl2pPr>
            <a:lvl3pPr marL="1371600" marR="0" lvl="2" indent="-311150" algn="l">
              <a:lnSpc>
                <a:spcPct val="100000"/>
              </a:lnSpc>
              <a:spcBef>
                <a:spcPts val="400"/>
              </a:spcBef>
              <a:spcAft>
                <a:spcPts val="0"/>
              </a:spcAft>
              <a:buClr>
                <a:srgbClr val="0033CC"/>
              </a:buClr>
              <a:buSzPts val="1300"/>
              <a:buFont typeface="Arial"/>
              <a:buChar char="●"/>
              <a:defRPr/>
            </a:lvl3pPr>
            <a:lvl4pPr marL="1828800" marR="0" lvl="3" indent="-302894" algn="l">
              <a:lnSpc>
                <a:spcPct val="100000"/>
              </a:lnSpc>
              <a:spcBef>
                <a:spcPts val="360"/>
              </a:spcBef>
              <a:spcAft>
                <a:spcPts val="0"/>
              </a:spcAft>
              <a:buClr>
                <a:srgbClr val="0033CC"/>
              </a:buClr>
              <a:buSzPts val="1170"/>
              <a:buFont typeface="Arial"/>
              <a:buChar char="●"/>
              <a:defRPr/>
            </a:lvl4pPr>
            <a:lvl5pPr marL="2286000" marR="0" lvl="4" indent="-342900" algn="l">
              <a:lnSpc>
                <a:spcPct val="100000"/>
              </a:lnSpc>
              <a:spcBef>
                <a:spcPts val="360"/>
              </a:spcBef>
              <a:spcAft>
                <a:spcPts val="0"/>
              </a:spcAft>
              <a:buClr>
                <a:srgbClr val="000000"/>
              </a:buClr>
              <a:buSzPts val="1800"/>
              <a:buFont typeface="Calibri"/>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7"/>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2E75B5"/>
                </a:solidFill>
                <a:latin typeface="Calibri"/>
                <a:ea typeface="Calibri"/>
                <a:cs typeface="Calibri"/>
                <a:sym typeface="Calibri"/>
              </a:defRPr>
            </a:lvl1pPr>
            <a:lvl2pPr marL="0" lvl="1" indent="0" algn="r">
              <a:spcBef>
                <a:spcPts val="0"/>
              </a:spcBef>
              <a:buNone/>
              <a:defRPr sz="1200" b="0" i="0" u="none" strike="noStrike" cap="none">
                <a:solidFill>
                  <a:srgbClr val="2E75B5"/>
                </a:solidFill>
                <a:latin typeface="Calibri"/>
                <a:ea typeface="Calibri"/>
                <a:cs typeface="Calibri"/>
                <a:sym typeface="Calibri"/>
              </a:defRPr>
            </a:lvl2pPr>
            <a:lvl3pPr marL="0" lvl="2" indent="0" algn="r">
              <a:spcBef>
                <a:spcPts val="0"/>
              </a:spcBef>
              <a:buNone/>
              <a:defRPr sz="1200" b="0" i="0" u="none" strike="noStrike" cap="none">
                <a:solidFill>
                  <a:srgbClr val="2E75B5"/>
                </a:solidFill>
                <a:latin typeface="Calibri"/>
                <a:ea typeface="Calibri"/>
                <a:cs typeface="Calibri"/>
                <a:sym typeface="Calibri"/>
              </a:defRPr>
            </a:lvl3pPr>
            <a:lvl4pPr marL="0" lvl="3" indent="0" algn="r">
              <a:spcBef>
                <a:spcPts val="0"/>
              </a:spcBef>
              <a:buNone/>
              <a:defRPr sz="1200" b="0" i="0" u="none" strike="noStrike" cap="none">
                <a:solidFill>
                  <a:srgbClr val="2E75B5"/>
                </a:solidFill>
                <a:latin typeface="Calibri"/>
                <a:ea typeface="Calibri"/>
                <a:cs typeface="Calibri"/>
                <a:sym typeface="Calibri"/>
              </a:defRPr>
            </a:lvl4pPr>
            <a:lvl5pPr marL="0" lvl="4" indent="0" algn="r">
              <a:spcBef>
                <a:spcPts val="0"/>
              </a:spcBef>
              <a:buNone/>
              <a:defRPr sz="1200" b="0" i="0" u="none" strike="noStrike" cap="none">
                <a:solidFill>
                  <a:srgbClr val="2E75B5"/>
                </a:solidFill>
                <a:latin typeface="Calibri"/>
                <a:ea typeface="Calibri"/>
                <a:cs typeface="Calibri"/>
                <a:sym typeface="Calibri"/>
              </a:defRPr>
            </a:lvl5pPr>
            <a:lvl6pPr marL="0" lvl="5" indent="0" algn="r">
              <a:spcBef>
                <a:spcPts val="0"/>
              </a:spcBef>
              <a:buNone/>
              <a:defRPr sz="1200" b="0" i="0" u="none" strike="noStrike" cap="none">
                <a:solidFill>
                  <a:srgbClr val="2E75B5"/>
                </a:solidFill>
                <a:latin typeface="Calibri"/>
                <a:ea typeface="Calibri"/>
                <a:cs typeface="Calibri"/>
                <a:sym typeface="Calibri"/>
              </a:defRPr>
            </a:lvl6pPr>
            <a:lvl7pPr marL="0" lvl="6" indent="0" algn="r">
              <a:spcBef>
                <a:spcPts val="0"/>
              </a:spcBef>
              <a:buNone/>
              <a:defRPr sz="1200" b="0" i="0" u="none" strike="noStrike" cap="none">
                <a:solidFill>
                  <a:srgbClr val="2E75B5"/>
                </a:solidFill>
                <a:latin typeface="Calibri"/>
                <a:ea typeface="Calibri"/>
                <a:cs typeface="Calibri"/>
                <a:sym typeface="Calibri"/>
              </a:defRPr>
            </a:lvl7pPr>
            <a:lvl8pPr marL="0" lvl="7" indent="0" algn="r">
              <a:spcBef>
                <a:spcPts val="0"/>
              </a:spcBef>
              <a:buNone/>
              <a:defRPr sz="1200" b="0" i="0" u="none" strike="noStrike" cap="none">
                <a:solidFill>
                  <a:srgbClr val="2E75B5"/>
                </a:solidFill>
                <a:latin typeface="Calibri"/>
                <a:ea typeface="Calibri"/>
                <a:cs typeface="Calibri"/>
                <a:sym typeface="Calibri"/>
              </a:defRPr>
            </a:lvl8pPr>
            <a:lvl9pPr marL="0" lvl="8" indent="0" algn="r">
              <a:spcBef>
                <a:spcPts val="0"/>
              </a:spcBef>
              <a:buNone/>
              <a:defRPr sz="1200" b="0" i="0" u="none" strike="noStrike" cap="none">
                <a:solidFill>
                  <a:srgbClr val="2E75B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37"/>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2"/>
              </a:buClr>
              <a:buSzPts val="4000"/>
              <a:buFont typeface="Times New Roman"/>
              <a:buNone/>
              <a:defRPr sz="4000" b="1">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0" name="Google Shape;30;p37"/>
          <p:cNvGrpSpPr/>
          <p:nvPr/>
        </p:nvGrpSpPr>
        <p:grpSpPr>
          <a:xfrm>
            <a:off x="0" y="837288"/>
            <a:ext cx="12192000" cy="70982"/>
            <a:chOff x="838200" y="1349257"/>
            <a:chExt cx="9144000" cy="76200"/>
          </a:xfrm>
        </p:grpSpPr>
        <p:sp>
          <p:nvSpPr>
            <p:cNvPr id="31" name="Google Shape;31;p37"/>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32" name="Google Shape;32;p37"/>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ahoma"/>
                <a:ea typeface="Tahoma"/>
                <a:cs typeface="Tahoma"/>
                <a:sym typeface="Tahoma"/>
              </a:endParaRPr>
            </a:p>
          </p:txBody>
        </p:sp>
      </p:grpSp>
    </p:spTree>
    <p:extLst>
      <p:ext uri="{BB962C8B-B14F-4D97-AF65-F5344CB8AC3E}">
        <p14:creationId xmlns:p14="http://schemas.microsoft.com/office/powerpoint/2010/main" val="144262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Header (no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BACE8AC-1B6A-7C1A-3CAA-8B254F42F1D8}"/>
              </a:ext>
            </a:extLst>
          </p:cNvPr>
          <p:cNvSpPr/>
          <p:nvPr userDrawn="1"/>
        </p:nvSpPr>
        <p:spPr>
          <a:xfrm>
            <a:off x="0" y="4388177"/>
            <a:ext cx="12192000" cy="246982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0"/>
            <a:ext cx="12192000" cy="246982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2697480"/>
            <a:ext cx="11353800" cy="1463040"/>
          </a:xfrm>
        </p:spPr>
        <p:txBody>
          <a:bodyPr anchor="ctr">
            <a:normAutofit/>
          </a:bodyPr>
          <a:lstStyle>
            <a:lvl1pPr algn="ctr">
              <a:defRPr sz="5000" b="0" spc="200" baseline="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BF8F01F7-41C5-41FD-9DF5-D3401E252FDF}" type="datetime1">
              <a:rPr lang="en-US" smtClean="0"/>
              <a:t>1/5/2025</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minhajul@cse.uiu.ac.bd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610E181-039E-4E10-B62D-DB39ED67C481}" type="slidenum">
              <a:rPr lang="en-US" smtClean="0"/>
              <a:pPr/>
              <a:t>‹#›</a:t>
            </a:fld>
            <a:endParaRPr lang="en-US"/>
          </a:p>
        </p:txBody>
      </p:sp>
    </p:spTree>
    <p:extLst>
      <p:ext uri="{BB962C8B-B14F-4D97-AF65-F5344CB8AC3E}">
        <p14:creationId xmlns:p14="http://schemas.microsoft.com/office/powerpoint/2010/main" val="6415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71758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27427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365E50-5A95-4575-9EEF-26E80371A752}" type="datetime1">
              <a:rPr lang="en-US" smtClean="0"/>
              <a:t>1/5/2025</a:t>
            </a:fld>
            <a:endParaRPr lang="en-US" dirty="0"/>
          </a:p>
        </p:txBody>
      </p:sp>
      <p:sp>
        <p:nvSpPr>
          <p:cNvPr id="6" name="Footer Placeholder 5"/>
          <p:cNvSpPr>
            <a:spLocks noGrp="1"/>
          </p:cNvSpPr>
          <p:nvPr>
            <p:ph type="ftr" sz="quarter" idx="11"/>
          </p:nvPr>
        </p:nvSpPr>
        <p:spPr/>
        <p:txBody>
          <a:bodyPr/>
          <a:lstStyle/>
          <a:p>
            <a:r>
              <a:rPr lang="en-US" smtClean="0"/>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393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520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65466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12637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939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954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92042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3.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3.jpg"/><Relationship Id="rId4" Type="http://schemas.openxmlformats.org/officeDocument/2006/relationships/image" Target="../media/image22.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18fe8577d5_0_0"/>
          <p:cNvSpPr txBox="1">
            <a:spLocks noGrp="1"/>
          </p:cNvSpPr>
          <p:nvPr>
            <p:ph type="ctrTitle"/>
          </p:nvPr>
        </p:nvSpPr>
        <p:spPr>
          <a:xfrm>
            <a:off x="1371600" y="1739900"/>
            <a:ext cx="10134600" cy="2743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wentieth Century"/>
              <a:buNone/>
            </a:pPr>
            <a:r>
              <a:rPr lang="en-US" sz="4000" dirty="0"/>
              <a:t>CSE 2213: Discrete Mathematics</a:t>
            </a:r>
            <a:br>
              <a:rPr lang="en-US" sz="4000" dirty="0"/>
            </a:br>
            <a:r>
              <a:rPr lang="en-US" sz="3600" b="0" dirty="0"/>
              <a:t>Section - O Room No </a:t>
            </a:r>
            <a:r>
              <a:rPr lang="en-US" sz="3600" b="0" dirty="0" smtClean="0"/>
              <a:t>– 325</a:t>
            </a:r>
            <a:br>
              <a:rPr lang="en-US" sz="3600" b="0" dirty="0" smtClean="0"/>
            </a:br>
            <a:r>
              <a:rPr lang="en-US" sz="3600" b="1" dirty="0" smtClean="0">
                <a:solidFill>
                  <a:schemeClr val="accent2"/>
                </a:solidFill>
              </a:rPr>
              <a:t>Counting: Product Rule, Sum Rule and Pigeon Hole </a:t>
            </a:r>
            <a:r>
              <a:rPr lang="en-US" sz="4000" dirty="0">
                <a:solidFill>
                  <a:schemeClr val="dk1"/>
                </a:solidFill>
              </a:rPr>
              <a:t/>
            </a:r>
            <a:br>
              <a:rPr lang="en-US" sz="4000" dirty="0">
                <a:solidFill>
                  <a:schemeClr val="dk1"/>
                </a:solidFill>
              </a:rPr>
            </a:br>
            <a:endParaRPr sz="4000" dirty="0"/>
          </a:p>
        </p:txBody>
      </p:sp>
      <p:sp>
        <p:nvSpPr>
          <p:cNvPr id="152" name="Google Shape;152;g318fe8577d5_0_0"/>
          <p:cNvSpPr txBox="1">
            <a:spLocks noGrp="1"/>
          </p:cNvSpPr>
          <p:nvPr>
            <p:ph type="subTitle" idx="1"/>
          </p:nvPr>
        </p:nvSpPr>
        <p:spPr>
          <a:xfrm>
            <a:off x="1447800" y="4191000"/>
            <a:ext cx="9144000" cy="11361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600"/>
              </a:spcBef>
              <a:spcAft>
                <a:spcPts val="0"/>
              </a:spcAft>
              <a:buClr>
                <a:schemeClr val="dk1"/>
              </a:buClr>
              <a:buSzPts val="2400"/>
              <a:buNone/>
            </a:pPr>
            <a:r>
              <a:rPr lang="en-US" sz="3200" b="1"/>
              <a:t>Prof. Dr. A.K.M. Muzahidul Islam</a:t>
            </a:r>
            <a:endParaRPr sz="2800" b="1"/>
          </a:p>
          <a:p>
            <a:pPr marL="457200" lvl="0" indent="-368300" algn="r" rtl="0">
              <a:lnSpc>
                <a:spcPct val="90000"/>
              </a:lnSpc>
              <a:spcBef>
                <a:spcPts val="600"/>
              </a:spcBef>
              <a:spcAft>
                <a:spcPts val="0"/>
              </a:spcAft>
              <a:buSzPts val="2400"/>
              <a:buNone/>
            </a:pPr>
            <a:r>
              <a:rPr lang="en-US">
                <a:solidFill>
                  <a:schemeClr val="dk1"/>
                </a:solidFill>
              </a:rPr>
              <a:t>Computer Science &amp; Engineering (CSE)</a:t>
            </a:r>
            <a:endParaRPr/>
          </a:p>
          <a:p>
            <a:pPr marL="457200" lvl="0" indent="-368300" algn="r" rtl="0">
              <a:lnSpc>
                <a:spcPct val="90000"/>
              </a:lnSpc>
              <a:spcBef>
                <a:spcPts val="600"/>
              </a:spcBef>
              <a:spcAft>
                <a:spcPts val="0"/>
              </a:spcAft>
              <a:buSzPts val="2400"/>
              <a:buNone/>
            </a:pPr>
            <a:r>
              <a:rPr lang="en-US">
                <a:solidFill>
                  <a:schemeClr val="dk1"/>
                </a:solidFill>
              </a:rPr>
              <a:t>United International University (UIU)</a:t>
            </a:r>
            <a:endParaRPr>
              <a:solidFill>
                <a:schemeClr val="dk1"/>
              </a:solidFill>
            </a:endParaRPr>
          </a:p>
          <a:p>
            <a:pPr marL="457200" lvl="0" indent="-368300" algn="r" rtl="0">
              <a:lnSpc>
                <a:spcPct val="90000"/>
              </a:lnSpc>
              <a:spcBef>
                <a:spcPts val="600"/>
              </a:spcBef>
              <a:spcAft>
                <a:spcPts val="0"/>
              </a:spcAft>
              <a:buSzPts val="2400"/>
              <a:buNone/>
            </a:pPr>
            <a:r>
              <a:rPr lang="en-US"/>
              <a:t>Email: muzahid@cse.uiu.ac.bd</a:t>
            </a:r>
            <a:endParaRPr/>
          </a:p>
        </p:txBody>
      </p:sp>
      <p:pic>
        <p:nvPicPr>
          <p:cNvPr id="153" name="Google Shape;153;g318fe8577d5_0_0"/>
          <p:cNvPicPr preferRelativeResize="0"/>
          <p:nvPr/>
        </p:nvPicPr>
        <p:blipFill rotWithShape="1">
          <a:blip r:embed="rId3">
            <a:alphaModFix/>
          </a:blip>
          <a:srcRect/>
          <a:stretch/>
        </p:blipFill>
        <p:spPr>
          <a:xfrm>
            <a:off x="5181600" y="457208"/>
            <a:ext cx="2235200" cy="1520125"/>
          </a:xfrm>
          <a:prstGeom prst="rect">
            <a:avLst/>
          </a:prstGeom>
          <a:noFill/>
          <a:ln>
            <a:noFill/>
          </a:ln>
        </p:spPr>
      </p:pic>
      <p:sp>
        <p:nvSpPr>
          <p:cNvPr id="154" name="Google Shape;154;g318fe8577d5_0_0"/>
          <p:cNvSpPr/>
          <p:nvPr/>
        </p:nvSpPr>
        <p:spPr>
          <a:xfrm>
            <a:off x="4876806" y="6101090"/>
            <a:ext cx="1803600" cy="52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Fall 2024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If you choose Pasta, then you can take pepsi or 7up with it. Therefore, you have </a:t>
            </a:r>
            <a:r>
              <a:rPr lang="en-US" b="1"/>
              <a:t>two choices</a:t>
            </a:r>
            <a:r>
              <a:rPr lang="en-US"/>
              <a:t>.</a:t>
            </a: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193" name="Google Shape;193;p9"/>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194" name="Google Shape;194;p9"/>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195" name="Google Shape;195;p9"/>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96" name="Google Shape;196;p9"/>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pic>
        <p:nvPicPr>
          <p:cNvPr id="197" name="Google Shape;197;p9"/>
          <p:cNvPicPr preferRelativeResize="0"/>
          <p:nvPr/>
        </p:nvPicPr>
        <p:blipFill rotWithShape="1">
          <a:blip r:embed="rId3">
            <a:alphaModFix/>
          </a:blip>
          <a:srcRect/>
          <a:stretch/>
        </p:blipFill>
        <p:spPr>
          <a:xfrm>
            <a:off x="5542110" y="2558990"/>
            <a:ext cx="1184856" cy="1269983"/>
          </a:xfrm>
          <a:prstGeom prst="rect">
            <a:avLst/>
          </a:prstGeom>
          <a:noFill/>
          <a:ln>
            <a:noFill/>
          </a:ln>
        </p:spPr>
      </p:pic>
      <p:pic>
        <p:nvPicPr>
          <p:cNvPr id="198" name="Google Shape;198;p9"/>
          <p:cNvPicPr preferRelativeResize="0"/>
          <p:nvPr/>
        </p:nvPicPr>
        <p:blipFill rotWithShape="1">
          <a:blip r:embed="rId4">
            <a:alphaModFix/>
          </a:blip>
          <a:srcRect/>
          <a:stretch/>
        </p:blipFill>
        <p:spPr>
          <a:xfrm>
            <a:off x="6984544" y="2558990"/>
            <a:ext cx="978794" cy="1269983"/>
          </a:xfrm>
          <a:prstGeom prst="rect">
            <a:avLst/>
          </a:prstGeom>
          <a:noFill/>
          <a:ln>
            <a:noFill/>
          </a:ln>
        </p:spPr>
      </p:pic>
      <p:pic>
        <p:nvPicPr>
          <p:cNvPr id="199" name="Google Shape;199;p9"/>
          <p:cNvPicPr preferRelativeResize="0"/>
          <p:nvPr/>
        </p:nvPicPr>
        <p:blipFill rotWithShape="1">
          <a:blip r:embed="rId3">
            <a:alphaModFix/>
          </a:blip>
          <a:srcRect/>
          <a:stretch/>
        </p:blipFill>
        <p:spPr>
          <a:xfrm>
            <a:off x="5542110" y="4225024"/>
            <a:ext cx="1184856" cy="1269983"/>
          </a:xfrm>
          <a:prstGeom prst="rect">
            <a:avLst/>
          </a:prstGeom>
          <a:noFill/>
          <a:ln>
            <a:noFill/>
          </a:ln>
        </p:spPr>
      </p:pic>
      <p:pic>
        <p:nvPicPr>
          <p:cNvPr id="200" name="Google Shape;200;p9"/>
          <p:cNvPicPr preferRelativeResize="0"/>
          <p:nvPr/>
        </p:nvPicPr>
        <p:blipFill rotWithShape="1">
          <a:blip r:embed="rId5">
            <a:alphaModFix/>
          </a:blip>
          <a:srcRect/>
          <a:stretch/>
        </p:blipFill>
        <p:spPr>
          <a:xfrm>
            <a:off x="6510171" y="4077794"/>
            <a:ext cx="1927539" cy="1473558"/>
          </a:xfrm>
          <a:prstGeom prst="rect">
            <a:avLst/>
          </a:prstGeom>
          <a:noFill/>
          <a:ln>
            <a:noFill/>
          </a:ln>
        </p:spPr>
      </p:pic>
      <p:pic>
        <p:nvPicPr>
          <p:cNvPr id="201" name="Google Shape;201;p9"/>
          <p:cNvPicPr preferRelativeResize="0"/>
          <p:nvPr/>
        </p:nvPicPr>
        <p:blipFill rotWithShape="1">
          <a:blip r:embed="rId6">
            <a:alphaModFix/>
          </a:blip>
          <a:srcRect/>
          <a:stretch/>
        </p:blipFill>
        <p:spPr>
          <a:xfrm>
            <a:off x="3581400" y="2558991"/>
            <a:ext cx="1613415" cy="1269982"/>
          </a:xfrm>
          <a:prstGeom prst="rect">
            <a:avLst/>
          </a:prstGeom>
          <a:noFill/>
          <a:ln>
            <a:noFill/>
          </a:ln>
        </p:spPr>
      </p:pic>
      <p:pic>
        <p:nvPicPr>
          <p:cNvPr id="202" name="Google Shape;202;p9"/>
          <p:cNvPicPr preferRelativeResize="0"/>
          <p:nvPr/>
        </p:nvPicPr>
        <p:blipFill rotWithShape="1">
          <a:blip r:embed="rId6">
            <a:alphaModFix/>
          </a:blip>
          <a:srcRect/>
          <a:stretch/>
        </p:blipFill>
        <p:spPr>
          <a:xfrm>
            <a:off x="3581400" y="4225024"/>
            <a:ext cx="1613415" cy="1269982"/>
          </a:xfrm>
          <a:prstGeom prst="rect">
            <a:avLst/>
          </a:prstGeom>
          <a:noFill/>
          <a:ln>
            <a:noFill/>
          </a:ln>
        </p:spPr>
      </p:pic>
    </p:spTree>
    <p:extLst>
      <p:ext uri="{BB962C8B-B14F-4D97-AF65-F5344CB8AC3E}">
        <p14:creationId xmlns:p14="http://schemas.microsoft.com/office/powerpoint/2010/main" val="3846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rtl="0">
              <a:lnSpc>
                <a:spcPct val="100000"/>
              </a:lnSpc>
              <a:spcBef>
                <a:spcPts val="0"/>
              </a:spcBef>
              <a:spcAft>
                <a:spcPts val="0"/>
              </a:spcAft>
              <a:buClr>
                <a:srgbClr val="0033CC"/>
              </a:buClr>
              <a:buSzPct val="75000"/>
              <a:buFont typeface="Arial"/>
              <a:buChar char="●"/>
            </a:pPr>
            <a:r>
              <a:rPr lang="en-US" b="1" dirty="0">
                <a:solidFill>
                  <a:srgbClr val="FF0000"/>
                </a:solidFill>
              </a:rPr>
              <a:t>Step one</a:t>
            </a:r>
            <a:r>
              <a:rPr lang="en-US" b="1" dirty="0"/>
              <a:t>: Identify the subtasks</a:t>
            </a:r>
            <a:endParaRPr dirty="0"/>
          </a:p>
          <a:p>
            <a:pPr marL="742950" lvl="1" indent="-285750" algn="l" rtl="0">
              <a:lnSpc>
                <a:spcPct val="100000"/>
              </a:lnSpc>
              <a:spcBef>
                <a:spcPts val="444"/>
              </a:spcBef>
              <a:spcAft>
                <a:spcPts val="0"/>
              </a:spcAft>
              <a:buSzPct val="65000"/>
              <a:buChar char="●"/>
            </a:pPr>
            <a:r>
              <a:rPr lang="en-US" dirty="0"/>
              <a:t>The subtasks SHOULD be done </a:t>
            </a:r>
            <a:r>
              <a:rPr lang="en-US" b="1" dirty="0"/>
              <a:t>ONE AFTER THE OTHER</a:t>
            </a:r>
            <a:r>
              <a:rPr lang="en-US" dirty="0"/>
              <a:t> to make the whole task possible.</a:t>
            </a:r>
            <a:endParaRPr dirty="0"/>
          </a:p>
          <a:p>
            <a:pPr marL="742950" lvl="1" indent="-285750" algn="l" rtl="0">
              <a:lnSpc>
                <a:spcPct val="100000"/>
              </a:lnSpc>
              <a:spcBef>
                <a:spcPts val="444"/>
              </a:spcBef>
              <a:spcAft>
                <a:spcPts val="0"/>
              </a:spcAft>
              <a:buSzPct val="65000"/>
              <a:buChar char="●"/>
            </a:pPr>
            <a:r>
              <a:rPr lang="en-US" dirty="0"/>
              <a:t>The subtasks are connected using </a:t>
            </a:r>
            <a:r>
              <a:rPr lang="en-US" b="1" dirty="0"/>
              <a:t>AND </a:t>
            </a:r>
            <a:r>
              <a:rPr lang="en-US" dirty="0"/>
              <a:t>relationship</a:t>
            </a:r>
            <a:endParaRPr dirty="0"/>
          </a:p>
          <a:p>
            <a:pPr marL="742950" lvl="1" indent="-285750" algn="l" rtl="0">
              <a:lnSpc>
                <a:spcPct val="100000"/>
              </a:lnSpc>
              <a:spcBef>
                <a:spcPts val="444"/>
              </a:spcBef>
              <a:spcAft>
                <a:spcPts val="0"/>
              </a:spcAft>
              <a:buSzPct val="65000"/>
              <a:buChar char="●"/>
            </a:pPr>
            <a:r>
              <a:rPr lang="en-US" dirty="0"/>
              <a:t>In previous example the task GIVING TREAT consisted of two subtasks</a:t>
            </a:r>
            <a:endParaRPr dirty="0"/>
          </a:p>
          <a:p>
            <a:pPr marL="1143000" lvl="2" indent="-228600" algn="l" rtl="0">
              <a:lnSpc>
                <a:spcPct val="100000"/>
              </a:lnSpc>
              <a:spcBef>
                <a:spcPts val="370"/>
              </a:spcBef>
              <a:spcAft>
                <a:spcPts val="0"/>
              </a:spcAft>
              <a:buSzPct val="64999"/>
              <a:buChar char="●"/>
            </a:pPr>
            <a:r>
              <a:rPr lang="en-US" dirty="0"/>
              <a:t>SELECTING A MAIN COURSE</a:t>
            </a:r>
            <a:endParaRPr dirty="0"/>
          </a:p>
          <a:p>
            <a:pPr marL="1143000" lvl="2" indent="-228600" algn="l" rtl="0">
              <a:lnSpc>
                <a:spcPct val="100000"/>
              </a:lnSpc>
              <a:spcBef>
                <a:spcPts val="370"/>
              </a:spcBef>
              <a:spcAft>
                <a:spcPts val="0"/>
              </a:spcAft>
              <a:buSzPct val="64999"/>
              <a:buChar char="●"/>
            </a:pPr>
            <a:r>
              <a:rPr lang="en-US" dirty="0"/>
              <a:t>SELECTING A DRINK</a:t>
            </a:r>
            <a:endParaRPr dirty="0"/>
          </a:p>
          <a:p>
            <a:pPr marL="342900" marR="0" lvl="0" indent="-342900" algn="l" rtl="0">
              <a:lnSpc>
                <a:spcPct val="100000"/>
              </a:lnSpc>
              <a:spcBef>
                <a:spcPts val="518"/>
              </a:spcBef>
              <a:spcAft>
                <a:spcPts val="0"/>
              </a:spcAft>
              <a:buClr>
                <a:srgbClr val="0033CC"/>
              </a:buClr>
              <a:buSzPct val="75000"/>
              <a:buFont typeface="Arial"/>
              <a:buChar char="●"/>
            </a:pPr>
            <a:r>
              <a:rPr lang="en-US" b="1" dirty="0">
                <a:solidFill>
                  <a:srgbClr val="FF0000"/>
                </a:solidFill>
              </a:rPr>
              <a:t>Step two</a:t>
            </a:r>
            <a:r>
              <a:rPr lang="en-US" b="1" dirty="0"/>
              <a:t>: Count the possible ways for each subtask</a:t>
            </a:r>
            <a:endParaRPr dirty="0"/>
          </a:p>
          <a:p>
            <a:pPr marL="742950" lvl="1" indent="-285750" algn="l" rtl="0">
              <a:lnSpc>
                <a:spcPct val="100000"/>
              </a:lnSpc>
              <a:spcBef>
                <a:spcPts val="444"/>
              </a:spcBef>
              <a:spcAft>
                <a:spcPts val="0"/>
              </a:spcAft>
              <a:buSzPct val="65000"/>
              <a:buChar char="●"/>
            </a:pPr>
            <a:r>
              <a:rPr lang="en-US" dirty="0"/>
              <a:t>SELECTING A MAIN COURSE – 3 ways</a:t>
            </a:r>
            <a:endParaRPr dirty="0"/>
          </a:p>
          <a:p>
            <a:pPr marL="742950" lvl="1" indent="-285750" algn="l" rtl="0">
              <a:lnSpc>
                <a:spcPct val="100000"/>
              </a:lnSpc>
              <a:spcBef>
                <a:spcPts val="444"/>
              </a:spcBef>
              <a:spcAft>
                <a:spcPts val="0"/>
              </a:spcAft>
              <a:buSzPct val="65000"/>
              <a:buChar char="●"/>
            </a:pPr>
            <a:r>
              <a:rPr lang="en-US" dirty="0"/>
              <a:t>SELECTING A DRINK – 2 ways</a:t>
            </a:r>
            <a:endParaRPr dirty="0"/>
          </a:p>
          <a:p>
            <a:pPr marL="342900" marR="0" lvl="0" indent="-342900" algn="l" rtl="0">
              <a:lnSpc>
                <a:spcPct val="100000"/>
              </a:lnSpc>
              <a:spcBef>
                <a:spcPts val="518"/>
              </a:spcBef>
              <a:spcAft>
                <a:spcPts val="0"/>
              </a:spcAft>
              <a:buClr>
                <a:srgbClr val="0033CC"/>
              </a:buClr>
              <a:buSzPct val="75000"/>
              <a:buFont typeface="Arial"/>
              <a:buChar char="●"/>
            </a:pPr>
            <a:r>
              <a:rPr lang="en-US" b="1" dirty="0">
                <a:solidFill>
                  <a:srgbClr val="FF0000"/>
                </a:solidFill>
              </a:rPr>
              <a:t>Step three </a:t>
            </a:r>
            <a:r>
              <a:rPr lang="en-US" b="1" dirty="0"/>
              <a:t>: Multiply the possible ways of the subtasks</a:t>
            </a:r>
            <a:endParaRPr dirty="0"/>
          </a:p>
          <a:p>
            <a:pPr marL="742950" lvl="1" indent="-285750" algn="l" rtl="0">
              <a:lnSpc>
                <a:spcPct val="100000"/>
              </a:lnSpc>
              <a:spcBef>
                <a:spcPts val="444"/>
              </a:spcBef>
              <a:spcAft>
                <a:spcPts val="0"/>
              </a:spcAft>
              <a:buSzPct val="65000"/>
              <a:buChar char="●"/>
            </a:pPr>
            <a:r>
              <a:rPr lang="en-US" b="1" dirty="0"/>
              <a:t>This gives the possible ways the task can be done</a:t>
            </a:r>
            <a:endParaRPr b="1" dirty="0"/>
          </a:p>
          <a:p>
            <a:pPr marL="742950" lvl="1" indent="-285750" algn="l" rtl="0">
              <a:lnSpc>
                <a:spcPct val="100000"/>
              </a:lnSpc>
              <a:spcBef>
                <a:spcPts val="444"/>
              </a:spcBef>
              <a:spcAft>
                <a:spcPts val="0"/>
              </a:spcAft>
              <a:buSzPct val="65000"/>
              <a:buChar char="●"/>
            </a:pPr>
            <a:r>
              <a:rPr lang="en-US" sz="3000" b="1" dirty="0">
                <a:solidFill>
                  <a:srgbClr val="7030A0"/>
                </a:solidFill>
              </a:rPr>
              <a:t>In 3 × 2 = 6 ways you can treat your friends</a:t>
            </a:r>
            <a:endParaRPr sz="3000" b="1" dirty="0">
              <a:solidFill>
                <a:srgbClr val="7030A0"/>
              </a:solidFill>
            </a:endParaRPr>
          </a:p>
        </p:txBody>
      </p:sp>
      <p:sp>
        <p:nvSpPr>
          <p:cNvPr id="208" name="Google Shape;208;p10"/>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09" name="Google Shape;209;p10"/>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10" name="Google Shape;210;p10"/>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1" name="Google Shape;211;p10"/>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Tree>
    <p:extLst>
      <p:ext uri="{BB962C8B-B14F-4D97-AF65-F5344CB8AC3E}">
        <p14:creationId xmlns:p14="http://schemas.microsoft.com/office/powerpoint/2010/main" val="16393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dirty="0" smtClean="0">
                <a:solidFill>
                  <a:srgbClr val="FF0000"/>
                </a:solidFill>
              </a:rPr>
              <a:t>Important Note: </a:t>
            </a:r>
          </a:p>
          <a:p>
            <a:pPr marL="0" lvl="0" indent="0" algn="l" rtl="0">
              <a:lnSpc>
                <a:spcPct val="100000"/>
              </a:lnSpc>
              <a:spcBef>
                <a:spcPts val="0"/>
              </a:spcBef>
              <a:spcAft>
                <a:spcPts val="0"/>
              </a:spcAft>
              <a:buSzPts val="2100"/>
              <a:buNone/>
            </a:pPr>
            <a:r>
              <a:rPr lang="en-US" b="1" dirty="0" smtClean="0"/>
              <a:t>	</a:t>
            </a:r>
            <a:r>
              <a:rPr lang="en-US" b="1" dirty="0" smtClean="0">
                <a:solidFill>
                  <a:srgbClr val="7030A0"/>
                </a:solidFill>
              </a:rPr>
              <a:t>The first subtask reducing the options for the second subtask</a:t>
            </a:r>
            <a:endParaRPr dirty="0" smtClean="0">
              <a:solidFill>
                <a:srgbClr val="7030A0"/>
              </a:solidFill>
            </a:endParaRPr>
          </a:p>
          <a:p>
            <a:pPr marL="342900" marR="0" lvl="0" indent="-209550" algn="l" rtl="0">
              <a:lnSpc>
                <a:spcPct val="100000"/>
              </a:lnSpc>
              <a:spcBef>
                <a:spcPts val="560"/>
              </a:spcBef>
              <a:spcAft>
                <a:spcPts val="0"/>
              </a:spcAft>
              <a:buClr>
                <a:srgbClr val="0033CC"/>
              </a:buClr>
              <a:buSzPts val="2100"/>
              <a:buFont typeface="Arial"/>
              <a:buNone/>
            </a:pPr>
            <a:endParaRPr dirty="0"/>
          </a:p>
          <a:p>
            <a:pPr marL="342900" marR="0" lvl="0" indent="-342900" algn="l" rtl="0">
              <a:lnSpc>
                <a:spcPct val="100000"/>
              </a:lnSpc>
              <a:spcBef>
                <a:spcPts val="560"/>
              </a:spcBef>
              <a:spcAft>
                <a:spcPts val="0"/>
              </a:spcAft>
              <a:buClr>
                <a:srgbClr val="0033CC"/>
              </a:buClr>
              <a:buSzPts val="2100"/>
              <a:buFont typeface="Arial"/>
              <a:buChar char="●"/>
            </a:pPr>
            <a:r>
              <a:rPr lang="en-US" dirty="0"/>
              <a:t>There are twelve empty rooms in the office of </a:t>
            </a:r>
            <a:r>
              <a:rPr lang="en-US" dirty="0" smtClean="0"/>
              <a:t>Google</a:t>
            </a:r>
            <a:r>
              <a:rPr lang="en-US" dirty="0" smtClean="0"/>
              <a:t>. </a:t>
            </a:r>
            <a:r>
              <a:rPr lang="en-US" dirty="0" err="1" smtClean="0"/>
              <a:t>Mamun</a:t>
            </a:r>
            <a:r>
              <a:rPr lang="en-US" dirty="0" smtClean="0"/>
              <a:t> </a:t>
            </a:r>
            <a:r>
              <a:rPr lang="en-US" dirty="0"/>
              <a:t>and Moon joins the company. How many ways can they be assigned a room each from these twelve?</a:t>
            </a:r>
            <a:endParaRPr dirty="0"/>
          </a:p>
          <a:p>
            <a:pPr marL="342900" marR="0" lvl="0" indent="-209550" algn="l" rtl="0">
              <a:lnSpc>
                <a:spcPct val="100000"/>
              </a:lnSpc>
              <a:spcBef>
                <a:spcPts val="560"/>
              </a:spcBef>
              <a:spcAft>
                <a:spcPts val="0"/>
              </a:spcAft>
              <a:buClr>
                <a:srgbClr val="0033CC"/>
              </a:buClr>
              <a:buSzPts val="2100"/>
              <a:buFont typeface="Arial"/>
              <a:buNone/>
            </a:pPr>
            <a:endParaRPr b="1" dirty="0"/>
          </a:p>
          <a:p>
            <a:pPr marL="342900" marR="0" lvl="0" indent="-342900" algn="l" rtl="0">
              <a:lnSpc>
                <a:spcPct val="100000"/>
              </a:lnSpc>
              <a:spcBef>
                <a:spcPts val="560"/>
              </a:spcBef>
              <a:spcAft>
                <a:spcPts val="0"/>
              </a:spcAft>
              <a:buClr>
                <a:srgbClr val="0033CC"/>
              </a:buClr>
              <a:buSzPts val="2100"/>
              <a:buFont typeface="Arial"/>
              <a:buChar char="●"/>
            </a:pPr>
            <a:r>
              <a:rPr lang="en-US" b="1" dirty="0"/>
              <a:t>Let us follow the steps again</a:t>
            </a:r>
            <a:endParaRPr b="1" dirty="0"/>
          </a:p>
        </p:txBody>
      </p:sp>
      <p:sp>
        <p:nvSpPr>
          <p:cNvPr id="217" name="Google Shape;217;p11"/>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18" name="Google Shape;218;p11"/>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19" name="Google Shape;219;p11"/>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0" name="Google Shape;220;p11"/>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dirty="0"/>
              <a:t>Product </a:t>
            </a:r>
            <a:r>
              <a:rPr lang="en-US" dirty="0" smtClean="0"/>
              <a:t>Rule: Example</a:t>
            </a:r>
            <a:endParaRPr dirty="0"/>
          </a:p>
        </p:txBody>
      </p:sp>
    </p:spTree>
    <p:extLst>
      <p:ext uri="{BB962C8B-B14F-4D97-AF65-F5344CB8AC3E}">
        <p14:creationId xmlns:p14="http://schemas.microsoft.com/office/powerpoint/2010/main" val="4049543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26" name="Google Shape;226;p12"/>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27" name="Google Shape;227;p12"/>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8" name="Google Shape;228;p12"/>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
        <p:nvSpPr>
          <p:cNvPr id="229" name="Google Shape;229;p12"/>
          <p:cNvSpPr/>
          <p:nvPr/>
        </p:nvSpPr>
        <p:spPr>
          <a:xfrm>
            <a:off x="1572239"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12"/>
          <p:cNvSpPr/>
          <p:nvPr/>
        </p:nvSpPr>
        <p:spPr>
          <a:xfrm>
            <a:off x="3098584"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p12"/>
          <p:cNvSpPr/>
          <p:nvPr/>
        </p:nvSpPr>
        <p:spPr>
          <a:xfrm>
            <a:off x="4624929"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p12"/>
          <p:cNvSpPr/>
          <p:nvPr/>
        </p:nvSpPr>
        <p:spPr>
          <a:xfrm>
            <a:off x="6151274"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p12"/>
          <p:cNvSpPr/>
          <p:nvPr/>
        </p:nvSpPr>
        <p:spPr>
          <a:xfrm>
            <a:off x="7677619"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12"/>
          <p:cNvSpPr/>
          <p:nvPr/>
        </p:nvSpPr>
        <p:spPr>
          <a:xfrm>
            <a:off x="9203964" y="1213330"/>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12"/>
          <p:cNvSpPr/>
          <p:nvPr/>
        </p:nvSpPr>
        <p:spPr>
          <a:xfrm>
            <a:off x="1572239"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p12"/>
          <p:cNvSpPr/>
          <p:nvPr/>
        </p:nvSpPr>
        <p:spPr>
          <a:xfrm>
            <a:off x="3098584"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p12"/>
          <p:cNvSpPr/>
          <p:nvPr/>
        </p:nvSpPr>
        <p:spPr>
          <a:xfrm>
            <a:off x="4624929"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 name="Google Shape;238;p12"/>
          <p:cNvSpPr/>
          <p:nvPr/>
        </p:nvSpPr>
        <p:spPr>
          <a:xfrm>
            <a:off x="6151274"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2"/>
          <p:cNvSpPr/>
          <p:nvPr/>
        </p:nvSpPr>
        <p:spPr>
          <a:xfrm>
            <a:off x="7677619"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12"/>
          <p:cNvSpPr/>
          <p:nvPr/>
        </p:nvSpPr>
        <p:spPr>
          <a:xfrm>
            <a:off x="9203964" y="5007408"/>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12"/>
          <p:cNvSpPr txBox="1"/>
          <p:nvPr/>
        </p:nvSpPr>
        <p:spPr>
          <a:xfrm>
            <a:off x="4066726" y="3507625"/>
            <a:ext cx="43671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Total choice for </a:t>
            </a:r>
            <a:r>
              <a:rPr lang="en-US" sz="2800">
                <a:solidFill>
                  <a:schemeClr val="dk1"/>
                </a:solidFill>
                <a:latin typeface="Calibri"/>
                <a:ea typeface="Calibri"/>
                <a:cs typeface="Calibri"/>
                <a:sym typeface="Calibri"/>
              </a:rPr>
              <a:t>Mamun</a:t>
            </a:r>
            <a:r>
              <a:rPr lang="en-US" sz="2800" b="0" i="0" u="none" strike="noStrike" cap="none">
                <a:solidFill>
                  <a:schemeClr val="dk1"/>
                </a:solidFill>
                <a:latin typeface="Calibri"/>
                <a:ea typeface="Calibri"/>
                <a:cs typeface="Calibri"/>
                <a:sym typeface="Calibri"/>
              </a:rPr>
              <a:t>= 12</a:t>
            </a:r>
            <a:endParaRPr/>
          </a:p>
        </p:txBody>
      </p:sp>
    </p:spTree>
    <p:extLst>
      <p:ext uri="{BB962C8B-B14F-4D97-AF65-F5344CB8AC3E}">
        <p14:creationId xmlns:p14="http://schemas.microsoft.com/office/powerpoint/2010/main" val="231819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3"/>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209550" algn="l" rtl="0">
              <a:lnSpc>
                <a:spcPct val="100000"/>
              </a:lnSpc>
              <a:spcBef>
                <a:spcPts val="0"/>
              </a:spcBef>
              <a:spcAft>
                <a:spcPts val="0"/>
              </a:spcAft>
              <a:buClr>
                <a:srgbClr val="0033CC"/>
              </a:buClr>
              <a:buSzPts val="2100"/>
              <a:buFont typeface="Arial"/>
              <a:buNone/>
            </a:pPr>
            <a:endParaRPr/>
          </a:p>
        </p:txBody>
      </p:sp>
      <p:sp>
        <p:nvSpPr>
          <p:cNvPr id="247" name="Google Shape;247;p13"/>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48" name="Google Shape;248;p1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49" name="Google Shape;249;p13"/>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50" name="Google Shape;250;p13"/>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
        <p:nvSpPr>
          <p:cNvPr id="251" name="Google Shape;251;p13"/>
          <p:cNvSpPr/>
          <p:nvPr/>
        </p:nvSpPr>
        <p:spPr>
          <a:xfrm>
            <a:off x="166073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 name="Google Shape;252;p13"/>
          <p:cNvSpPr/>
          <p:nvPr/>
        </p:nvSpPr>
        <p:spPr>
          <a:xfrm>
            <a:off x="7766110" y="1443203"/>
            <a:ext cx="1255594" cy="1255594"/>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 name="Google Shape;253;p13"/>
          <p:cNvSpPr/>
          <p:nvPr/>
        </p:nvSpPr>
        <p:spPr>
          <a:xfrm>
            <a:off x="471342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 name="Google Shape;254;p13"/>
          <p:cNvSpPr/>
          <p:nvPr/>
        </p:nvSpPr>
        <p:spPr>
          <a:xfrm>
            <a:off x="623976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 name="Google Shape;255;p13"/>
          <p:cNvSpPr/>
          <p:nvPr/>
        </p:nvSpPr>
        <p:spPr>
          <a:xfrm>
            <a:off x="3111057"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 name="Google Shape;256;p13"/>
          <p:cNvSpPr/>
          <p:nvPr/>
        </p:nvSpPr>
        <p:spPr>
          <a:xfrm>
            <a:off x="929245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 name="Google Shape;257;p13"/>
          <p:cNvSpPr/>
          <p:nvPr/>
        </p:nvSpPr>
        <p:spPr>
          <a:xfrm>
            <a:off x="166073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13"/>
          <p:cNvSpPr/>
          <p:nvPr/>
        </p:nvSpPr>
        <p:spPr>
          <a:xfrm>
            <a:off x="318707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3"/>
          <p:cNvSpPr/>
          <p:nvPr/>
        </p:nvSpPr>
        <p:spPr>
          <a:xfrm>
            <a:off x="471342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3"/>
          <p:cNvSpPr/>
          <p:nvPr/>
        </p:nvSpPr>
        <p:spPr>
          <a:xfrm>
            <a:off x="623976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p13"/>
          <p:cNvSpPr/>
          <p:nvPr/>
        </p:nvSpPr>
        <p:spPr>
          <a:xfrm>
            <a:off x="776611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13"/>
          <p:cNvSpPr/>
          <p:nvPr/>
        </p:nvSpPr>
        <p:spPr>
          <a:xfrm>
            <a:off x="929245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 name="Google Shape;263;p13"/>
          <p:cNvSpPr txBox="1"/>
          <p:nvPr/>
        </p:nvSpPr>
        <p:spPr>
          <a:xfrm>
            <a:off x="4137157" y="3737498"/>
            <a:ext cx="396397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Total choice for </a:t>
            </a:r>
            <a:r>
              <a:rPr lang="en-US" sz="2800">
                <a:solidFill>
                  <a:schemeClr val="dk1"/>
                </a:solidFill>
                <a:latin typeface="Calibri"/>
                <a:ea typeface="Calibri"/>
                <a:cs typeface="Calibri"/>
                <a:sym typeface="Calibri"/>
              </a:rPr>
              <a:t>Moon</a:t>
            </a:r>
            <a:r>
              <a:rPr lang="en-US" sz="2800" b="0" i="0" u="none" strike="noStrike" cap="none">
                <a:solidFill>
                  <a:schemeClr val="dk1"/>
                </a:solidFill>
                <a:latin typeface="Calibri"/>
                <a:ea typeface="Calibri"/>
                <a:cs typeface="Calibri"/>
                <a:sym typeface="Calibri"/>
              </a:rPr>
              <a:t>= 11</a:t>
            </a:r>
            <a:endParaRPr/>
          </a:p>
        </p:txBody>
      </p:sp>
      <p:sp>
        <p:nvSpPr>
          <p:cNvPr id="264" name="Google Shape;264;p13"/>
          <p:cNvSpPr txBox="1"/>
          <p:nvPr/>
        </p:nvSpPr>
        <p:spPr>
          <a:xfrm>
            <a:off x="7936506" y="1760408"/>
            <a:ext cx="914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Mamun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209550" algn="l" rtl="0">
              <a:lnSpc>
                <a:spcPct val="100000"/>
              </a:lnSpc>
              <a:spcBef>
                <a:spcPts val="0"/>
              </a:spcBef>
              <a:spcAft>
                <a:spcPts val="0"/>
              </a:spcAft>
              <a:buClr>
                <a:srgbClr val="0033CC"/>
              </a:buClr>
              <a:buSzPts val="2100"/>
              <a:buFont typeface="Arial"/>
              <a:buNone/>
            </a:pPr>
            <a:endParaRPr/>
          </a:p>
        </p:txBody>
      </p:sp>
      <p:sp>
        <p:nvSpPr>
          <p:cNvPr id="270" name="Google Shape;270;p14"/>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71" name="Google Shape;271;p14"/>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72" name="Google Shape;272;p14"/>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73" name="Google Shape;273;p14"/>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
        <p:nvSpPr>
          <p:cNvPr id="274" name="Google Shape;274;p14"/>
          <p:cNvSpPr/>
          <p:nvPr/>
        </p:nvSpPr>
        <p:spPr>
          <a:xfrm>
            <a:off x="166073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4"/>
          <p:cNvSpPr/>
          <p:nvPr/>
        </p:nvSpPr>
        <p:spPr>
          <a:xfrm>
            <a:off x="6237307" y="5237281"/>
            <a:ext cx="1255594" cy="1255594"/>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14"/>
          <p:cNvSpPr/>
          <p:nvPr/>
        </p:nvSpPr>
        <p:spPr>
          <a:xfrm>
            <a:off x="471342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14"/>
          <p:cNvSpPr/>
          <p:nvPr/>
        </p:nvSpPr>
        <p:spPr>
          <a:xfrm>
            <a:off x="623976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14"/>
          <p:cNvSpPr/>
          <p:nvPr/>
        </p:nvSpPr>
        <p:spPr>
          <a:xfrm>
            <a:off x="3111057"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4"/>
          <p:cNvSpPr/>
          <p:nvPr/>
        </p:nvSpPr>
        <p:spPr>
          <a:xfrm>
            <a:off x="929245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14"/>
          <p:cNvSpPr/>
          <p:nvPr/>
        </p:nvSpPr>
        <p:spPr>
          <a:xfrm>
            <a:off x="166073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14"/>
          <p:cNvSpPr/>
          <p:nvPr/>
        </p:nvSpPr>
        <p:spPr>
          <a:xfrm>
            <a:off x="318707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4"/>
          <p:cNvSpPr/>
          <p:nvPr/>
        </p:nvSpPr>
        <p:spPr>
          <a:xfrm>
            <a:off x="471342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4"/>
          <p:cNvSpPr/>
          <p:nvPr/>
        </p:nvSpPr>
        <p:spPr>
          <a:xfrm>
            <a:off x="776611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4"/>
          <p:cNvSpPr/>
          <p:nvPr/>
        </p:nvSpPr>
        <p:spPr>
          <a:xfrm>
            <a:off x="776611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4"/>
          <p:cNvSpPr/>
          <p:nvPr/>
        </p:nvSpPr>
        <p:spPr>
          <a:xfrm>
            <a:off x="929245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14"/>
          <p:cNvSpPr txBox="1"/>
          <p:nvPr/>
        </p:nvSpPr>
        <p:spPr>
          <a:xfrm>
            <a:off x="4137157" y="3737498"/>
            <a:ext cx="396397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Total choice for Moon= 11</a:t>
            </a:r>
            <a:endParaRPr/>
          </a:p>
        </p:txBody>
      </p:sp>
      <p:sp>
        <p:nvSpPr>
          <p:cNvPr id="287" name="Google Shape;287;p14"/>
          <p:cNvSpPr txBox="1"/>
          <p:nvPr/>
        </p:nvSpPr>
        <p:spPr>
          <a:xfrm>
            <a:off x="6407703" y="5554486"/>
            <a:ext cx="914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Mamun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9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209550" algn="l" rtl="0">
              <a:lnSpc>
                <a:spcPct val="100000"/>
              </a:lnSpc>
              <a:spcBef>
                <a:spcPts val="0"/>
              </a:spcBef>
              <a:spcAft>
                <a:spcPts val="0"/>
              </a:spcAft>
              <a:buClr>
                <a:srgbClr val="0033CC"/>
              </a:buClr>
              <a:buSzPts val="2100"/>
              <a:buFont typeface="Arial"/>
              <a:buNone/>
            </a:pPr>
            <a:endParaRPr/>
          </a:p>
        </p:txBody>
      </p:sp>
      <p:sp>
        <p:nvSpPr>
          <p:cNvPr id="293" name="Google Shape;293;p15"/>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294" name="Google Shape;294;p15"/>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295" name="Google Shape;295;p15"/>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96" name="Google Shape;296;p15"/>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
        <p:nvSpPr>
          <p:cNvPr id="297" name="Google Shape;297;p15"/>
          <p:cNvSpPr/>
          <p:nvPr/>
        </p:nvSpPr>
        <p:spPr>
          <a:xfrm>
            <a:off x="166073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5"/>
          <p:cNvSpPr/>
          <p:nvPr/>
        </p:nvSpPr>
        <p:spPr>
          <a:xfrm>
            <a:off x="1660730" y="5237281"/>
            <a:ext cx="1255594" cy="1255594"/>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5"/>
          <p:cNvSpPr/>
          <p:nvPr/>
        </p:nvSpPr>
        <p:spPr>
          <a:xfrm>
            <a:off x="471342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15"/>
          <p:cNvSpPr/>
          <p:nvPr/>
        </p:nvSpPr>
        <p:spPr>
          <a:xfrm>
            <a:off x="623976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15"/>
          <p:cNvSpPr/>
          <p:nvPr/>
        </p:nvSpPr>
        <p:spPr>
          <a:xfrm>
            <a:off x="3111057"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15"/>
          <p:cNvSpPr/>
          <p:nvPr/>
        </p:nvSpPr>
        <p:spPr>
          <a:xfrm>
            <a:off x="929245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15"/>
          <p:cNvSpPr/>
          <p:nvPr/>
        </p:nvSpPr>
        <p:spPr>
          <a:xfrm>
            <a:off x="6239765" y="5299419"/>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15"/>
          <p:cNvSpPr/>
          <p:nvPr/>
        </p:nvSpPr>
        <p:spPr>
          <a:xfrm>
            <a:off x="318707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15"/>
          <p:cNvSpPr/>
          <p:nvPr/>
        </p:nvSpPr>
        <p:spPr>
          <a:xfrm>
            <a:off x="471342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5"/>
          <p:cNvSpPr/>
          <p:nvPr/>
        </p:nvSpPr>
        <p:spPr>
          <a:xfrm>
            <a:off x="776611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15"/>
          <p:cNvSpPr/>
          <p:nvPr/>
        </p:nvSpPr>
        <p:spPr>
          <a:xfrm>
            <a:off x="776611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15"/>
          <p:cNvSpPr/>
          <p:nvPr/>
        </p:nvSpPr>
        <p:spPr>
          <a:xfrm>
            <a:off x="929245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5"/>
          <p:cNvSpPr txBox="1"/>
          <p:nvPr/>
        </p:nvSpPr>
        <p:spPr>
          <a:xfrm>
            <a:off x="4137157" y="3737498"/>
            <a:ext cx="396397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Total choice for Moon= 11</a:t>
            </a:r>
            <a:endParaRPr/>
          </a:p>
        </p:txBody>
      </p:sp>
      <p:sp>
        <p:nvSpPr>
          <p:cNvPr id="310" name="Google Shape;310;p15"/>
          <p:cNvSpPr txBox="1"/>
          <p:nvPr/>
        </p:nvSpPr>
        <p:spPr>
          <a:xfrm>
            <a:off x="1831126" y="5554486"/>
            <a:ext cx="914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Mamun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989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6"/>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209550" algn="l" rtl="0">
              <a:lnSpc>
                <a:spcPct val="100000"/>
              </a:lnSpc>
              <a:spcBef>
                <a:spcPts val="0"/>
              </a:spcBef>
              <a:spcAft>
                <a:spcPts val="0"/>
              </a:spcAft>
              <a:buClr>
                <a:srgbClr val="0033CC"/>
              </a:buClr>
              <a:buSzPts val="2100"/>
              <a:buFont typeface="Arial"/>
              <a:buNone/>
            </a:pPr>
            <a:endParaRPr/>
          </a:p>
        </p:txBody>
      </p:sp>
      <p:sp>
        <p:nvSpPr>
          <p:cNvPr id="316" name="Google Shape;316;p16"/>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17" name="Google Shape;317;p16"/>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18" name="Google Shape;318;p16"/>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19" name="Google Shape;319;p16"/>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sp>
        <p:nvSpPr>
          <p:cNvPr id="320" name="Google Shape;320;p16"/>
          <p:cNvSpPr/>
          <p:nvPr/>
        </p:nvSpPr>
        <p:spPr>
          <a:xfrm>
            <a:off x="166073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16"/>
          <p:cNvSpPr/>
          <p:nvPr/>
        </p:nvSpPr>
        <p:spPr>
          <a:xfrm>
            <a:off x="1660730" y="5237281"/>
            <a:ext cx="1255594" cy="1255594"/>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16"/>
          <p:cNvSpPr/>
          <p:nvPr/>
        </p:nvSpPr>
        <p:spPr>
          <a:xfrm>
            <a:off x="471342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16"/>
          <p:cNvSpPr/>
          <p:nvPr/>
        </p:nvSpPr>
        <p:spPr>
          <a:xfrm>
            <a:off x="623976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16"/>
          <p:cNvSpPr/>
          <p:nvPr/>
        </p:nvSpPr>
        <p:spPr>
          <a:xfrm>
            <a:off x="3111057"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16"/>
          <p:cNvSpPr/>
          <p:nvPr/>
        </p:nvSpPr>
        <p:spPr>
          <a:xfrm>
            <a:off x="9292455"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6"/>
          <p:cNvSpPr/>
          <p:nvPr/>
        </p:nvSpPr>
        <p:spPr>
          <a:xfrm>
            <a:off x="6239765" y="5299419"/>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16"/>
          <p:cNvSpPr/>
          <p:nvPr/>
        </p:nvSpPr>
        <p:spPr>
          <a:xfrm>
            <a:off x="318707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16"/>
          <p:cNvSpPr/>
          <p:nvPr/>
        </p:nvSpPr>
        <p:spPr>
          <a:xfrm>
            <a:off x="471342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16"/>
          <p:cNvSpPr/>
          <p:nvPr/>
        </p:nvSpPr>
        <p:spPr>
          <a:xfrm>
            <a:off x="7766110" y="1443203"/>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16"/>
          <p:cNvSpPr/>
          <p:nvPr/>
        </p:nvSpPr>
        <p:spPr>
          <a:xfrm>
            <a:off x="7766110"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16"/>
          <p:cNvSpPr/>
          <p:nvPr/>
        </p:nvSpPr>
        <p:spPr>
          <a:xfrm>
            <a:off x="9292455" y="5237281"/>
            <a:ext cx="1255594" cy="1255594"/>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16"/>
          <p:cNvSpPr txBox="1"/>
          <p:nvPr/>
        </p:nvSpPr>
        <p:spPr>
          <a:xfrm>
            <a:off x="1831126" y="5554486"/>
            <a:ext cx="9147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Calibri"/>
                <a:ea typeface="Calibri"/>
                <a:cs typeface="Calibri"/>
                <a:sym typeface="Calibri"/>
              </a:rPr>
              <a:t>Mamun</a:t>
            </a:r>
            <a:endParaRPr sz="1700">
              <a:solidFill>
                <a:schemeClr val="dk1"/>
              </a:solidFill>
              <a:latin typeface="Calibri"/>
              <a:ea typeface="Calibri"/>
              <a:cs typeface="Calibri"/>
              <a:sym typeface="Calibri"/>
            </a:endParaRPr>
          </a:p>
        </p:txBody>
      </p:sp>
      <p:sp>
        <p:nvSpPr>
          <p:cNvPr id="333" name="Google Shape;333;p16"/>
          <p:cNvSpPr txBox="1"/>
          <p:nvPr/>
        </p:nvSpPr>
        <p:spPr>
          <a:xfrm>
            <a:off x="2058775" y="3059450"/>
            <a:ext cx="79479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For every possible room assignment for Mamun,</a:t>
            </a:r>
            <a:endParaRPr sz="28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there are 11 choices for Moon</a:t>
            </a:r>
            <a:endParaRPr sz="2800">
              <a:solidFill>
                <a:schemeClr val="dk1"/>
              </a:solidFill>
              <a:latin typeface="Calibri"/>
              <a:ea typeface="Calibri"/>
              <a:cs typeface="Calibri"/>
              <a:sym typeface="Calibri"/>
            </a:endParaRPr>
          </a:p>
        </p:txBody>
      </p:sp>
      <p:sp>
        <p:nvSpPr>
          <p:cNvPr id="334" name="Google Shape;334;p16"/>
          <p:cNvSpPr txBox="1"/>
          <p:nvPr/>
        </p:nvSpPr>
        <p:spPr>
          <a:xfrm>
            <a:off x="3321574" y="4273860"/>
            <a:ext cx="599760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Total no. of assignments = 12x11 = 132</a:t>
            </a:r>
            <a:endParaRPr/>
          </a:p>
        </p:txBody>
      </p:sp>
    </p:spTree>
    <p:extLst>
      <p:ext uri="{BB962C8B-B14F-4D97-AF65-F5344CB8AC3E}">
        <p14:creationId xmlns:p14="http://schemas.microsoft.com/office/powerpoint/2010/main" val="145842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74700" y="111125"/>
            <a:ext cx="10515600" cy="1325563"/>
          </a:xfrm>
        </p:spPr>
        <p:txBody>
          <a:bodyPr/>
          <a:lstStyle/>
          <a:p>
            <a:r>
              <a:rPr lang="en-US" b="1" dirty="0">
                <a:solidFill>
                  <a:srgbClr val="FF0000"/>
                </a:solidFill>
              </a:rPr>
              <a:t>Tour de Saint Martins</a:t>
            </a:r>
          </a:p>
        </p:txBody>
      </p:sp>
      <p:sp>
        <p:nvSpPr>
          <p:cNvPr id="8" name="Content Placeholder 7"/>
          <p:cNvSpPr>
            <a:spLocks noGrp="1"/>
          </p:cNvSpPr>
          <p:nvPr>
            <p:ph idx="1"/>
          </p:nvPr>
        </p:nvSpPr>
        <p:spPr>
          <a:xfrm>
            <a:off x="419100" y="1282700"/>
            <a:ext cx="10922000" cy="5003800"/>
          </a:xfrm>
        </p:spPr>
        <p:txBody>
          <a:bodyPr>
            <a:normAutofit fontScale="92500" lnSpcReduction="20000"/>
          </a:bodyPr>
          <a:lstStyle/>
          <a:p>
            <a:r>
              <a:rPr lang="en-US" b="1" dirty="0">
                <a:solidFill>
                  <a:srgbClr val="7030A0"/>
                </a:solidFill>
              </a:rPr>
              <a:t>The tour is divided into </a:t>
            </a:r>
            <a:r>
              <a:rPr lang="en-US" b="1" dirty="0" smtClean="0">
                <a:solidFill>
                  <a:srgbClr val="7030A0"/>
                </a:solidFill>
              </a:rPr>
              <a:t>03 </a:t>
            </a:r>
            <a:r>
              <a:rPr lang="en-US" b="1" dirty="0">
                <a:solidFill>
                  <a:srgbClr val="7030A0"/>
                </a:solidFill>
              </a:rPr>
              <a:t>parts: </a:t>
            </a:r>
            <a:endParaRPr lang="en-US" b="1" dirty="0" smtClean="0">
              <a:solidFill>
                <a:srgbClr val="7030A0"/>
              </a:solidFill>
            </a:endParaRPr>
          </a:p>
          <a:p>
            <a:pPr lvl="1"/>
            <a:r>
              <a:rPr lang="en-US" dirty="0" smtClean="0"/>
              <a:t>Dhaka </a:t>
            </a:r>
            <a:r>
              <a:rPr lang="en-US" dirty="0"/>
              <a:t>to </a:t>
            </a:r>
            <a:r>
              <a:rPr lang="en-US" dirty="0" err="1"/>
              <a:t>Chattogram</a:t>
            </a:r>
            <a:r>
              <a:rPr lang="en-US" dirty="0"/>
              <a:t> by train, </a:t>
            </a:r>
            <a:endParaRPr lang="en-US" dirty="0" smtClean="0"/>
          </a:p>
          <a:p>
            <a:pPr lvl="1"/>
            <a:r>
              <a:rPr lang="en-US" dirty="0" err="1" smtClean="0"/>
              <a:t>Chattogram</a:t>
            </a:r>
            <a:r>
              <a:rPr lang="en-US" dirty="0" smtClean="0"/>
              <a:t> </a:t>
            </a:r>
            <a:r>
              <a:rPr lang="en-US" dirty="0"/>
              <a:t>to </a:t>
            </a:r>
            <a:r>
              <a:rPr lang="en-US" dirty="0" err="1"/>
              <a:t>Teknaf</a:t>
            </a:r>
            <a:r>
              <a:rPr lang="en-US" dirty="0"/>
              <a:t> by bus, and </a:t>
            </a:r>
            <a:endParaRPr lang="en-US" dirty="0" smtClean="0"/>
          </a:p>
          <a:p>
            <a:pPr lvl="1"/>
            <a:r>
              <a:rPr lang="en-US" dirty="0" err="1" smtClean="0"/>
              <a:t>Teknaf</a:t>
            </a:r>
            <a:r>
              <a:rPr lang="en-US" dirty="0" smtClean="0"/>
              <a:t> </a:t>
            </a:r>
            <a:r>
              <a:rPr lang="en-US" dirty="0"/>
              <a:t>to Saint Martins by ship</a:t>
            </a:r>
          </a:p>
          <a:p>
            <a:r>
              <a:rPr lang="en-US" b="1" dirty="0">
                <a:solidFill>
                  <a:srgbClr val="C00000"/>
                </a:solidFill>
              </a:rPr>
              <a:t>There are 4 trains from Dhaka to </a:t>
            </a:r>
            <a:r>
              <a:rPr lang="en-US" b="1" dirty="0" err="1" smtClean="0">
                <a:solidFill>
                  <a:srgbClr val="C00000"/>
                </a:solidFill>
              </a:rPr>
              <a:t>Chattogram</a:t>
            </a:r>
            <a:endParaRPr lang="en-US" b="1" dirty="0" smtClean="0">
              <a:solidFill>
                <a:srgbClr val="C00000"/>
              </a:solidFill>
            </a:endParaRPr>
          </a:p>
          <a:p>
            <a:pPr lvl="1"/>
            <a:r>
              <a:rPr lang="en-US" dirty="0" err="1" smtClean="0"/>
              <a:t>Subarna</a:t>
            </a:r>
            <a:r>
              <a:rPr lang="en-US" dirty="0" smtClean="0"/>
              <a:t> </a:t>
            </a:r>
            <a:r>
              <a:rPr lang="en-US" dirty="0"/>
              <a:t>Express, </a:t>
            </a:r>
            <a:endParaRPr lang="en-US" dirty="0" smtClean="0"/>
          </a:p>
          <a:p>
            <a:pPr lvl="1"/>
            <a:r>
              <a:rPr lang="en-US" dirty="0" smtClean="0"/>
              <a:t>Sonar </a:t>
            </a:r>
            <a:r>
              <a:rPr lang="en-US" dirty="0"/>
              <a:t>Bangla Express, </a:t>
            </a:r>
            <a:endParaRPr lang="en-US" dirty="0" smtClean="0"/>
          </a:p>
          <a:p>
            <a:pPr lvl="1"/>
            <a:r>
              <a:rPr lang="en-US" dirty="0" err="1" smtClean="0"/>
              <a:t>Mahanagar</a:t>
            </a:r>
            <a:r>
              <a:rPr lang="en-US" dirty="0" smtClean="0"/>
              <a:t> </a:t>
            </a:r>
            <a:r>
              <a:rPr lang="en-US" dirty="0" err="1"/>
              <a:t>Provati</a:t>
            </a:r>
            <a:r>
              <a:rPr lang="en-US" dirty="0"/>
              <a:t>, </a:t>
            </a:r>
            <a:endParaRPr lang="en-US" dirty="0" smtClean="0"/>
          </a:p>
          <a:p>
            <a:pPr lvl="1"/>
            <a:r>
              <a:rPr lang="en-US" dirty="0" err="1" smtClean="0"/>
              <a:t>Turna</a:t>
            </a:r>
            <a:r>
              <a:rPr lang="en-US" dirty="0" smtClean="0"/>
              <a:t> </a:t>
            </a:r>
            <a:r>
              <a:rPr lang="en-US" dirty="0" err="1"/>
              <a:t>Nishitha</a:t>
            </a:r>
            <a:endParaRPr lang="en-US" dirty="0"/>
          </a:p>
          <a:p>
            <a:r>
              <a:rPr lang="en-US" b="1" dirty="0">
                <a:solidFill>
                  <a:srgbClr val="00B050"/>
                </a:solidFill>
              </a:rPr>
              <a:t>There are 5 buses from </a:t>
            </a:r>
            <a:r>
              <a:rPr lang="en-US" b="1" dirty="0" err="1">
                <a:solidFill>
                  <a:srgbClr val="00B050"/>
                </a:solidFill>
              </a:rPr>
              <a:t>Chattogram</a:t>
            </a:r>
            <a:r>
              <a:rPr lang="en-US" b="1" dirty="0">
                <a:solidFill>
                  <a:srgbClr val="00B050"/>
                </a:solidFill>
              </a:rPr>
              <a:t> to </a:t>
            </a:r>
            <a:r>
              <a:rPr lang="en-US" b="1" dirty="0" err="1" smtClean="0">
                <a:solidFill>
                  <a:srgbClr val="00B050"/>
                </a:solidFill>
              </a:rPr>
              <a:t>Teknaf</a:t>
            </a:r>
            <a:r>
              <a:rPr lang="en-US" b="1" dirty="0" smtClean="0">
                <a:solidFill>
                  <a:srgbClr val="00B050"/>
                </a:solidFill>
              </a:rPr>
              <a:t> </a:t>
            </a:r>
          </a:p>
          <a:p>
            <a:pPr lvl="1"/>
            <a:r>
              <a:rPr lang="en-US" dirty="0" err="1" smtClean="0"/>
              <a:t>Hanif</a:t>
            </a:r>
            <a:r>
              <a:rPr lang="en-US" dirty="0"/>
              <a:t>, </a:t>
            </a:r>
            <a:r>
              <a:rPr lang="en-US" dirty="0" err="1"/>
              <a:t>Shyamoli</a:t>
            </a:r>
            <a:r>
              <a:rPr lang="en-US" dirty="0"/>
              <a:t>, S </a:t>
            </a:r>
            <a:r>
              <a:rPr lang="en-US" dirty="0" err="1"/>
              <a:t>Alam</a:t>
            </a:r>
            <a:r>
              <a:rPr lang="en-US" dirty="0"/>
              <a:t>, Green Line, </a:t>
            </a:r>
            <a:r>
              <a:rPr lang="en-US" dirty="0" err="1"/>
              <a:t>Ena</a:t>
            </a:r>
            <a:endParaRPr lang="en-US" dirty="0"/>
          </a:p>
          <a:p>
            <a:r>
              <a:rPr lang="en-US" b="1" dirty="0">
                <a:solidFill>
                  <a:schemeClr val="accent5"/>
                </a:solidFill>
              </a:rPr>
              <a:t>There are 3 ships from </a:t>
            </a:r>
            <a:r>
              <a:rPr lang="en-US" b="1" dirty="0" err="1">
                <a:solidFill>
                  <a:schemeClr val="accent5"/>
                </a:solidFill>
              </a:rPr>
              <a:t>Teknaf</a:t>
            </a:r>
            <a:r>
              <a:rPr lang="en-US" b="1" dirty="0">
                <a:solidFill>
                  <a:schemeClr val="accent5"/>
                </a:solidFill>
              </a:rPr>
              <a:t> to Saint </a:t>
            </a:r>
            <a:r>
              <a:rPr lang="en-US" b="1" dirty="0" smtClean="0">
                <a:solidFill>
                  <a:schemeClr val="accent5"/>
                </a:solidFill>
              </a:rPr>
              <a:t>Martins</a:t>
            </a:r>
          </a:p>
          <a:p>
            <a:pPr lvl="1"/>
            <a:r>
              <a:rPr lang="en-US" dirty="0" err="1" smtClean="0"/>
              <a:t>Keari</a:t>
            </a:r>
            <a:r>
              <a:rPr lang="en-US" dirty="0" smtClean="0"/>
              <a:t> </a:t>
            </a:r>
            <a:r>
              <a:rPr lang="en-US" dirty="0"/>
              <a:t>Sindbad, </a:t>
            </a:r>
            <a:r>
              <a:rPr lang="en-US" dirty="0" err="1"/>
              <a:t>Kutubdia</a:t>
            </a:r>
            <a:r>
              <a:rPr lang="en-US" dirty="0"/>
              <a:t>, Green Line Water Bus</a:t>
            </a:r>
          </a:p>
          <a:p>
            <a:r>
              <a:rPr lang="en-US" b="1" dirty="0" smtClean="0">
                <a:solidFill>
                  <a:srgbClr val="FF0000"/>
                </a:solidFill>
              </a:rPr>
              <a:t>Q. How </a:t>
            </a:r>
            <a:r>
              <a:rPr lang="en-US" b="1" dirty="0">
                <a:solidFill>
                  <a:srgbClr val="FF0000"/>
                </a:solidFill>
              </a:rPr>
              <a:t>many possible ways to reach Saint Martins from Dhaka?</a:t>
            </a:r>
          </a:p>
        </p:txBody>
      </p:sp>
      <p:sp>
        <p:nvSpPr>
          <p:cNvPr id="4" name="Date Placeholder 3"/>
          <p:cNvSpPr>
            <a:spLocks noGrp="1"/>
          </p:cNvSpPr>
          <p:nvPr>
            <p:ph type="dt" sz="half" idx="10"/>
          </p:nvPr>
        </p:nvSpPr>
        <p:spPr/>
        <p:txBody>
          <a:bodyPr/>
          <a:lstStyle/>
          <a:p>
            <a:fld id="{4D8DB555-C461-4B95-B52F-5DD255634DCD}"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pic>
        <p:nvPicPr>
          <p:cNvPr id="1026" name="Picture 2" descr="Amazing Drone Footage of Saint Martin's Island, Bangladesh [4k UH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111" y="1117600"/>
            <a:ext cx="5192889"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5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There are 4 possible trains</a:t>
                </a:r>
              </a:p>
              <a:p>
                <a:r>
                  <a:rPr lang="en-US" dirty="0"/>
                  <a:t>For each train, there are 5 possible buses</a:t>
                </a:r>
              </a:p>
              <a:p>
                <a:r>
                  <a:rPr lang="en-US" dirty="0"/>
                  <a:t>So total ways from Dhaka to </a:t>
                </a:r>
                <a:r>
                  <a:rPr lang="en-US" dirty="0" err="1"/>
                  <a:t>Teknaf</a:t>
                </a:r>
                <a:r>
                  <a:rPr lang="en-US" dirty="0"/>
                  <a:t> = </a:t>
                </a:r>
                <a14:m>
                  <m:oMath xmlns:m="http://schemas.openxmlformats.org/officeDocument/2006/math">
                    <m:r>
                      <a:rPr lang="en-US" b="0" i="1" smtClean="0">
                        <a:latin typeface="Cambria Math"/>
                      </a:rPr>
                      <m:t>4×5=20</m:t>
                    </m:r>
                  </m:oMath>
                </a14:m>
                <a:endParaRPr lang="en-US" dirty="0"/>
              </a:p>
              <a:p>
                <a:r>
                  <a:rPr lang="en-US" dirty="0"/>
                  <a:t>For each way from </a:t>
                </a:r>
                <a:r>
                  <a:rPr lang="en-US" dirty="0" err="1" smtClean="0"/>
                  <a:t>Teknaf</a:t>
                </a:r>
                <a:r>
                  <a:rPr lang="en-US" dirty="0" smtClean="0"/>
                  <a:t> to Saint Martins, </a:t>
                </a:r>
                <a:r>
                  <a:rPr lang="en-US" dirty="0"/>
                  <a:t>there are 3 possible ships</a:t>
                </a:r>
              </a:p>
              <a:p>
                <a:r>
                  <a:rPr lang="en-US" dirty="0"/>
                  <a:t>So total ways from Dhaka to Saint Martins = </a:t>
                </a:r>
                <a14:m>
                  <m:oMath xmlns:m="http://schemas.openxmlformats.org/officeDocument/2006/math">
                    <m:r>
                      <a:rPr lang="en-US" b="0" i="1" smtClean="0">
                        <a:latin typeface="Cambria Math"/>
                      </a:rPr>
                      <m:t>20×3=60</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748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p>
        </p:txBody>
      </p:sp>
      <p:sp>
        <p:nvSpPr>
          <p:cNvPr id="3" name="Content Placeholder 2"/>
          <p:cNvSpPr>
            <a:spLocks noGrp="1"/>
          </p:cNvSpPr>
          <p:nvPr>
            <p:ph idx="1"/>
          </p:nvPr>
        </p:nvSpPr>
        <p:spPr/>
        <p:txBody>
          <a:bodyPr>
            <a:normAutofit/>
          </a:bodyPr>
          <a:lstStyle/>
          <a:p>
            <a:r>
              <a:rPr lang="en-US" sz="3200" dirty="0"/>
              <a:t>Product </a:t>
            </a:r>
            <a:r>
              <a:rPr lang="en-US" sz="3200" dirty="0" smtClean="0"/>
              <a:t>Rule</a:t>
            </a:r>
            <a:endParaRPr lang="en-US" sz="3200" dirty="0"/>
          </a:p>
          <a:p>
            <a:r>
              <a:rPr lang="en-US" sz="3200" dirty="0"/>
              <a:t>Sum </a:t>
            </a:r>
            <a:r>
              <a:rPr lang="en-US" sz="3200" dirty="0" smtClean="0"/>
              <a:t>Rule</a:t>
            </a:r>
            <a:endParaRPr lang="en-US" sz="3200" dirty="0"/>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62754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When do we need to multiply?</a:t>
            </a:r>
          </a:p>
        </p:txBody>
      </p:sp>
      <p:sp>
        <p:nvSpPr>
          <p:cNvPr id="3" name="Content Placeholder 2"/>
          <p:cNvSpPr>
            <a:spLocks noGrp="1"/>
          </p:cNvSpPr>
          <p:nvPr>
            <p:ph idx="1"/>
          </p:nvPr>
        </p:nvSpPr>
        <p:spPr>
          <a:xfrm>
            <a:off x="838200" y="1612900"/>
            <a:ext cx="10515600" cy="4564063"/>
          </a:xfrm>
        </p:spPr>
        <p:txBody>
          <a:bodyPr>
            <a:normAutofit fontScale="92500" lnSpcReduction="20000"/>
          </a:bodyPr>
          <a:lstStyle/>
          <a:p>
            <a:r>
              <a:rPr lang="en-US" sz="3000" b="1" dirty="0">
                <a:solidFill>
                  <a:srgbClr val="FF0000"/>
                </a:solidFill>
              </a:rPr>
              <a:t>The tour is divided into three parts </a:t>
            </a:r>
            <a:endParaRPr lang="en-US" sz="3000" b="1" dirty="0" smtClean="0">
              <a:solidFill>
                <a:srgbClr val="FF0000"/>
              </a:solidFill>
            </a:endParaRPr>
          </a:p>
          <a:p>
            <a:pPr lvl="1"/>
            <a:r>
              <a:rPr lang="en-US" sz="3000" dirty="0" smtClean="0"/>
              <a:t>Dhaka </a:t>
            </a:r>
            <a:r>
              <a:rPr lang="en-US" sz="3000" dirty="0"/>
              <a:t>to </a:t>
            </a:r>
            <a:r>
              <a:rPr lang="en-US" sz="3000" dirty="0" err="1"/>
              <a:t>Chattogram</a:t>
            </a:r>
            <a:r>
              <a:rPr lang="en-US" sz="3000" dirty="0"/>
              <a:t>, </a:t>
            </a:r>
            <a:endParaRPr lang="en-US" sz="3000" dirty="0" smtClean="0"/>
          </a:p>
          <a:p>
            <a:pPr lvl="1"/>
            <a:r>
              <a:rPr lang="en-US" sz="3000" b="1" dirty="0" err="1" smtClean="0">
                <a:solidFill>
                  <a:schemeClr val="accent5"/>
                </a:solidFill>
              </a:rPr>
              <a:t>Chattogram</a:t>
            </a:r>
            <a:r>
              <a:rPr lang="en-US" sz="3000" b="1" dirty="0" smtClean="0">
                <a:solidFill>
                  <a:schemeClr val="accent5"/>
                </a:solidFill>
              </a:rPr>
              <a:t> </a:t>
            </a:r>
            <a:r>
              <a:rPr lang="en-US" sz="3000" b="1" dirty="0">
                <a:solidFill>
                  <a:schemeClr val="accent5"/>
                </a:solidFill>
              </a:rPr>
              <a:t>to </a:t>
            </a:r>
            <a:r>
              <a:rPr lang="en-US" sz="3000" b="1" dirty="0" err="1">
                <a:solidFill>
                  <a:schemeClr val="accent5"/>
                </a:solidFill>
              </a:rPr>
              <a:t>Teknaf</a:t>
            </a:r>
            <a:r>
              <a:rPr lang="en-US" sz="3000" b="1" dirty="0">
                <a:solidFill>
                  <a:schemeClr val="accent5"/>
                </a:solidFill>
              </a:rPr>
              <a:t>, </a:t>
            </a:r>
            <a:endParaRPr lang="en-US" sz="3000" b="1" dirty="0" smtClean="0">
              <a:solidFill>
                <a:schemeClr val="accent5"/>
              </a:solidFill>
            </a:endParaRPr>
          </a:p>
          <a:p>
            <a:pPr lvl="1"/>
            <a:r>
              <a:rPr lang="en-US" sz="3000" dirty="0" err="1" smtClean="0"/>
              <a:t>Teknaf</a:t>
            </a:r>
            <a:r>
              <a:rPr lang="en-US" sz="3000" dirty="0" smtClean="0"/>
              <a:t> </a:t>
            </a:r>
            <a:r>
              <a:rPr lang="en-US" sz="3000" dirty="0"/>
              <a:t>to Saint Martins</a:t>
            </a:r>
          </a:p>
          <a:p>
            <a:endParaRPr lang="en-US" dirty="0" smtClean="0"/>
          </a:p>
          <a:p>
            <a:r>
              <a:rPr lang="en-US" dirty="0" smtClean="0"/>
              <a:t>Every </a:t>
            </a:r>
            <a:r>
              <a:rPr lang="en-US" dirty="0"/>
              <a:t>part is essential in order to reach Saint Martins</a:t>
            </a:r>
          </a:p>
          <a:p>
            <a:endParaRPr lang="en-US" dirty="0" smtClean="0"/>
          </a:p>
          <a:p>
            <a:r>
              <a:rPr lang="en-US" b="1" dirty="0" smtClean="0">
                <a:solidFill>
                  <a:srgbClr val="7030A0"/>
                </a:solidFill>
              </a:rPr>
              <a:t>These 03 </a:t>
            </a:r>
            <a:r>
              <a:rPr lang="en-US" b="1" dirty="0">
                <a:solidFill>
                  <a:srgbClr val="7030A0"/>
                </a:solidFill>
              </a:rPr>
              <a:t>parts are the </a:t>
            </a:r>
            <a:r>
              <a:rPr lang="en-US" b="1" dirty="0" smtClean="0">
                <a:solidFill>
                  <a:srgbClr val="7030A0"/>
                </a:solidFill>
              </a:rPr>
              <a:t>03 </a:t>
            </a:r>
            <a:r>
              <a:rPr lang="en-US" b="1" dirty="0">
                <a:solidFill>
                  <a:srgbClr val="7030A0"/>
                </a:solidFill>
              </a:rPr>
              <a:t>steps to reach Saint Martins</a:t>
            </a:r>
          </a:p>
          <a:p>
            <a:endParaRPr lang="en-US" dirty="0"/>
          </a:p>
          <a:p>
            <a:r>
              <a:rPr lang="en-US" dirty="0"/>
              <a:t>If you are given the </a:t>
            </a:r>
            <a:r>
              <a:rPr lang="en-US" dirty="0">
                <a:solidFill>
                  <a:srgbClr val="FF0000"/>
                </a:solidFill>
              </a:rPr>
              <a:t>steps</a:t>
            </a:r>
            <a:r>
              <a:rPr lang="en-US" dirty="0"/>
              <a:t> to complete a task, you can calculate the number of ways to do it by multiplying the individual numbers of ways to complete the steps</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0096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524000"/>
            <a:ext cx="10922000" cy="5130800"/>
          </a:xfrm>
        </p:spPr>
        <p:txBody>
          <a:bodyPr>
            <a:normAutofit/>
          </a:bodyPr>
          <a:lstStyle/>
          <a:p>
            <a:r>
              <a:rPr lang="en-US" dirty="0" smtClean="0"/>
              <a:t>Let’s consider that we need to complete 2 Tasks : T1 and T2</a:t>
            </a:r>
          </a:p>
          <a:p>
            <a:r>
              <a:rPr lang="en-US" dirty="0" smtClean="0"/>
              <a:t>Let’s also consider that to complete T1 tasks there are </a:t>
            </a:r>
            <a:r>
              <a:rPr lang="en-US" dirty="0" smtClean="0"/>
              <a:t>n1 </a:t>
            </a:r>
            <a:r>
              <a:rPr lang="en-US" dirty="0" smtClean="0"/>
              <a:t>ways</a:t>
            </a:r>
          </a:p>
          <a:p>
            <a:pPr marL="0" indent="0">
              <a:buNone/>
            </a:pPr>
            <a:r>
              <a:rPr lang="en-US" dirty="0" smtClean="0"/>
              <a:t>					 	T2 </a:t>
            </a:r>
            <a:r>
              <a:rPr lang="en-US" dirty="0"/>
              <a:t>tasks there are </a:t>
            </a:r>
            <a:r>
              <a:rPr lang="en-US" dirty="0" smtClean="0"/>
              <a:t>n2 </a:t>
            </a:r>
            <a:r>
              <a:rPr lang="en-US" dirty="0"/>
              <a:t>ways</a:t>
            </a:r>
            <a:endParaRPr lang="en-US" dirty="0" smtClean="0"/>
          </a:p>
          <a:p>
            <a:r>
              <a:rPr lang="en-US" dirty="0" smtClean="0"/>
              <a:t>T1 and T2 : Independent i.e. no relationship between T1 and </a:t>
            </a:r>
            <a:r>
              <a:rPr lang="en-US" dirty="0" smtClean="0"/>
              <a:t>T2</a:t>
            </a:r>
          </a:p>
          <a:p>
            <a:r>
              <a:rPr lang="en-US" dirty="0" smtClean="0"/>
              <a:t>Thus, there are n1 x n2 ways to complete these tasks. </a:t>
            </a:r>
            <a:endParaRPr lang="en-US" dirty="0" smtClean="0"/>
          </a:p>
          <a:p>
            <a:r>
              <a:rPr lang="en-US" dirty="0" smtClean="0"/>
              <a:t>Example: </a:t>
            </a:r>
          </a:p>
          <a:p>
            <a:pPr lvl="1"/>
            <a:r>
              <a:rPr lang="en-US" dirty="0" smtClean="0"/>
              <a:t>Given 04 Students: A, B, C and D</a:t>
            </a:r>
          </a:p>
          <a:p>
            <a:pPr lvl="1"/>
            <a:r>
              <a:rPr lang="en-US" dirty="0" smtClean="0"/>
              <a:t>We need to choose 02 students from here </a:t>
            </a:r>
            <a:r>
              <a:rPr lang="en-US" dirty="0" smtClean="0"/>
              <a:t>(</a:t>
            </a:r>
            <a:r>
              <a:rPr lang="en-US" dirty="0"/>
              <a:t>In order i.e. AB and BA are not same</a:t>
            </a:r>
            <a:r>
              <a:rPr lang="en-US" dirty="0" smtClean="0"/>
              <a:t>).</a:t>
            </a:r>
            <a:endParaRPr lang="en-US" dirty="0" smtClean="0"/>
          </a:p>
          <a:p>
            <a:pPr lvl="1"/>
            <a:r>
              <a:rPr lang="en-US" dirty="0" smtClean="0"/>
              <a:t>Out of 4 students 01 can be selected for T1 i.e., </a:t>
            </a:r>
            <a:r>
              <a:rPr lang="en-US" dirty="0" smtClean="0"/>
              <a:t>n1 </a:t>
            </a:r>
            <a:r>
              <a:rPr lang="en-US" dirty="0" smtClean="0"/>
              <a:t>ways = 4</a:t>
            </a:r>
          </a:p>
          <a:p>
            <a:pPr lvl="1"/>
            <a:r>
              <a:rPr lang="en-US" dirty="0"/>
              <a:t>Out of </a:t>
            </a:r>
            <a:r>
              <a:rPr lang="en-US" dirty="0" smtClean="0"/>
              <a:t>4 </a:t>
            </a:r>
            <a:r>
              <a:rPr lang="en-US" dirty="0"/>
              <a:t>students </a:t>
            </a:r>
            <a:r>
              <a:rPr lang="en-US" dirty="0" smtClean="0"/>
              <a:t>another 01 </a:t>
            </a:r>
            <a:r>
              <a:rPr lang="en-US" dirty="0"/>
              <a:t>can be selected for </a:t>
            </a:r>
            <a:r>
              <a:rPr lang="en-US" dirty="0" smtClean="0"/>
              <a:t>T2 </a:t>
            </a:r>
            <a:r>
              <a:rPr lang="en-US" dirty="0"/>
              <a:t>i.e., </a:t>
            </a:r>
            <a:r>
              <a:rPr lang="en-US" dirty="0" smtClean="0"/>
              <a:t>n2 </a:t>
            </a:r>
            <a:r>
              <a:rPr lang="en-US" dirty="0"/>
              <a:t>ways = </a:t>
            </a:r>
            <a:r>
              <a:rPr lang="en-US" dirty="0" smtClean="0"/>
              <a:t>3 </a:t>
            </a:r>
          </a:p>
          <a:p>
            <a:pPr lvl="1"/>
            <a:r>
              <a:rPr lang="en-US" dirty="0" smtClean="0"/>
              <a:t>Thus, there are 4 x 3 = 12 ways</a:t>
            </a:r>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4315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7"/>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560"/>
              </a:spcBef>
              <a:spcAft>
                <a:spcPts val="0"/>
              </a:spcAft>
              <a:buClr>
                <a:srgbClr val="0033CC"/>
              </a:buClr>
              <a:buSzPts val="2100"/>
              <a:buFont typeface="Arial"/>
              <a:buChar char="●"/>
            </a:pPr>
            <a:r>
              <a:rPr lang="en-US" dirty="0" smtClean="0"/>
              <a:t>What </a:t>
            </a:r>
            <a:r>
              <a:rPr lang="en-US" dirty="0"/>
              <a:t>is the total number of possible bit strings of length 7?</a:t>
            </a:r>
            <a:endParaRPr dirty="0"/>
          </a:p>
          <a:p>
            <a:pPr marL="342900" marR="0" lvl="0" indent="-342900" algn="l" rtl="0">
              <a:lnSpc>
                <a:spcPct val="100000"/>
              </a:lnSpc>
              <a:spcBef>
                <a:spcPts val="560"/>
              </a:spcBef>
              <a:spcAft>
                <a:spcPts val="0"/>
              </a:spcAft>
              <a:buClr>
                <a:srgbClr val="0033CC"/>
              </a:buClr>
              <a:buSzPts val="2100"/>
              <a:buFont typeface="Arial"/>
              <a:buChar char="●"/>
            </a:pPr>
            <a:r>
              <a:rPr lang="en-US" dirty="0"/>
              <a:t>How many different license plates are available if each plate contains a sequence of three lowercase letters followed by three digits?</a:t>
            </a:r>
            <a:endParaRPr dirty="0"/>
          </a:p>
          <a:p>
            <a:pPr marL="342900" marR="0" lvl="0" indent="-209550" algn="l" rtl="0">
              <a:lnSpc>
                <a:spcPct val="100000"/>
              </a:lnSpc>
              <a:spcBef>
                <a:spcPts val="560"/>
              </a:spcBef>
              <a:spcAft>
                <a:spcPts val="0"/>
              </a:spcAft>
              <a:buClr>
                <a:srgbClr val="0033CC"/>
              </a:buClr>
              <a:buSzPts val="2100"/>
              <a:buFont typeface="Arial"/>
              <a:buNone/>
            </a:pPr>
            <a:endParaRPr dirty="0"/>
          </a:p>
          <a:p>
            <a:pPr marL="342900" marR="0" lvl="0" indent="-209550" algn="l" rtl="0">
              <a:lnSpc>
                <a:spcPct val="100000"/>
              </a:lnSpc>
              <a:spcBef>
                <a:spcPts val="560"/>
              </a:spcBef>
              <a:spcAft>
                <a:spcPts val="0"/>
              </a:spcAft>
              <a:buClr>
                <a:srgbClr val="0033CC"/>
              </a:buClr>
              <a:buSzPts val="2100"/>
              <a:buFont typeface="Arial"/>
              <a:buNone/>
            </a:pPr>
            <a:endParaRPr b="1" dirty="0"/>
          </a:p>
          <a:p>
            <a:pPr marL="342900" marR="0" lvl="0" indent="-209550" algn="l" rtl="0">
              <a:lnSpc>
                <a:spcPct val="100000"/>
              </a:lnSpc>
              <a:spcBef>
                <a:spcPts val="560"/>
              </a:spcBef>
              <a:spcAft>
                <a:spcPts val="0"/>
              </a:spcAft>
              <a:buClr>
                <a:srgbClr val="0033CC"/>
              </a:buClr>
              <a:buSzPts val="2100"/>
              <a:buFont typeface="Arial"/>
              <a:buNone/>
            </a:pPr>
            <a:endParaRPr dirty="0"/>
          </a:p>
        </p:txBody>
      </p:sp>
      <p:sp>
        <p:nvSpPr>
          <p:cNvPr id="340" name="Google Shape;340;p17"/>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41" name="Google Shape;341;p17"/>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42" name="Google Shape;342;p17"/>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43" name="Google Shape;343;p17"/>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dirty="0"/>
              <a:t>Product </a:t>
            </a:r>
            <a:r>
              <a:rPr lang="en-US" dirty="0" smtClean="0"/>
              <a:t>Rule: More Examples</a:t>
            </a:r>
            <a:endParaRPr dirty="0"/>
          </a:p>
        </p:txBody>
      </p:sp>
    </p:spTree>
    <p:extLst>
      <p:ext uri="{BB962C8B-B14F-4D97-AF65-F5344CB8AC3E}">
        <p14:creationId xmlns:p14="http://schemas.microsoft.com/office/powerpoint/2010/main" val="1467436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a:t>
            </a:r>
          </a:p>
        </p:txBody>
      </p:sp>
      <p:sp>
        <p:nvSpPr>
          <p:cNvPr id="4" name="Date Placeholder 3"/>
          <p:cNvSpPr>
            <a:spLocks noGrp="1"/>
          </p:cNvSpPr>
          <p:nvPr>
            <p:ph type="dt" sz="half" idx="10"/>
          </p:nvPr>
        </p:nvSpPr>
        <p:spPr/>
        <p:txBody>
          <a:bodyPr/>
          <a:lstStyle/>
          <a:p>
            <a:fld id="{597E3748-83A6-4652-824B-54A5E5B93500}"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Tree>
    <p:extLst>
      <p:ext uri="{BB962C8B-B14F-4D97-AF65-F5344CB8AC3E}">
        <p14:creationId xmlns:p14="http://schemas.microsoft.com/office/powerpoint/2010/main" val="1002439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The </a:t>
            </a:r>
            <a:r>
              <a:rPr lang="en-US" b="1" dirty="0" smtClean="0">
                <a:solidFill>
                  <a:srgbClr val="FF0000"/>
                </a:solidFill>
              </a:rPr>
              <a:t>Sum Rule</a:t>
            </a:r>
            <a:endParaRPr lang="en-US" b="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587875"/>
              </a:xfrm>
            </p:spPr>
            <p:txBody>
              <a:bodyPr>
                <a:normAutofit/>
              </a:bodyPr>
              <a:lstStyle/>
              <a:p>
                <a:r>
                  <a:rPr lang="en-US" dirty="0"/>
                  <a:t>If a task can be done in one of </a:t>
                </a:r>
                <a14:m>
                  <m:oMath xmlns:m="http://schemas.openxmlformats.org/officeDocument/2006/math">
                    <m:sSub>
                      <m:sSubPr>
                        <m:ctrlPr>
                          <a:rPr lang="en-US" b="1" i="1" smtClean="0">
                            <a:solidFill>
                              <a:srgbClr val="00B050"/>
                            </a:solidFill>
                            <a:latin typeface="Cambria Math" panose="02040503050406030204" pitchFamily="18" charset="0"/>
                          </a:rPr>
                        </m:ctrlPr>
                      </m:sSubPr>
                      <m:e>
                        <m:r>
                          <a:rPr lang="en-US" b="1" i="1" smtClean="0">
                            <a:solidFill>
                              <a:srgbClr val="00B050"/>
                            </a:solidFill>
                            <a:latin typeface="Cambria Math"/>
                          </a:rPr>
                          <m:t>𝒏</m:t>
                        </m:r>
                      </m:e>
                      <m:sub>
                        <m:r>
                          <a:rPr lang="en-US" b="1" i="1" smtClean="0">
                            <a:solidFill>
                              <a:srgbClr val="00B050"/>
                            </a:solidFill>
                            <a:latin typeface="Cambria Math"/>
                          </a:rPr>
                          <m:t>𝟏</m:t>
                        </m:r>
                      </m:sub>
                    </m:sSub>
                  </m:oMath>
                </a14:m>
                <a:r>
                  <a:rPr lang="en-US" b="1" dirty="0">
                    <a:solidFill>
                      <a:srgbClr val="00B050"/>
                    </a:solidFill>
                  </a:rPr>
                  <a:t> ways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smtClean="0">
                    <a:solidFill>
                      <a:srgbClr val="FF0000"/>
                    </a:solidFill>
                  </a:rPr>
                  <a:t>OR</a:t>
                </a:r>
                <a:r>
                  <a:rPr lang="en-US" b="1" dirty="0" smtClean="0">
                    <a:solidFill>
                      <a:srgbClr val="FF0000"/>
                    </a:solidFill>
                  </a:rPr>
                  <a:t> </a:t>
                </a:r>
                <a:endParaRPr lang="en-US" b="1" dirty="0" smtClean="0">
                  <a:solidFill>
                    <a:srgbClr val="FF0000"/>
                  </a:solidFill>
                </a:endParaRPr>
              </a:p>
              <a:p>
                <a:r>
                  <a:rPr lang="en-US" dirty="0" smtClean="0"/>
                  <a:t>in </a:t>
                </a:r>
                <a:r>
                  <a:rPr lang="en-US" b="1" dirty="0" smtClean="0">
                    <a:solidFill>
                      <a:srgbClr val="7030A0"/>
                    </a:solidFill>
                  </a:rPr>
                  <a:t>one of </a:t>
                </a:r>
                <a14:m>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a:rPr>
                          <m:t>𝒏</m:t>
                        </m:r>
                      </m:e>
                      <m:sub>
                        <m:r>
                          <a:rPr lang="en-US" b="1" i="1" smtClean="0">
                            <a:solidFill>
                              <a:srgbClr val="7030A0"/>
                            </a:solidFill>
                            <a:latin typeface="Cambria Math"/>
                          </a:rPr>
                          <m:t>𝟐</m:t>
                        </m:r>
                      </m:sub>
                    </m:sSub>
                  </m:oMath>
                </a14:m>
                <a:r>
                  <a:rPr lang="en-US" b="1" dirty="0">
                    <a:solidFill>
                      <a:srgbClr val="7030A0"/>
                    </a:solidFill>
                  </a:rPr>
                  <a:t> ways</a:t>
                </a:r>
                <a:r>
                  <a:rPr lang="en-US" dirty="0"/>
                  <a:t>, </a:t>
                </a:r>
                <a:r>
                  <a:rPr lang="en-US" dirty="0" smtClean="0"/>
                  <a:t>where </a:t>
                </a:r>
                <a:r>
                  <a:rPr lang="en-US" dirty="0"/>
                  <a:t>none of the two types are the same, </a:t>
                </a:r>
                <a:endParaRPr lang="en-US" dirty="0" smtClean="0"/>
              </a:p>
              <a:p>
                <a:pPr lvl="1"/>
                <a:r>
                  <a:rPr lang="en-US" sz="2800" dirty="0" smtClean="0"/>
                  <a:t>then </a:t>
                </a:r>
                <a:r>
                  <a:rPr lang="en-US" sz="2800" b="1" dirty="0" smtClean="0">
                    <a:solidFill>
                      <a:schemeClr val="accent2"/>
                    </a:solidFill>
                  </a:rPr>
                  <a:t>there are </a:t>
                </a:r>
                <a14:m>
                  <m:oMath xmlns:m="http://schemas.openxmlformats.org/officeDocument/2006/math">
                    <m:sSub>
                      <m:sSubPr>
                        <m:ctrlPr>
                          <a:rPr lang="en-US" sz="2800" b="1" i="1" smtClean="0">
                            <a:solidFill>
                              <a:schemeClr val="accent2"/>
                            </a:solidFill>
                            <a:latin typeface="Cambria Math" panose="02040503050406030204" pitchFamily="18" charset="0"/>
                          </a:rPr>
                        </m:ctrlPr>
                      </m:sSubPr>
                      <m:e>
                        <m:r>
                          <a:rPr lang="en-US" sz="2800" b="1" i="1" smtClean="0">
                            <a:solidFill>
                              <a:schemeClr val="accent2"/>
                            </a:solidFill>
                            <a:latin typeface="Cambria Math"/>
                          </a:rPr>
                          <m:t>𝒏</m:t>
                        </m:r>
                      </m:e>
                      <m:sub>
                        <m:r>
                          <a:rPr lang="en-US" sz="2800" b="1" i="1" smtClean="0">
                            <a:solidFill>
                              <a:schemeClr val="accent2"/>
                            </a:solidFill>
                            <a:latin typeface="Cambria Math"/>
                          </a:rPr>
                          <m:t>𝟏</m:t>
                        </m:r>
                      </m:sub>
                    </m:sSub>
                    <m:r>
                      <a:rPr lang="en-US" sz="2800" b="1" i="1" smtClean="0">
                        <a:solidFill>
                          <a:schemeClr val="accent2"/>
                        </a:solidFill>
                        <a:latin typeface="Cambria Math"/>
                      </a:rPr>
                      <m:t>+</m:t>
                    </m:r>
                    <m:sSub>
                      <m:sSubPr>
                        <m:ctrlPr>
                          <a:rPr lang="en-US" sz="2800" b="1" i="1" smtClean="0">
                            <a:solidFill>
                              <a:schemeClr val="accent2"/>
                            </a:solidFill>
                            <a:latin typeface="Cambria Math" panose="02040503050406030204" pitchFamily="18" charset="0"/>
                          </a:rPr>
                        </m:ctrlPr>
                      </m:sSubPr>
                      <m:e>
                        <m:r>
                          <a:rPr lang="en-US" sz="2800" b="1" i="1" smtClean="0">
                            <a:solidFill>
                              <a:schemeClr val="accent2"/>
                            </a:solidFill>
                            <a:latin typeface="Cambria Math"/>
                          </a:rPr>
                          <m:t>𝒏</m:t>
                        </m:r>
                      </m:e>
                      <m:sub>
                        <m:r>
                          <a:rPr lang="en-US" sz="2800" b="1" i="1" smtClean="0">
                            <a:solidFill>
                              <a:schemeClr val="accent2"/>
                            </a:solidFill>
                            <a:latin typeface="Cambria Math"/>
                          </a:rPr>
                          <m:t>𝟐</m:t>
                        </m:r>
                      </m:sub>
                    </m:sSub>
                  </m:oMath>
                </a14:m>
                <a:r>
                  <a:rPr lang="en-US" sz="2800" b="1" dirty="0">
                    <a:solidFill>
                      <a:schemeClr val="accent2"/>
                    </a:solidFill>
                  </a:rPr>
                  <a:t> ways </a:t>
                </a:r>
                <a:r>
                  <a:rPr lang="en-US" sz="2800" dirty="0"/>
                  <a:t>to do that task</a:t>
                </a:r>
              </a:p>
              <a:p>
                <a:r>
                  <a:rPr lang="en-US" dirty="0"/>
                  <a:t>In general, if a task can be done in </a:t>
                </a:r>
                <a14:m>
                  <m:oMath xmlns:m="http://schemas.openxmlformats.org/officeDocument/2006/math">
                    <m:r>
                      <a:rPr lang="en-US" b="0" i="1" smtClean="0">
                        <a:latin typeface="Cambria Math"/>
                      </a:rPr>
                      <m:t>𝑚</m:t>
                    </m:r>
                  </m:oMath>
                </a14:m>
                <a:r>
                  <a:rPr lang="en-US" dirty="0"/>
                  <a:t> ways which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𝑚</m:t>
                        </m:r>
                      </m:sub>
                    </m:sSub>
                  </m:oMath>
                </a14:m>
                <a:r>
                  <a:rPr lang="en-US" dirty="0"/>
                  <a:t> possibilities, then the total number of ways to do that task is </a:t>
                </a:r>
                <a:r>
                  <a:rPr lang="en-US" dirty="0" smtClean="0"/>
                  <a:t>–</a:t>
                </a:r>
              </a:p>
              <a:p>
                <a:pPr marL="0" indent="0">
                  <a:buNone/>
                </a:pPr>
                <a:r>
                  <a:rPr lang="en-US" dirty="0"/>
                  <a:t/>
                </a:r>
                <a:br>
                  <a:rPr lang="en-US" dirty="0"/>
                </a:b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𝑚</m:t>
                          </m:r>
                        </m:sup>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𝑖</m:t>
                              </m:r>
                            </m:sub>
                          </m:sSub>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87875"/>
              </a:xfrm>
              <a:blipFill rotWithShape="0">
                <a:blip r:embed="rId2"/>
                <a:stretch>
                  <a:fillRect l="-1043" t="-212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398993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a problem using sum rule</a:t>
            </a:r>
          </a:p>
        </p:txBody>
      </p:sp>
      <p:sp>
        <p:nvSpPr>
          <p:cNvPr id="3" name="Content Placeholder 2"/>
          <p:cNvSpPr>
            <a:spLocks noGrp="1"/>
          </p:cNvSpPr>
          <p:nvPr>
            <p:ph idx="1"/>
          </p:nvPr>
        </p:nvSpPr>
        <p:spPr/>
        <p:txBody>
          <a:bodyPr/>
          <a:lstStyle/>
          <a:p>
            <a:r>
              <a:rPr lang="en-US" b="1" dirty="0"/>
              <a:t>Step 1</a:t>
            </a:r>
            <a:r>
              <a:rPr lang="en-US" dirty="0" smtClean="0"/>
              <a:t>: </a:t>
            </a:r>
            <a:r>
              <a:rPr lang="en-US" dirty="0"/>
              <a:t>Identify the different </a:t>
            </a:r>
            <a:r>
              <a:rPr lang="en-US" b="1" dirty="0">
                <a:solidFill>
                  <a:schemeClr val="accent2"/>
                </a:solidFill>
              </a:rPr>
              <a:t>options</a:t>
            </a:r>
          </a:p>
          <a:p>
            <a:r>
              <a:rPr lang="en-US" b="1" dirty="0"/>
              <a:t>Step </a:t>
            </a:r>
            <a:r>
              <a:rPr lang="en-US" b="1" dirty="0" smtClean="0"/>
              <a:t>2</a:t>
            </a:r>
            <a:r>
              <a:rPr lang="en-US" dirty="0" smtClean="0"/>
              <a:t>: </a:t>
            </a:r>
            <a:r>
              <a:rPr lang="en-US" dirty="0">
                <a:solidFill>
                  <a:srgbClr val="00B050"/>
                </a:solidFill>
              </a:rPr>
              <a:t>Count </a:t>
            </a:r>
            <a:r>
              <a:rPr lang="en-US" dirty="0"/>
              <a:t>the possible ways for each </a:t>
            </a:r>
            <a:r>
              <a:rPr lang="en-US" b="1" dirty="0">
                <a:solidFill>
                  <a:schemeClr val="accent2"/>
                </a:solidFill>
              </a:rPr>
              <a:t>options</a:t>
            </a:r>
          </a:p>
          <a:p>
            <a:r>
              <a:rPr lang="en-US" b="1" dirty="0"/>
              <a:t>Step </a:t>
            </a:r>
            <a:r>
              <a:rPr lang="en-US" b="1" dirty="0" smtClean="0"/>
              <a:t>3</a:t>
            </a:r>
            <a:r>
              <a:rPr lang="en-US" dirty="0" smtClean="0"/>
              <a:t>:</a:t>
            </a:r>
            <a:r>
              <a:rPr lang="en-US" b="1" dirty="0" smtClean="0">
                <a:solidFill>
                  <a:srgbClr val="7030A0"/>
                </a:solidFill>
              </a:rPr>
              <a:t> </a:t>
            </a:r>
            <a:r>
              <a:rPr lang="en-US" b="1" dirty="0">
                <a:solidFill>
                  <a:srgbClr val="7030A0"/>
                </a:solidFill>
              </a:rPr>
              <a:t>Add </a:t>
            </a:r>
            <a:r>
              <a:rPr lang="en-US" dirty="0"/>
              <a:t>the possible ways</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07155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lgn="ctr">
              <a:buNone/>
            </a:pPr>
            <a:r>
              <a:rPr lang="en-US" dirty="0"/>
              <a:t>During FYDP </a:t>
            </a:r>
            <a:r>
              <a:rPr lang="en-US" dirty="0" smtClean="0"/>
              <a:t>at </a:t>
            </a:r>
            <a:r>
              <a:rPr lang="en-US" dirty="0"/>
              <a:t>UIU, Dr. </a:t>
            </a:r>
            <a:r>
              <a:rPr lang="en-US" dirty="0" smtClean="0"/>
              <a:t>X </a:t>
            </a:r>
            <a:r>
              <a:rPr lang="en-US" dirty="0"/>
              <a:t>offers 4 projects, Dr. </a:t>
            </a:r>
            <a:r>
              <a:rPr lang="en-US" dirty="0" smtClean="0"/>
              <a:t>Y offers </a:t>
            </a:r>
            <a:r>
              <a:rPr lang="en-US" dirty="0"/>
              <a:t>5 projects and Dr. Z</a:t>
            </a:r>
            <a:r>
              <a:rPr lang="en-US" dirty="0" smtClean="0"/>
              <a:t> </a:t>
            </a:r>
            <a:r>
              <a:rPr lang="en-US" dirty="0"/>
              <a:t>offers 7 projects to work on. </a:t>
            </a:r>
            <a:endParaRPr lang="en-US" dirty="0" smtClean="0"/>
          </a:p>
          <a:p>
            <a:pPr marL="0" indent="0" algn="ctr">
              <a:buNone/>
            </a:pPr>
            <a:r>
              <a:rPr lang="en-US" dirty="0" smtClean="0">
                <a:solidFill>
                  <a:srgbClr val="7030A0"/>
                </a:solidFill>
              </a:rPr>
              <a:t>Assuming </a:t>
            </a:r>
            <a:r>
              <a:rPr lang="en-US" dirty="0">
                <a:solidFill>
                  <a:srgbClr val="7030A0"/>
                </a:solidFill>
              </a:rPr>
              <a:t>their disciplines are different</a:t>
            </a:r>
            <a:r>
              <a:rPr lang="en-US" dirty="0"/>
              <a:t>, </a:t>
            </a:r>
            <a:r>
              <a:rPr lang="en-US" b="1" dirty="0">
                <a:solidFill>
                  <a:srgbClr val="FF0000"/>
                </a:solidFill>
              </a:rPr>
              <a:t>how many ways can you choose a project?</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26</a:t>
            </a:fld>
            <a:endParaRPr lang="en-US" dirty="0"/>
          </a:p>
        </p:txBody>
      </p:sp>
    </p:spTree>
    <p:extLst>
      <p:ext uri="{BB962C8B-B14F-4D97-AF65-F5344CB8AC3E}">
        <p14:creationId xmlns:p14="http://schemas.microsoft.com/office/powerpoint/2010/main" val="200665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123825"/>
            <a:ext cx="10515600" cy="1325563"/>
          </a:xfrm>
        </p:spPr>
        <p:txBody>
          <a:bodyPr/>
          <a:lstStyle/>
          <a:p>
            <a:r>
              <a:rPr lang="en-US" b="1" dirty="0"/>
              <a:t>Solution</a:t>
            </a:r>
          </a:p>
        </p:txBody>
      </p:sp>
      <p:sp>
        <p:nvSpPr>
          <p:cNvPr id="3" name="Content Placeholder 2"/>
          <p:cNvSpPr>
            <a:spLocks noGrp="1"/>
          </p:cNvSpPr>
          <p:nvPr>
            <p:ph idx="1"/>
          </p:nvPr>
        </p:nvSpPr>
        <p:spPr>
          <a:xfrm>
            <a:off x="698500" y="1292224"/>
            <a:ext cx="11252200" cy="5438775"/>
          </a:xfrm>
        </p:spPr>
        <p:txBody>
          <a:bodyPr>
            <a:noAutofit/>
          </a:bodyPr>
          <a:lstStyle/>
          <a:p>
            <a:r>
              <a:rPr lang="en-US" sz="3200" dirty="0"/>
              <a:t>Since </a:t>
            </a:r>
            <a:r>
              <a:rPr lang="en-US" sz="3200" b="1" dirty="0">
                <a:solidFill>
                  <a:srgbClr val="FF0000"/>
                </a:solidFill>
              </a:rPr>
              <a:t>you cannot choose more than one supervisor</a:t>
            </a:r>
            <a:r>
              <a:rPr lang="en-US" sz="3200" dirty="0"/>
              <a:t>, </a:t>
            </a:r>
            <a:r>
              <a:rPr lang="en-US" sz="3200" b="1" dirty="0">
                <a:solidFill>
                  <a:srgbClr val="7030A0"/>
                </a:solidFill>
              </a:rPr>
              <a:t>your choice of supervisor will determine the number of available projects</a:t>
            </a:r>
          </a:p>
          <a:p>
            <a:r>
              <a:rPr lang="en-US" sz="3200" b="1" dirty="0">
                <a:solidFill>
                  <a:srgbClr val="FF0000"/>
                </a:solidFill>
              </a:rPr>
              <a:t>If you choose Dr. </a:t>
            </a:r>
            <a:r>
              <a:rPr lang="en-US" sz="3200" b="1" dirty="0" smtClean="0">
                <a:solidFill>
                  <a:srgbClr val="FF0000"/>
                </a:solidFill>
              </a:rPr>
              <a:t>X, </a:t>
            </a:r>
          </a:p>
          <a:p>
            <a:pPr lvl="1"/>
            <a:r>
              <a:rPr lang="en-US" sz="2800" dirty="0" smtClean="0"/>
              <a:t>you </a:t>
            </a:r>
            <a:r>
              <a:rPr lang="en-US" sz="2800" dirty="0"/>
              <a:t>have 4 projects available</a:t>
            </a:r>
          </a:p>
          <a:p>
            <a:r>
              <a:rPr lang="en-US" sz="3200" b="1" dirty="0">
                <a:solidFill>
                  <a:srgbClr val="FF0000"/>
                </a:solidFill>
              </a:rPr>
              <a:t>If you choose Dr. </a:t>
            </a:r>
            <a:r>
              <a:rPr lang="en-US" sz="3200" b="1" dirty="0" smtClean="0">
                <a:solidFill>
                  <a:srgbClr val="FF0000"/>
                </a:solidFill>
              </a:rPr>
              <a:t>Y, </a:t>
            </a:r>
          </a:p>
          <a:p>
            <a:pPr lvl="1"/>
            <a:r>
              <a:rPr lang="en-US" sz="2800" dirty="0" smtClean="0"/>
              <a:t>you </a:t>
            </a:r>
            <a:r>
              <a:rPr lang="en-US" sz="2800" dirty="0"/>
              <a:t>have 5 projects available</a:t>
            </a:r>
          </a:p>
          <a:p>
            <a:r>
              <a:rPr lang="en-US" sz="3200" b="1" dirty="0">
                <a:solidFill>
                  <a:srgbClr val="FF0000"/>
                </a:solidFill>
              </a:rPr>
              <a:t>If you choose Dr. </a:t>
            </a:r>
            <a:r>
              <a:rPr lang="en-US" sz="3200" b="1" dirty="0" smtClean="0">
                <a:solidFill>
                  <a:srgbClr val="FF0000"/>
                </a:solidFill>
              </a:rPr>
              <a:t>Z, </a:t>
            </a:r>
          </a:p>
          <a:p>
            <a:pPr lvl="1"/>
            <a:r>
              <a:rPr lang="en-US" sz="2800" dirty="0" smtClean="0"/>
              <a:t>you </a:t>
            </a:r>
            <a:r>
              <a:rPr lang="en-US" sz="2800" dirty="0"/>
              <a:t>have 7 projects available</a:t>
            </a:r>
          </a:p>
          <a:p>
            <a:r>
              <a:rPr lang="en-US" sz="3200" b="1" dirty="0">
                <a:solidFill>
                  <a:srgbClr val="FF0000"/>
                </a:solidFill>
              </a:rPr>
              <a:t>So </a:t>
            </a:r>
            <a:r>
              <a:rPr lang="en-US" sz="3200" b="1" dirty="0" smtClean="0">
                <a:solidFill>
                  <a:srgbClr val="FF0000"/>
                </a:solidFill>
              </a:rPr>
              <a:t>the Total </a:t>
            </a:r>
            <a:r>
              <a:rPr lang="en-US" sz="3200" b="1" dirty="0">
                <a:solidFill>
                  <a:srgbClr val="FF0000"/>
                </a:solidFill>
              </a:rPr>
              <a:t>ways to choose a project </a:t>
            </a:r>
            <a:r>
              <a:rPr lang="en-US" sz="3200" b="1" dirty="0" smtClean="0">
                <a:solidFill>
                  <a:srgbClr val="FF0000"/>
                </a:solidFill>
              </a:rPr>
              <a:t>is</a:t>
            </a:r>
          </a:p>
          <a:p>
            <a:pPr lvl="1"/>
            <a:r>
              <a:rPr lang="en-US" sz="2800" b="1" dirty="0" smtClean="0">
                <a:solidFill>
                  <a:srgbClr val="7030A0"/>
                </a:solidFill>
              </a:rPr>
              <a:t>4 </a:t>
            </a:r>
            <a:r>
              <a:rPr lang="en-US" sz="2800" b="1" dirty="0">
                <a:solidFill>
                  <a:srgbClr val="7030A0"/>
                </a:solidFill>
              </a:rPr>
              <a:t>+ 5 + 7 = 16</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80019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Observation: When do we need to add?</a:t>
            </a:r>
          </a:p>
        </p:txBody>
      </p:sp>
      <p:sp>
        <p:nvSpPr>
          <p:cNvPr id="3" name="Content Placeholder 2"/>
          <p:cNvSpPr>
            <a:spLocks noGrp="1"/>
          </p:cNvSpPr>
          <p:nvPr>
            <p:ph idx="1"/>
          </p:nvPr>
        </p:nvSpPr>
        <p:spPr/>
        <p:txBody>
          <a:bodyPr/>
          <a:lstStyle/>
          <a:p>
            <a:r>
              <a:rPr lang="en-US" dirty="0"/>
              <a:t>You must choose exactly one supervisor out of the </a:t>
            </a:r>
            <a:r>
              <a:rPr lang="en-US" dirty="0" smtClean="0"/>
              <a:t>03</a:t>
            </a:r>
            <a:endParaRPr lang="en-US" dirty="0"/>
          </a:p>
          <a:p>
            <a:r>
              <a:rPr lang="en-US" dirty="0"/>
              <a:t>You are not supposed to choose all of the supervisors for your project</a:t>
            </a:r>
          </a:p>
          <a:p>
            <a:r>
              <a:rPr lang="en-US" dirty="0"/>
              <a:t>You have </a:t>
            </a:r>
            <a:r>
              <a:rPr lang="en-US" dirty="0">
                <a:solidFill>
                  <a:srgbClr val="0070C0"/>
                </a:solidFill>
              </a:rPr>
              <a:t>options</a:t>
            </a:r>
            <a:r>
              <a:rPr lang="en-US" dirty="0"/>
              <a:t> to choose one supervisor out of them</a:t>
            </a:r>
          </a:p>
          <a:p>
            <a:endParaRPr lang="en-US" dirty="0"/>
          </a:p>
          <a:p>
            <a:r>
              <a:rPr lang="en-US" dirty="0"/>
              <a:t>If you are given the </a:t>
            </a:r>
            <a:r>
              <a:rPr lang="en-US" dirty="0">
                <a:solidFill>
                  <a:srgbClr val="0070C0"/>
                </a:solidFill>
              </a:rPr>
              <a:t>options </a:t>
            </a:r>
            <a:r>
              <a:rPr lang="en-US" dirty="0"/>
              <a:t>to complete a task, you can calculate the number of ways to do it by adding the individual numbers of ways to complete the options</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63373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travel example</a:t>
            </a:r>
          </a:p>
        </p:txBody>
      </p:sp>
      <p:sp>
        <p:nvSpPr>
          <p:cNvPr id="3" name="Content Placeholder 2"/>
          <p:cNvSpPr>
            <a:spLocks noGrp="1"/>
          </p:cNvSpPr>
          <p:nvPr>
            <p:ph idx="1"/>
          </p:nvPr>
        </p:nvSpPr>
        <p:spPr/>
        <p:txBody>
          <a:bodyPr/>
          <a:lstStyle/>
          <a:p>
            <a:r>
              <a:rPr lang="en-US" sz="3200" dirty="0">
                <a:solidFill>
                  <a:srgbClr val="FF0000"/>
                </a:solidFill>
              </a:rPr>
              <a:t>Travelling from Dhaka to </a:t>
            </a:r>
            <a:r>
              <a:rPr lang="en-US" sz="3200" dirty="0" err="1">
                <a:solidFill>
                  <a:srgbClr val="FF0000"/>
                </a:solidFill>
              </a:rPr>
              <a:t>Rajshahi</a:t>
            </a:r>
            <a:endParaRPr lang="en-US" sz="3200" dirty="0">
              <a:solidFill>
                <a:srgbClr val="FF0000"/>
              </a:solidFill>
            </a:endParaRPr>
          </a:p>
          <a:p>
            <a:pPr lvl="1"/>
            <a:r>
              <a:rPr lang="en-US" sz="2800" dirty="0"/>
              <a:t>Available bus </a:t>
            </a:r>
            <a:r>
              <a:rPr lang="en-US" sz="2800" dirty="0" smtClean="0"/>
              <a:t>services	: </a:t>
            </a:r>
            <a:r>
              <a:rPr lang="en-US" sz="2800" dirty="0" err="1"/>
              <a:t>Hanif</a:t>
            </a:r>
            <a:r>
              <a:rPr lang="en-US" sz="2800" dirty="0"/>
              <a:t>, </a:t>
            </a:r>
            <a:r>
              <a:rPr lang="en-US" sz="2800" dirty="0" err="1"/>
              <a:t>Shyamoli</a:t>
            </a:r>
            <a:r>
              <a:rPr lang="en-US" sz="2800" dirty="0"/>
              <a:t>, </a:t>
            </a:r>
            <a:r>
              <a:rPr lang="en-US" sz="2800" dirty="0" err="1"/>
              <a:t>Desh</a:t>
            </a:r>
            <a:r>
              <a:rPr lang="en-US" sz="2800" dirty="0"/>
              <a:t> Travels, </a:t>
            </a:r>
            <a:r>
              <a:rPr lang="en-US" sz="2800" dirty="0" err="1"/>
              <a:t>Ekota</a:t>
            </a:r>
            <a:endParaRPr lang="en-US" sz="2800" dirty="0"/>
          </a:p>
          <a:p>
            <a:pPr lvl="1"/>
            <a:r>
              <a:rPr lang="en-US" sz="2800" dirty="0"/>
              <a:t>Available </a:t>
            </a:r>
            <a:r>
              <a:rPr lang="en-US" sz="2800" dirty="0" smtClean="0"/>
              <a:t>trains		: </a:t>
            </a:r>
            <a:r>
              <a:rPr lang="en-US" sz="2800" dirty="0" err="1"/>
              <a:t>Silkcity</a:t>
            </a:r>
            <a:r>
              <a:rPr lang="en-US" sz="2800" dirty="0"/>
              <a:t>, Padma, </a:t>
            </a:r>
            <a:r>
              <a:rPr lang="en-US" sz="2800" dirty="0" err="1"/>
              <a:t>Dhumketu</a:t>
            </a:r>
            <a:r>
              <a:rPr lang="en-US" sz="2800" dirty="0"/>
              <a:t>, </a:t>
            </a:r>
            <a:r>
              <a:rPr lang="en-US" sz="2800" dirty="0" err="1"/>
              <a:t>Banalata</a:t>
            </a:r>
            <a:endParaRPr lang="en-US" sz="2800" dirty="0"/>
          </a:p>
          <a:p>
            <a:pPr lvl="1"/>
            <a:r>
              <a:rPr lang="en-US" sz="2800" dirty="0"/>
              <a:t>Available air </a:t>
            </a:r>
            <a:r>
              <a:rPr lang="en-US" sz="2800" dirty="0" smtClean="0"/>
              <a:t>services	: </a:t>
            </a:r>
            <a:r>
              <a:rPr lang="en-US" sz="2800" dirty="0" err="1"/>
              <a:t>Biman</a:t>
            </a:r>
            <a:r>
              <a:rPr lang="en-US" sz="2800" dirty="0"/>
              <a:t>, US-Bangla, </a:t>
            </a:r>
            <a:r>
              <a:rPr lang="en-US" sz="2800" dirty="0" err="1"/>
              <a:t>Novoair</a:t>
            </a:r>
            <a:endParaRPr lang="en-US" sz="2800" dirty="0"/>
          </a:p>
          <a:p>
            <a:endParaRPr lang="en-US" dirty="0"/>
          </a:p>
          <a:p>
            <a:r>
              <a:rPr lang="en-US" b="1" dirty="0">
                <a:solidFill>
                  <a:srgbClr val="7030A0"/>
                </a:solidFill>
              </a:rPr>
              <a:t>How many total ways to travel from Dhaka to </a:t>
            </a:r>
            <a:r>
              <a:rPr lang="en-US" b="1" dirty="0" err="1">
                <a:solidFill>
                  <a:srgbClr val="7030A0"/>
                </a:solidFill>
              </a:rPr>
              <a:t>Rajshahi</a:t>
            </a:r>
            <a:r>
              <a:rPr lang="en-US" b="1" dirty="0">
                <a:solidFill>
                  <a:srgbClr val="7030A0"/>
                </a:solidFill>
              </a:rPr>
              <a:t>?</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68295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4" name="Date Placeholder 3"/>
          <p:cNvSpPr>
            <a:spLocks noGrp="1"/>
          </p:cNvSpPr>
          <p:nvPr>
            <p:ph type="dt" sz="half" idx="10"/>
          </p:nvPr>
        </p:nvSpPr>
        <p:spPr/>
        <p:txBody>
          <a:bodyPr/>
          <a:lstStyle/>
          <a:p>
            <a:fld id="{597E3748-83A6-4652-824B-54A5E5B93500}"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Tree>
    <p:extLst>
      <p:ext uri="{BB962C8B-B14F-4D97-AF65-F5344CB8AC3E}">
        <p14:creationId xmlns:p14="http://schemas.microsoft.com/office/powerpoint/2010/main" val="565840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 travel example</a:t>
            </a:r>
          </a:p>
        </p:txBody>
      </p:sp>
      <p:sp>
        <p:nvSpPr>
          <p:cNvPr id="3" name="Content Placeholder 2"/>
          <p:cNvSpPr>
            <a:spLocks noGrp="1"/>
          </p:cNvSpPr>
          <p:nvPr>
            <p:ph idx="1"/>
          </p:nvPr>
        </p:nvSpPr>
        <p:spPr/>
        <p:txBody>
          <a:bodyPr/>
          <a:lstStyle/>
          <a:p>
            <a:r>
              <a:rPr lang="en-US" sz="3200" b="1" dirty="0">
                <a:solidFill>
                  <a:srgbClr val="FF0000"/>
                </a:solidFill>
              </a:rPr>
              <a:t>Travelling from Dhaka to </a:t>
            </a:r>
            <a:r>
              <a:rPr lang="en-US" sz="3200" b="1" dirty="0" err="1">
                <a:solidFill>
                  <a:srgbClr val="FF0000"/>
                </a:solidFill>
              </a:rPr>
              <a:t>Barishal</a:t>
            </a:r>
            <a:endParaRPr lang="en-US" sz="3200" b="1" dirty="0">
              <a:solidFill>
                <a:srgbClr val="FF0000"/>
              </a:solidFill>
            </a:endParaRPr>
          </a:p>
          <a:p>
            <a:r>
              <a:rPr lang="en-US" dirty="0"/>
              <a:t>You can take a bus (8 </a:t>
            </a:r>
            <a:r>
              <a:rPr lang="en-US" dirty="0" smtClean="0"/>
              <a:t>services) </a:t>
            </a:r>
            <a:r>
              <a:rPr lang="en-US" dirty="0"/>
              <a:t>directly to </a:t>
            </a:r>
            <a:r>
              <a:rPr lang="en-US" dirty="0" err="1"/>
              <a:t>Barishal</a:t>
            </a:r>
            <a:r>
              <a:rPr lang="en-US" dirty="0"/>
              <a:t> via Padma bridge</a:t>
            </a:r>
          </a:p>
          <a:p>
            <a:r>
              <a:rPr lang="en-US" dirty="0"/>
              <a:t>You can also take a bus (5 services available) to </a:t>
            </a:r>
            <a:r>
              <a:rPr lang="en-US" dirty="0" err="1"/>
              <a:t>Paturia</a:t>
            </a:r>
            <a:r>
              <a:rPr lang="en-US" dirty="0"/>
              <a:t>, cross the ferry, and take another bus from </a:t>
            </a:r>
            <a:r>
              <a:rPr lang="en-US" dirty="0" err="1"/>
              <a:t>Daulatdia</a:t>
            </a:r>
            <a:r>
              <a:rPr lang="en-US" dirty="0"/>
              <a:t> to </a:t>
            </a:r>
            <a:r>
              <a:rPr lang="en-US" dirty="0" err="1"/>
              <a:t>Barishal</a:t>
            </a:r>
            <a:r>
              <a:rPr lang="en-US" dirty="0"/>
              <a:t> (7 services available)</a:t>
            </a:r>
          </a:p>
          <a:p>
            <a:r>
              <a:rPr lang="en-US" dirty="0"/>
              <a:t>You can also take a launch (8 launches available) directly to </a:t>
            </a:r>
            <a:r>
              <a:rPr lang="en-US" dirty="0" err="1"/>
              <a:t>Barishal</a:t>
            </a:r>
            <a:endParaRPr lang="en-US" dirty="0"/>
          </a:p>
          <a:p>
            <a:r>
              <a:rPr lang="en-US" sz="3200" b="1" dirty="0">
                <a:solidFill>
                  <a:srgbClr val="7030A0"/>
                </a:solidFill>
              </a:rPr>
              <a:t>How many ways can you go from Dhaka to </a:t>
            </a:r>
            <a:r>
              <a:rPr lang="en-US" sz="3200" b="1" dirty="0" err="1">
                <a:solidFill>
                  <a:srgbClr val="7030A0"/>
                </a:solidFill>
              </a:rPr>
              <a:t>Barishal</a:t>
            </a:r>
            <a:r>
              <a:rPr lang="en-US" sz="3200" b="1" dirty="0">
                <a:solidFill>
                  <a:srgbClr val="7030A0"/>
                </a:solidFill>
              </a:rPr>
              <a:t>?</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943730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You are at a restaurant, and you have to choose a three-course meal (appetizer, main and dessert)</a:t>
            </a:r>
          </a:p>
          <a:p>
            <a:r>
              <a:rPr lang="en-US" dirty="0"/>
              <a:t>The restaurant offers 15 appetizers</a:t>
            </a:r>
          </a:p>
          <a:p>
            <a:r>
              <a:rPr lang="en-US" dirty="0"/>
              <a:t>The restaurant offers two cuisines for main</a:t>
            </a:r>
          </a:p>
          <a:p>
            <a:pPr lvl="1"/>
            <a:r>
              <a:rPr lang="en-US" dirty="0"/>
              <a:t>12 dishes from Chinese cuisine</a:t>
            </a:r>
          </a:p>
          <a:p>
            <a:pPr lvl="1"/>
            <a:r>
              <a:rPr lang="en-US" dirty="0"/>
              <a:t>16 dishes from Indian cuisine</a:t>
            </a:r>
          </a:p>
          <a:p>
            <a:r>
              <a:rPr lang="en-US" dirty="0"/>
              <a:t>The restaurant offers 10 desserts</a:t>
            </a:r>
          </a:p>
          <a:p>
            <a:r>
              <a:rPr lang="en-US" dirty="0"/>
              <a:t>How many ways can you choose a three-course meal?</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501207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lgn="ctr">
              <a:buNone/>
            </a:pPr>
            <a:r>
              <a:rPr lang="en-US" sz="2400" dirty="0"/>
              <a:t>How many strings of lowercase letters are there of length four or less?</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32</a:t>
            </a:fld>
            <a:endParaRPr lang="en-US" dirty="0"/>
          </a:p>
        </p:txBody>
      </p:sp>
    </p:spTree>
    <p:extLst>
      <p:ext uri="{BB962C8B-B14F-4D97-AF65-F5344CB8AC3E}">
        <p14:creationId xmlns:p14="http://schemas.microsoft.com/office/powerpoint/2010/main" val="1723935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4" name="Date Placeholder 3"/>
          <p:cNvSpPr>
            <a:spLocks noGrp="1"/>
          </p:cNvSpPr>
          <p:nvPr>
            <p:ph type="dt" sz="half" idx="10"/>
          </p:nvPr>
        </p:nvSpPr>
        <p:spPr/>
        <p:txBody>
          <a:bodyPr/>
          <a:lstStyle/>
          <a:p>
            <a:fld id="{597E3748-83A6-4652-824B-54A5E5B93500}"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Tree>
    <p:extLst>
      <p:ext uri="{BB962C8B-B14F-4D97-AF65-F5344CB8AC3E}">
        <p14:creationId xmlns:p14="http://schemas.microsoft.com/office/powerpoint/2010/main" val="3500593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12 </a:t>
            </a:r>
            <a:r>
              <a:rPr lang="en-US" dirty="0" err="1"/>
              <a:t>piegonholes</a:t>
            </a:r>
            <a:endParaRPr lang="en-US" dirty="0"/>
          </a:p>
        </p:txBody>
      </p:sp>
      <p:graphicFrame>
        <p:nvGraphicFramePr>
          <p:cNvPr id="12" name="Content Placeholder 11"/>
          <p:cNvGraphicFramePr>
            <a:graphicFrameLocks noGrp="1"/>
          </p:cNvGraphicFramePr>
          <p:nvPr>
            <p:ph sz="half" idx="2"/>
          </p:nvPr>
        </p:nvGraphicFramePr>
        <p:xfrm>
          <a:off x="1468967" y="3143251"/>
          <a:ext cx="4385732" cy="2622549"/>
        </p:xfrm>
        <a:graphic>
          <a:graphicData uri="http://schemas.openxmlformats.org/drawingml/2006/table">
            <a:tbl>
              <a:tblPr bandRow="1">
                <a:tableStyleId>{21E4AEA4-8DFA-4A89-87EB-49C32662AFE0}</a:tableStyleId>
              </a:tblPr>
              <a:tblGrid>
                <a:gridCol w="1096433">
                  <a:extLst>
                    <a:ext uri="{9D8B030D-6E8A-4147-A177-3AD203B41FA5}">
                      <a16:colId xmlns:a16="http://schemas.microsoft.com/office/drawing/2014/main" xmlns="" val="20000"/>
                    </a:ext>
                  </a:extLst>
                </a:gridCol>
                <a:gridCol w="1096433">
                  <a:extLst>
                    <a:ext uri="{9D8B030D-6E8A-4147-A177-3AD203B41FA5}">
                      <a16:colId xmlns:a16="http://schemas.microsoft.com/office/drawing/2014/main" xmlns="" val="20001"/>
                    </a:ext>
                  </a:extLst>
                </a:gridCol>
                <a:gridCol w="1096433">
                  <a:extLst>
                    <a:ext uri="{9D8B030D-6E8A-4147-A177-3AD203B41FA5}">
                      <a16:colId xmlns:a16="http://schemas.microsoft.com/office/drawing/2014/main" xmlns="" val="20002"/>
                    </a:ext>
                  </a:extLst>
                </a:gridCol>
                <a:gridCol w="1096433">
                  <a:extLst>
                    <a:ext uri="{9D8B030D-6E8A-4147-A177-3AD203B41FA5}">
                      <a16:colId xmlns:a16="http://schemas.microsoft.com/office/drawing/2014/main" xmlns="" val="20003"/>
                    </a:ext>
                  </a:extLst>
                </a:gridCol>
              </a:tblGrid>
              <a:tr h="874183">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extLst>
                  <a:ext uri="{0D108BD9-81ED-4DB2-BD59-A6C34878D82A}">
                    <a16:rowId xmlns:a16="http://schemas.microsoft.com/office/drawing/2014/main" xmlns="" val="10000"/>
                  </a:ext>
                </a:extLst>
              </a:tr>
              <a:tr h="874183">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extLst>
                  <a:ext uri="{0D108BD9-81ED-4DB2-BD59-A6C34878D82A}">
                    <a16:rowId xmlns:a16="http://schemas.microsoft.com/office/drawing/2014/main" xmlns="" val="10001"/>
                  </a:ext>
                </a:extLst>
              </a:tr>
              <a:tr h="874183">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0002"/>
                  </a:ext>
                </a:extLst>
              </a:tr>
            </a:tbl>
          </a:graphicData>
        </a:graphic>
      </p:graphicFrame>
      <p:sp>
        <p:nvSpPr>
          <p:cNvPr id="10" name="Text Placeholder 9"/>
          <p:cNvSpPr>
            <a:spLocks noGrp="1"/>
          </p:cNvSpPr>
          <p:nvPr>
            <p:ph type="body" sz="quarter" idx="4294967295"/>
          </p:nvPr>
        </p:nvSpPr>
        <p:spPr>
          <a:xfrm>
            <a:off x="6338316" y="2313435"/>
            <a:ext cx="4387355" cy="704087"/>
          </a:xfrm>
          <a:prstGeom prst="rect">
            <a:avLst/>
          </a:prstGeom>
        </p:spPr>
        <p:txBody>
          <a:bodyPr/>
          <a:lstStyle/>
          <a:p>
            <a:r>
              <a:rPr lang="en-US" dirty="0"/>
              <a:t>13 pigeons</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34</a:t>
            </a:fld>
            <a:endParaRPr lang="en-US" dirty="0"/>
          </a:p>
        </p:txBody>
      </p:sp>
      <p:sp>
        <p:nvSpPr>
          <p:cNvPr id="2" name="Title 1"/>
          <p:cNvSpPr>
            <a:spLocks noGrp="1"/>
          </p:cNvSpPr>
          <p:nvPr>
            <p:ph type="title"/>
          </p:nvPr>
        </p:nvSpPr>
        <p:spPr/>
        <p:txBody>
          <a:bodyPr/>
          <a:lstStyle/>
          <a:p>
            <a:r>
              <a:rPr lang="en-US" dirty="0"/>
              <a:t>How to place these pigeons?</a:t>
            </a:r>
          </a:p>
        </p:txBody>
      </p:sp>
      <p:pic>
        <p:nvPicPr>
          <p:cNvPr id="1026"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967" y="32210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133" y="32210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0" y="32210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967" y="40338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133" y="40338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0" y="40338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967" y="48466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133" y="48466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0" y="48466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1467" y="40338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1467" y="48466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033838"/>
            <a:ext cx="79163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846638"/>
            <a:ext cx="791636" cy="68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2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place these pigeons?</a:t>
            </a:r>
          </a:p>
        </p:txBody>
      </p:sp>
      <p:graphicFrame>
        <p:nvGraphicFramePr>
          <p:cNvPr id="7" name="Content Placeholder 6"/>
          <p:cNvGraphicFramePr>
            <a:graphicFrameLocks noGrp="1"/>
          </p:cNvGraphicFramePr>
          <p:nvPr>
            <p:ph idx="1"/>
          </p:nvPr>
        </p:nvGraphicFramePr>
        <p:xfrm>
          <a:off x="1473200" y="2638425"/>
          <a:ext cx="9251952" cy="3228975"/>
        </p:xfrm>
        <a:graphic>
          <a:graphicData uri="http://schemas.openxmlformats.org/drawingml/2006/table">
            <a:tbl>
              <a:tblPr bandRow="1">
                <a:tableStyleId>{21E4AEA4-8DFA-4A89-87EB-49C32662AFE0}</a:tableStyleId>
              </a:tblPr>
              <a:tblGrid>
                <a:gridCol w="2312988">
                  <a:extLst>
                    <a:ext uri="{9D8B030D-6E8A-4147-A177-3AD203B41FA5}">
                      <a16:colId xmlns:a16="http://schemas.microsoft.com/office/drawing/2014/main" xmlns="" val="20000"/>
                    </a:ext>
                  </a:extLst>
                </a:gridCol>
                <a:gridCol w="2312988">
                  <a:extLst>
                    <a:ext uri="{9D8B030D-6E8A-4147-A177-3AD203B41FA5}">
                      <a16:colId xmlns:a16="http://schemas.microsoft.com/office/drawing/2014/main" xmlns="" val="20001"/>
                    </a:ext>
                  </a:extLst>
                </a:gridCol>
                <a:gridCol w="2312988">
                  <a:extLst>
                    <a:ext uri="{9D8B030D-6E8A-4147-A177-3AD203B41FA5}">
                      <a16:colId xmlns:a16="http://schemas.microsoft.com/office/drawing/2014/main" xmlns="" val="20002"/>
                    </a:ext>
                  </a:extLst>
                </a:gridCol>
                <a:gridCol w="2312988">
                  <a:extLst>
                    <a:ext uri="{9D8B030D-6E8A-4147-A177-3AD203B41FA5}">
                      <a16:colId xmlns:a16="http://schemas.microsoft.com/office/drawing/2014/main" xmlns="" val="20003"/>
                    </a:ext>
                  </a:extLst>
                </a:gridCol>
              </a:tblGrid>
              <a:tr h="1076325">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extLst>
                  <a:ext uri="{0D108BD9-81ED-4DB2-BD59-A6C34878D82A}">
                    <a16:rowId xmlns:a16="http://schemas.microsoft.com/office/drawing/2014/main" xmlns="" val="10000"/>
                  </a:ext>
                </a:extLst>
              </a:tr>
              <a:tr h="1076325">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extLst>
                  <a:ext uri="{0D108BD9-81ED-4DB2-BD59-A6C34878D82A}">
                    <a16:rowId xmlns:a16="http://schemas.microsoft.com/office/drawing/2014/main" xmlns="" val="10001"/>
                  </a:ext>
                </a:extLst>
              </a:tr>
              <a:tr h="1076325">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35</a:t>
            </a:fld>
            <a:endParaRPr lang="en-US" dirty="0"/>
          </a:p>
        </p:txBody>
      </p:sp>
      <p:pic>
        <p:nvPicPr>
          <p:cNvPr id="8"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768" y="28797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35" y="28797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568" y="28797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435" y="28797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768" y="39084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35" y="39084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568" y="39084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435" y="39084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768" y="49879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35" y="49879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568" y="49879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2351" y="4987925"/>
            <a:ext cx="910166" cy="682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pige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518" y="4987925"/>
            <a:ext cx="910166" cy="68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97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t>
                </a:r>
                <a14:m>
                  <m:oMath xmlns:m="http://schemas.openxmlformats.org/officeDocument/2006/math">
                    <m:r>
                      <a:rPr lang="en-US" b="0" i="1" smtClean="0">
                        <a:latin typeface="Cambria Math"/>
                      </a:rPr>
                      <m:t>𝑘</m:t>
                    </m:r>
                  </m:oMath>
                </a14:m>
                <a:r>
                  <a:rPr lang="en-US" dirty="0"/>
                  <a:t> is a positive integer, and </a:t>
                </a:r>
                <a14:m>
                  <m:oMath xmlns:m="http://schemas.openxmlformats.org/officeDocument/2006/math">
                    <m:r>
                      <a:rPr lang="en-US" b="0" i="1" smtClean="0">
                        <a:latin typeface="Cambria Math"/>
                      </a:rPr>
                      <m:t>𝑘</m:t>
                    </m:r>
                    <m:r>
                      <a:rPr lang="en-US" b="0" i="1" smtClean="0">
                        <a:latin typeface="Cambria Math"/>
                      </a:rPr>
                      <m:t>+1</m:t>
                    </m:r>
                  </m:oMath>
                </a14:m>
                <a:r>
                  <a:rPr lang="en-US" dirty="0"/>
                  <a:t> or more objects are placed into </a:t>
                </a:r>
                <a14:m>
                  <m:oMath xmlns:m="http://schemas.openxmlformats.org/officeDocument/2006/math">
                    <m:r>
                      <a:rPr lang="en-US" b="0" i="1" smtClean="0">
                        <a:latin typeface="Cambria Math"/>
                      </a:rPr>
                      <m:t>𝑘</m:t>
                    </m:r>
                  </m:oMath>
                </a14:m>
                <a:r>
                  <a:rPr lang="en-US" dirty="0"/>
                  <a:t> boxes, then there is at least one box that contains two or more objects</a:t>
                </a:r>
              </a:p>
              <a:p>
                <a:r>
                  <a:rPr lang="en-US" dirty="0"/>
                  <a:t>If there are more objects than capacity, then there must be at least one overflowed box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36</a:t>
            </a:fld>
            <a:endParaRPr lang="en-US" dirty="0"/>
          </a:p>
        </p:txBody>
      </p:sp>
    </p:spTree>
    <p:extLst>
      <p:ext uri="{BB962C8B-B14F-4D97-AF65-F5344CB8AC3E}">
        <p14:creationId xmlns:p14="http://schemas.microsoft.com/office/powerpoint/2010/main" val="41821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pigeonhole principle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t>
                </a:r>
                <a14:m>
                  <m:oMath xmlns:m="http://schemas.openxmlformats.org/officeDocument/2006/math">
                    <m:r>
                      <a:rPr lang="en-US" b="0" i="1" smtClean="0">
                        <a:latin typeface="Cambria Math"/>
                      </a:rPr>
                      <m:t>𝑁</m:t>
                    </m:r>
                  </m:oMath>
                </a14:m>
                <a:r>
                  <a:rPr lang="en-US" dirty="0"/>
                  <a:t> objects are placed into </a:t>
                </a:r>
                <a14:m>
                  <m:oMath xmlns:m="http://schemas.openxmlformats.org/officeDocument/2006/math">
                    <m:r>
                      <a:rPr lang="en-US" b="0" i="1" smtClean="0">
                        <a:latin typeface="Cambria Math"/>
                      </a:rPr>
                      <m:t>𝑘</m:t>
                    </m:r>
                  </m:oMath>
                </a14:m>
                <a:r>
                  <a:rPr lang="en-US" dirty="0"/>
                  <a:t> boxes, then there is at least one box containing at least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𝑁</m:t>
                            </m:r>
                          </m:num>
                          <m:den>
                            <m:r>
                              <a:rPr lang="en-US" b="0" i="1" smtClean="0">
                                <a:latin typeface="Cambria Math"/>
                              </a:rPr>
                              <m:t>𝑘</m:t>
                            </m:r>
                          </m:den>
                        </m:f>
                      </m:e>
                    </m:d>
                  </m:oMath>
                </a14:m>
                <a:r>
                  <a:rPr lang="en-US" dirty="0"/>
                  <a:t> objects</a:t>
                </a:r>
              </a:p>
              <a:p>
                <a:r>
                  <a:rPr lang="en-US" dirty="0"/>
                  <a:t>A better estimate on the degree of overflow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37</a:t>
            </a:fld>
            <a:endParaRPr lang="en-US" dirty="0"/>
          </a:p>
        </p:txBody>
      </p:sp>
    </p:spTree>
    <p:extLst>
      <p:ext uri="{BB962C8B-B14F-4D97-AF65-F5344CB8AC3E}">
        <p14:creationId xmlns:p14="http://schemas.microsoft.com/office/powerpoint/2010/main" val="396691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400" dirty="0"/>
                  <a:t>Among 100 people, at least how many are </a:t>
                </a:r>
                <a:r>
                  <a:rPr lang="en-US" sz="2400" dirty="0" err="1"/>
                  <a:t>guarenteed</a:t>
                </a:r>
                <a:r>
                  <a:rPr lang="en-US" sz="2400" dirty="0"/>
                  <a:t> to be born in the same month?</a:t>
                </a:r>
              </a:p>
              <a:p>
                <a:pPr marL="0" indent="0" algn="ctr">
                  <a:buNone/>
                </a:pPr>
                <a:endParaRPr lang="en-US" sz="2400" dirty="0"/>
              </a:p>
              <a:p>
                <a:pPr marL="0" indent="0" algn="ctr">
                  <a:buNone/>
                </a:pPr>
                <a:r>
                  <a:rPr lang="en-US" sz="2400" dirty="0"/>
                  <a:t>Answer: </a:t>
                </a:r>
                <a14:m>
                  <m:oMath xmlns:m="http://schemas.openxmlformats.org/officeDocument/2006/math">
                    <m:d>
                      <m:dPr>
                        <m:begChr m:val="⌈"/>
                        <m:endChr m:val="⌉"/>
                        <m:ctrlPr>
                          <a:rPr lang="en-US" sz="240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a:rPr>
                              <m:t>100</m:t>
                            </m:r>
                          </m:num>
                          <m:den>
                            <m:r>
                              <a:rPr lang="en-US" sz="2400" b="0" i="1" smtClean="0">
                                <a:latin typeface="Cambria Math"/>
                              </a:rPr>
                              <m:t>12</m:t>
                            </m:r>
                          </m:den>
                        </m:f>
                      </m:e>
                    </m:d>
                    <m:r>
                      <a:rPr lang="en-US" sz="2400" b="0" i="1" smtClean="0">
                        <a:latin typeface="Cambria Math"/>
                      </a:rPr>
                      <m:t>=9</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38</a:t>
            </a:fld>
            <a:endParaRPr lang="en-US" dirty="0"/>
          </a:p>
        </p:txBody>
      </p:sp>
    </p:spTree>
    <p:extLst>
      <p:ext uri="{BB962C8B-B14F-4D97-AF65-F5344CB8AC3E}">
        <p14:creationId xmlns:p14="http://schemas.microsoft.com/office/powerpoint/2010/main" val="13197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400" dirty="0"/>
                  <a:t>What should be the minimum number of students in a class so that at least six receives the same grade?</a:t>
                </a:r>
                <a:br>
                  <a:rPr lang="en-US" sz="2400" dirty="0"/>
                </a:br>
                <a:r>
                  <a:rPr lang="en-US" sz="2400" dirty="0"/>
                  <a:t>(Possible grades: A, B, C, D, F)</a:t>
                </a:r>
              </a:p>
              <a:p>
                <a:pPr marL="0" indent="0" algn="ctr">
                  <a:buNone/>
                </a:pPr>
                <a:endParaRPr lang="en-US" sz="2400" dirty="0"/>
              </a:p>
              <a:p>
                <a:pPr marL="0" indent="0" algn="ctr">
                  <a:buNone/>
                </a:pPr>
                <a:r>
                  <a:rPr lang="en-US" sz="2400" dirty="0"/>
                  <a:t>Answer: </a:t>
                </a:r>
                <a14:m>
                  <m:oMath xmlns:m="http://schemas.openxmlformats.org/officeDocument/2006/math">
                    <m:d>
                      <m:dPr>
                        <m:begChr m:val="⌈"/>
                        <m:endChr m:val="⌉"/>
                        <m:ctrlPr>
                          <a:rPr lang="en-US" sz="240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a:rPr>
                              <m:t>𝑁</m:t>
                            </m:r>
                          </m:num>
                          <m:den>
                            <m:r>
                              <a:rPr lang="en-US" sz="2400" b="0" i="1" smtClean="0">
                                <a:latin typeface="Cambria Math"/>
                              </a:rPr>
                              <m:t>5</m:t>
                            </m:r>
                          </m:den>
                        </m:f>
                      </m:e>
                    </m:d>
                    <m:r>
                      <a:rPr lang="en-US" sz="2400" b="0" i="1" smtClean="0">
                        <a:latin typeface="Cambria Math"/>
                      </a:rPr>
                      <m:t>=6</m:t>
                    </m:r>
                  </m:oMath>
                </a14:m>
                <a:r>
                  <a:rPr lang="en-US" sz="2400" dirty="0"/>
                  <a:t>, so minimum value of </a:t>
                </a:r>
                <a14:m>
                  <m:oMath xmlns:m="http://schemas.openxmlformats.org/officeDocument/2006/math">
                    <m:r>
                      <a:rPr lang="en-US" sz="2400" b="0" i="1" smtClean="0">
                        <a:latin typeface="Cambria Math"/>
                      </a:rPr>
                      <m:t>𝑁</m:t>
                    </m:r>
                  </m:oMath>
                </a14:m>
                <a:r>
                  <a:rPr lang="en-US" sz="2400" dirty="0"/>
                  <a:t> is 26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39</a:t>
            </a:fld>
            <a:endParaRPr lang="en-US" dirty="0"/>
          </a:p>
        </p:txBody>
      </p:sp>
    </p:spTree>
    <p:extLst>
      <p:ext uri="{BB962C8B-B14F-4D97-AF65-F5344CB8AC3E}">
        <p14:creationId xmlns:p14="http://schemas.microsoft.com/office/powerpoint/2010/main" val="220667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 Rule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549775"/>
              </a:xfrm>
            </p:spPr>
            <p:txBody>
              <a:bodyPr>
                <a:normAutofit fontScale="92500" lnSpcReduction="20000"/>
              </a:bodyPr>
              <a:lstStyle/>
              <a:p>
                <a:r>
                  <a:rPr lang="en-US" b="1" dirty="0">
                    <a:solidFill>
                      <a:srgbClr val="FF0000"/>
                    </a:solidFill>
                  </a:rPr>
                  <a:t>If a task can be divided into two steps, </a:t>
                </a:r>
                <a:endParaRPr lang="en-US" b="1" dirty="0" smtClean="0">
                  <a:solidFill>
                    <a:srgbClr val="FF0000"/>
                  </a:solidFill>
                </a:endParaRPr>
              </a:p>
              <a:p>
                <a:pPr marL="0" indent="0">
                  <a:buNone/>
                </a:pPr>
                <a:r>
                  <a:rPr lang="en-US" dirty="0" smtClean="0"/>
                  <a:t>		</a:t>
                </a:r>
                <a:r>
                  <a:rPr lang="en-US" b="1" dirty="0" smtClean="0">
                    <a:solidFill>
                      <a:srgbClr val="7030A0"/>
                    </a:solidFill>
                  </a:rPr>
                  <a:t>AND</a:t>
                </a:r>
                <a:r>
                  <a:rPr lang="en-US" dirty="0" smtClean="0"/>
                  <a:t> </a:t>
                </a:r>
                <a:endParaRPr lang="en-US" dirty="0" smtClean="0"/>
              </a:p>
              <a:p>
                <a:r>
                  <a:rPr lang="en-US" dirty="0" smtClean="0"/>
                  <a:t>these </a:t>
                </a:r>
                <a:r>
                  <a:rPr lang="en-US" dirty="0"/>
                  <a:t>steps can be individually completed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oMath>
                </a14:m>
                <a:r>
                  <a:rPr lang="en-US" dirty="0"/>
                  <a:t> ways respectively, </a:t>
                </a:r>
                <a:endParaRPr lang="en-US" dirty="0" smtClean="0"/>
              </a:p>
              <a:p>
                <a:pPr lvl="1"/>
                <a:r>
                  <a:rPr lang="en-US" sz="2800" b="1" dirty="0" smtClean="0">
                    <a:solidFill>
                      <a:srgbClr val="FF0000"/>
                    </a:solidFill>
                  </a:rPr>
                  <a:t>then </a:t>
                </a:r>
                <a:r>
                  <a:rPr lang="en-US" sz="2800" b="1" dirty="0">
                    <a:solidFill>
                      <a:srgbClr val="FF0000"/>
                    </a:solidFill>
                  </a:rPr>
                  <a:t>there are </a:t>
                </a:r>
                <a14:m>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a:rPr>
                          <m:t>𝒏</m:t>
                        </m:r>
                      </m:e>
                      <m:sub>
                        <m:r>
                          <a:rPr lang="en-US" sz="2800" b="1" i="1" smtClean="0">
                            <a:solidFill>
                              <a:srgbClr val="FF0000"/>
                            </a:solidFill>
                            <a:latin typeface="Cambria Math"/>
                          </a:rPr>
                          <m:t>𝟏</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a:rPr>
                          <m:t>𝒏</m:t>
                        </m:r>
                      </m:e>
                      <m:sub>
                        <m:r>
                          <a:rPr lang="en-US" sz="2800" b="1" i="1" smtClean="0">
                            <a:solidFill>
                              <a:srgbClr val="FF0000"/>
                            </a:solidFill>
                            <a:latin typeface="Cambria Math"/>
                          </a:rPr>
                          <m:t>𝟐</m:t>
                        </m:r>
                      </m:sub>
                    </m:sSub>
                  </m:oMath>
                </a14:m>
                <a:r>
                  <a:rPr lang="en-US" sz="2800" b="1" dirty="0">
                    <a:solidFill>
                      <a:srgbClr val="FF0000"/>
                    </a:solidFill>
                  </a:rPr>
                  <a:t> ways to complete that task</a:t>
                </a:r>
              </a:p>
              <a:p>
                <a:r>
                  <a:rPr lang="en-US" b="1" dirty="0"/>
                  <a:t>In general, if a task can be divided into </a:t>
                </a:r>
                <a14:m>
                  <m:oMath xmlns:m="http://schemas.openxmlformats.org/officeDocument/2006/math">
                    <m:r>
                      <a:rPr lang="en-US" b="1" i="1" smtClean="0">
                        <a:latin typeface="Cambria Math"/>
                      </a:rPr>
                      <m:t>𝒎</m:t>
                    </m:r>
                  </m:oMath>
                </a14:m>
                <a:r>
                  <a:rPr lang="en-US" b="1" dirty="0"/>
                  <a:t> </a:t>
                </a:r>
                <a:r>
                  <a:rPr lang="en-US" b="1" dirty="0">
                    <a:solidFill>
                      <a:srgbClr val="FF0000"/>
                    </a:solidFill>
                  </a:rPr>
                  <a:t>steps</a:t>
                </a:r>
                <a:r>
                  <a:rPr lang="en-US" b="1" dirty="0"/>
                  <a:t>, </a:t>
                </a:r>
                <a:endParaRPr lang="en-US" b="1" dirty="0" smtClean="0"/>
              </a:p>
              <a:p>
                <a:pPr marL="0" indent="0">
                  <a:buNone/>
                </a:pPr>
                <a:r>
                  <a:rPr lang="en-US" dirty="0" smtClean="0"/>
                  <a:t>		</a:t>
                </a:r>
                <a:r>
                  <a:rPr lang="en-US" b="1" dirty="0" smtClean="0">
                    <a:solidFill>
                      <a:srgbClr val="7030A0"/>
                    </a:solidFill>
                  </a:rPr>
                  <a:t>AND</a:t>
                </a:r>
                <a:endParaRPr lang="en-US" b="1" dirty="0" smtClean="0">
                  <a:solidFill>
                    <a:srgbClr val="7030A0"/>
                  </a:solidFill>
                </a:endParaRPr>
              </a:p>
              <a:p>
                <a:r>
                  <a:rPr lang="en-US" sz="3000" dirty="0" smtClean="0"/>
                  <a:t>they </a:t>
                </a:r>
                <a:r>
                  <a:rPr lang="en-US" sz="3000" dirty="0"/>
                  <a:t>can be individually completed in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a:rPr>
                          <m:t>𝑛</m:t>
                        </m:r>
                      </m:e>
                      <m:sub>
                        <m:r>
                          <a:rPr lang="en-US" sz="3000" b="0" i="1" smtClean="0">
                            <a:latin typeface="Cambria Math"/>
                          </a:rPr>
                          <m:t>1</m:t>
                        </m:r>
                      </m:sub>
                    </m:sSub>
                    <m:r>
                      <a:rPr lang="en-US" sz="3000" b="0" i="1" smtClean="0">
                        <a:latin typeface="Cambria Math"/>
                      </a:rPr>
                      <m:t>,</m:t>
                    </m:r>
                    <m:sSub>
                      <m:sSubPr>
                        <m:ctrlPr>
                          <a:rPr lang="en-US" sz="3000" b="0" i="1" smtClean="0">
                            <a:latin typeface="Cambria Math" panose="02040503050406030204" pitchFamily="18" charset="0"/>
                          </a:rPr>
                        </m:ctrlPr>
                      </m:sSubPr>
                      <m:e>
                        <m:r>
                          <a:rPr lang="en-US" sz="3000" b="0" i="1" smtClean="0">
                            <a:latin typeface="Cambria Math"/>
                          </a:rPr>
                          <m:t>𝑛</m:t>
                        </m:r>
                      </m:e>
                      <m:sub>
                        <m:r>
                          <a:rPr lang="en-US" sz="3000" b="0" i="1" smtClean="0">
                            <a:latin typeface="Cambria Math"/>
                          </a:rPr>
                          <m:t>2</m:t>
                        </m:r>
                      </m:sub>
                    </m:sSub>
                    <m:r>
                      <a:rPr lang="en-US" sz="3000" b="0" i="1" smtClean="0">
                        <a:latin typeface="Cambria Math"/>
                      </a:rPr>
                      <m:t>,…,</m:t>
                    </m:r>
                    <m:sSub>
                      <m:sSubPr>
                        <m:ctrlPr>
                          <a:rPr lang="en-US" sz="3000" b="0" i="1" smtClean="0">
                            <a:latin typeface="Cambria Math" panose="02040503050406030204" pitchFamily="18" charset="0"/>
                          </a:rPr>
                        </m:ctrlPr>
                      </m:sSubPr>
                      <m:e>
                        <m:r>
                          <a:rPr lang="en-US" sz="3000" b="0" i="1" smtClean="0">
                            <a:latin typeface="Cambria Math"/>
                          </a:rPr>
                          <m:t>𝑛</m:t>
                        </m:r>
                      </m:e>
                      <m:sub>
                        <m:r>
                          <a:rPr lang="en-US" sz="3000" b="0" i="1" smtClean="0">
                            <a:latin typeface="Cambria Math"/>
                          </a:rPr>
                          <m:t>𝑚</m:t>
                        </m:r>
                      </m:sub>
                    </m:sSub>
                  </m:oMath>
                </a14:m>
                <a:r>
                  <a:rPr lang="en-US" sz="3000" dirty="0"/>
                  <a:t> ways respectively, </a:t>
                </a:r>
                <a:endParaRPr lang="en-US" sz="3000" dirty="0" smtClean="0"/>
              </a:p>
              <a:p>
                <a:pPr lvl="1"/>
                <a:r>
                  <a:rPr lang="en-US" sz="3000" dirty="0" smtClean="0"/>
                  <a:t>then </a:t>
                </a:r>
                <a:r>
                  <a:rPr lang="en-US" sz="3000" dirty="0"/>
                  <a:t>the total number of ways to complete the task is </a:t>
                </a:r>
                <a:r>
                  <a:rPr lang="en-US" sz="3000" dirty="0" smtClean="0"/>
                  <a:t>–</a:t>
                </a:r>
              </a:p>
              <a:p>
                <a:pPr marL="457200" lvl="1" indent="0">
                  <a:buNone/>
                </a:pPr>
                <a:r>
                  <a:rPr lang="en-US" sz="3000" dirty="0"/>
                  <a:t/>
                </a:r>
                <a:br>
                  <a:rPr lang="en-US" sz="3000" dirty="0"/>
                </a:b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𝑚</m:t>
                          </m:r>
                        </m:sup>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panose="02040503050406030204" pitchFamily="18" charset="0"/>
                                </a:rPr>
                                <m:t>𝑖</m:t>
                              </m:r>
                            </m:sub>
                          </m:sSub>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49775"/>
              </a:xfrm>
              <a:blipFill rotWithShape="0">
                <a:blip r:embed="rId2"/>
                <a:stretch>
                  <a:fillRect l="-1043" t="-3347" r="-1217" b="-283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402981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lgn="ctr">
              <a:buNone/>
            </a:pPr>
            <a:r>
              <a:rPr lang="en-US" sz="2400" dirty="0"/>
              <a:t>How many cards must be selected from a standard deck of 52 cards to </a:t>
            </a:r>
            <a:r>
              <a:rPr lang="en-US" sz="2400" dirty="0" err="1"/>
              <a:t>guarentee</a:t>
            </a:r>
            <a:r>
              <a:rPr lang="en-US" sz="2400" dirty="0"/>
              <a:t> that at least three cards of the same suit are chosen?</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40</a:t>
            </a:fld>
            <a:endParaRPr lang="en-US" dirty="0"/>
          </a:p>
        </p:txBody>
      </p:sp>
    </p:spTree>
    <p:extLst>
      <p:ext uri="{BB962C8B-B14F-4D97-AF65-F5344CB8AC3E}">
        <p14:creationId xmlns:p14="http://schemas.microsoft.com/office/powerpoint/2010/main" val="2211896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 tutorial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123" y="2638046"/>
                <a:ext cx="5366944" cy="3101983"/>
              </a:xfrm>
            </p:spPr>
            <p:txBody>
              <a:bodyPr/>
              <a:lstStyle/>
              <a:p>
                <a:r>
                  <a:rPr lang="en-US" dirty="0"/>
                  <a:t>There are four suits</a:t>
                </a:r>
              </a:p>
              <a:p>
                <a:pPr lvl="1"/>
                <a:r>
                  <a:rPr lang="en-US" dirty="0"/>
                  <a:t>Spades</a:t>
                </a:r>
              </a:p>
              <a:p>
                <a:pPr lvl="1"/>
                <a:r>
                  <a:rPr lang="en-US" dirty="0">
                    <a:solidFill>
                      <a:srgbClr val="FF0000"/>
                    </a:solidFill>
                  </a:rPr>
                  <a:t>Hearts</a:t>
                </a:r>
              </a:p>
              <a:p>
                <a:pPr lvl="1"/>
                <a:r>
                  <a:rPr lang="en-US" dirty="0">
                    <a:solidFill>
                      <a:srgbClr val="FF0000"/>
                    </a:solidFill>
                  </a:rPr>
                  <a:t>Diamonds</a:t>
                </a:r>
              </a:p>
              <a:p>
                <a:pPr lvl="1"/>
                <a:r>
                  <a:rPr lang="en-US" dirty="0"/>
                  <a:t>Clubs</a:t>
                </a:r>
              </a:p>
              <a:p>
                <a:r>
                  <a:rPr lang="en-US" dirty="0"/>
                  <a:t>13 cards of each suit</a:t>
                </a:r>
              </a:p>
              <a:p>
                <a:r>
                  <a:rPr lang="en-US" dirty="0"/>
                  <a:t>Total 4 </a:t>
                </a:r>
                <a14:m>
                  <m:oMath xmlns:m="http://schemas.openxmlformats.org/officeDocument/2006/math">
                    <m:r>
                      <a:rPr lang="en-US" b="0" i="1" smtClean="0">
                        <a:latin typeface="Cambria Math"/>
                      </a:rPr>
                      <m:t>×</m:t>
                    </m:r>
                  </m:oMath>
                </a14:m>
                <a:r>
                  <a:rPr lang="en-US" dirty="0"/>
                  <a:t> 13 = 52 cards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4123" y="2638046"/>
                <a:ext cx="5366944" cy="3101983"/>
              </a:xfrm>
              <a:blipFill rotWithShape="0">
                <a:blip r:embed="rId2"/>
                <a:stretch>
                  <a:fillRect l="-2045" t="-3340" b="-45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41</a:t>
            </a:fld>
            <a:endParaRPr lang="en-US" dirty="0"/>
          </a:p>
        </p:txBody>
      </p:sp>
      <p:pic>
        <p:nvPicPr>
          <p:cNvPr id="2050" name="Picture 2" descr="C:\Users\parttime3.AD\Desktop\MiBa\card su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077" y="2880591"/>
            <a:ext cx="2390380" cy="249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41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793E0-1BCA-450F-A662-D62FF90156B6}" type="datetime1">
              <a:rPr lang="en-US" smtClean="0"/>
              <a:t>1/5/2025</a:t>
            </a:fld>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42</a:t>
            </a:fld>
            <a:endParaRPr lang="en-US" dirty="0"/>
          </a:p>
        </p:txBody>
      </p:sp>
      <p:pic>
        <p:nvPicPr>
          <p:cNvPr id="1026" name="Picture 2" descr="Image result for playing c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269" y="1141769"/>
            <a:ext cx="9371462" cy="352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06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lgn="ctr">
              <a:buNone/>
            </a:pPr>
            <a:r>
              <a:rPr lang="en-US" sz="2400" dirty="0"/>
              <a:t>How many cards must be selected from a standard deck of 52 cards to </a:t>
            </a:r>
            <a:r>
              <a:rPr lang="en-US" sz="2400" dirty="0" err="1"/>
              <a:t>guarentee</a:t>
            </a:r>
            <a:r>
              <a:rPr lang="en-US" sz="2400" dirty="0"/>
              <a:t> that at least three cards of the same suit are chosen?</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43</a:t>
            </a:fld>
            <a:endParaRPr lang="en-US" dirty="0"/>
          </a:p>
        </p:txBody>
      </p:sp>
    </p:spTree>
    <p:extLst>
      <p:ext uri="{BB962C8B-B14F-4D97-AF65-F5344CB8AC3E}">
        <p14:creationId xmlns:p14="http://schemas.microsoft.com/office/powerpoint/2010/main" val="1522551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lgn="ctr">
              <a:buNone/>
            </a:pPr>
            <a:r>
              <a:rPr lang="en-US" sz="2400" dirty="0"/>
              <a:t>How many cards must be selected from a standard deck of 52 cards to </a:t>
            </a:r>
            <a:r>
              <a:rPr lang="en-US" sz="2400" dirty="0" err="1"/>
              <a:t>guarentee</a:t>
            </a:r>
            <a:r>
              <a:rPr lang="en-US" sz="2400" dirty="0"/>
              <a:t> that we have at least three </a:t>
            </a:r>
            <a:r>
              <a:rPr lang="en-US" sz="2400" dirty="0">
                <a:solidFill>
                  <a:srgbClr val="FF0000"/>
                </a:solidFill>
              </a:rPr>
              <a:t>hearts</a:t>
            </a:r>
            <a:r>
              <a:rPr lang="en-US" sz="2400" dirty="0"/>
              <a:t>?</a:t>
            </a:r>
          </a:p>
        </p:txBody>
      </p:sp>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44</a:t>
            </a:fld>
            <a:endParaRPr lang="en-US" dirty="0"/>
          </a:p>
        </p:txBody>
      </p:sp>
    </p:spTree>
    <p:extLst>
      <p:ext uri="{BB962C8B-B14F-4D97-AF65-F5344CB8AC3E}">
        <p14:creationId xmlns:p14="http://schemas.microsoft.com/office/powerpoint/2010/main" val="3412350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400" dirty="0"/>
                  <a:t>The mobile numbers in Bangladesh has 11 digits, in the following format:</a:t>
                </a:r>
              </a:p>
              <a:p>
                <a:pPr marL="0" indent="0" algn="ctr">
                  <a:buNone/>
                </a:pPr>
                <a:r>
                  <a:rPr lang="en-US" sz="4000" b="1" dirty="0"/>
                  <a:t>01</a:t>
                </a:r>
                <a:r>
                  <a:rPr lang="en-US" sz="4000" b="1" dirty="0">
                    <a:solidFill>
                      <a:srgbClr val="FF0000"/>
                    </a:solidFill>
                  </a:rPr>
                  <a:t>S</a:t>
                </a:r>
                <a:r>
                  <a:rPr lang="en-US" sz="4000" b="1" dirty="0"/>
                  <a:t>-</a:t>
                </a:r>
                <a:r>
                  <a:rPr lang="en-US" sz="4000" b="1" dirty="0">
                    <a:solidFill>
                      <a:srgbClr val="0070C0"/>
                    </a:solidFill>
                  </a:rPr>
                  <a:t>XXXXXXXX</a:t>
                </a:r>
              </a:p>
              <a:p>
                <a:pPr marL="0" indent="0" algn="ctr">
                  <a:buNone/>
                </a:pPr>
                <a:r>
                  <a:rPr lang="en-US" sz="2400" dirty="0">
                    <a:solidFill>
                      <a:srgbClr val="FF0000"/>
                    </a:solidFill>
                  </a:rPr>
                  <a:t>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Series of the mobile operator</a:t>
                </a:r>
                <a:br>
                  <a:rPr lang="en-US" sz="2400" dirty="0"/>
                </a:br>
                <a:r>
                  <a:rPr lang="en-US" sz="2400" dirty="0"/>
                  <a:t>(One series per operator)</a:t>
                </a:r>
              </a:p>
              <a:p>
                <a:pPr marL="0" indent="0" algn="ctr">
                  <a:buNone/>
                </a:pPr>
                <a:r>
                  <a:rPr lang="en-US" sz="2400" dirty="0">
                    <a:solidFill>
                      <a:srgbClr val="0070C0"/>
                    </a:solidFill>
                  </a:rPr>
                  <a:t>X</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Any digit between 0 and 9</a:t>
                </a:r>
              </a:p>
              <a:p>
                <a:pPr marL="0" indent="0" algn="ctr">
                  <a:buNone/>
                </a:pPr>
                <a:endParaRPr lang="en-US" sz="100" dirty="0"/>
              </a:p>
              <a:p>
                <a:pPr marL="0" indent="0" algn="ctr">
                  <a:buNone/>
                </a:pPr>
                <a:r>
                  <a:rPr lang="en-US" sz="2400" dirty="0"/>
                  <a:t>If there are 18 crore people in the country, how many mobile operators must exist to ensure everyone has a mobile phone?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961" r="-46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45</a:t>
            </a:fld>
            <a:endParaRPr lang="en-US" dirty="0"/>
          </a:p>
        </p:txBody>
      </p:sp>
    </p:spTree>
    <p:extLst>
      <p:ext uri="{BB962C8B-B14F-4D97-AF65-F5344CB8AC3E}">
        <p14:creationId xmlns:p14="http://schemas.microsoft.com/office/powerpoint/2010/main" val="2110287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2"/>
              </a:buClr>
              <a:buSzPts val="5400"/>
              <a:buFont typeface="Times New Roman"/>
              <a:buNone/>
            </a:pPr>
            <a:r>
              <a:rPr lang="en-US"/>
              <a:t>THE SUM RULE</a:t>
            </a:r>
            <a:endParaRPr/>
          </a:p>
        </p:txBody>
      </p:sp>
      <p:sp>
        <p:nvSpPr>
          <p:cNvPr id="349" name="Google Shape;34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endParaRPr/>
          </a:p>
        </p:txBody>
      </p:sp>
      <p:sp>
        <p:nvSpPr>
          <p:cNvPr id="350" name="Google Shape;350;p18"/>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51" name="Google Shape;351;p18"/>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52" name="Google Shape;352;p18"/>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2353318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9"/>
          <p:cNvSpPr txBox="1">
            <a:spLocks noGrp="1"/>
          </p:cNvSpPr>
          <p:nvPr>
            <p:ph type="body" idx="1"/>
          </p:nvPr>
        </p:nvSpPr>
        <p:spPr>
          <a:xfrm>
            <a:off x="838200" y="1227909"/>
            <a:ext cx="10515600" cy="4949054"/>
          </a:xfrm>
          <a:prstGeom prst="rect">
            <a:avLst/>
          </a:prstGeom>
          <a:blipFill rotWithShape="1">
            <a:blip r:embed="rId3">
              <a:alphaModFix/>
            </a:blip>
            <a:stretch>
              <a:fillRect l="-579" t="-1107" r="-869"/>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 </a:t>
            </a:r>
            <a:endParaRPr/>
          </a:p>
        </p:txBody>
      </p:sp>
      <p:sp>
        <p:nvSpPr>
          <p:cNvPr id="358" name="Google Shape;358;p19"/>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59" name="Google Shape;359;p19"/>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60" name="Google Shape;360;p19"/>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361" name="Google Shape;361;p19"/>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The Sum Rule</a:t>
            </a:r>
            <a:endParaRPr/>
          </a:p>
        </p:txBody>
      </p:sp>
    </p:spTree>
    <p:extLst>
      <p:ext uri="{BB962C8B-B14F-4D97-AF65-F5344CB8AC3E}">
        <p14:creationId xmlns:p14="http://schemas.microsoft.com/office/powerpoint/2010/main" val="2145980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0"/>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We can travel from Dhaka to Chattogram in bus, train or by air</a:t>
            </a:r>
            <a:endParaRPr/>
          </a:p>
          <a:p>
            <a:pPr marL="342900" marR="0" lvl="0" indent="-342900" algn="l" rtl="0">
              <a:lnSpc>
                <a:spcPct val="100000"/>
              </a:lnSpc>
              <a:spcBef>
                <a:spcPts val="560"/>
              </a:spcBef>
              <a:spcAft>
                <a:spcPts val="0"/>
              </a:spcAft>
              <a:buClr>
                <a:srgbClr val="0033CC"/>
              </a:buClr>
              <a:buSzPts val="2100"/>
              <a:buFont typeface="Arial"/>
              <a:buChar char="●"/>
            </a:pPr>
            <a:r>
              <a:rPr lang="en-US"/>
              <a:t>How many buses are there?</a:t>
            </a:r>
            <a:endParaRPr/>
          </a:p>
          <a:p>
            <a:pPr marL="742950" lvl="1" indent="-285750" algn="l" rtl="0">
              <a:lnSpc>
                <a:spcPct val="100000"/>
              </a:lnSpc>
              <a:spcBef>
                <a:spcPts val="480"/>
              </a:spcBef>
              <a:spcAft>
                <a:spcPts val="0"/>
              </a:spcAft>
              <a:buSzPts val="1560"/>
              <a:buChar char="●"/>
            </a:pPr>
            <a:r>
              <a:rPr lang="en-US"/>
              <a:t>Shohag, Green line, Hanif</a:t>
            </a:r>
            <a:endParaRPr/>
          </a:p>
          <a:p>
            <a:pPr marL="342900" marR="0" lvl="0" indent="-342900" algn="l" rtl="0">
              <a:lnSpc>
                <a:spcPct val="100000"/>
              </a:lnSpc>
              <a:spcBef>
                <a:spcPts val="560"/>
              </a:spcBef>
              <a:spcAft>
                <a:spcPts val="0"/>
              </a:spcAft>
              <a:buClr>
                <a:srgbClr val="0033CC"/>
              </a:buClr>
              <a:buSzPts val="2100"/>
              <a:buFont typeface="Arial"/>
              <a:buChar char="●"/>
            </a:pPr>
            <a:r>
              <a:rPr lang="en-US"/>
              <a:t>How many trains are there?</a:t>
            </a:r>
            <a:endParaRPr/>
          </a:p>
          <a:p>
            <a:pPr marL="742950" lvl="1" indent="-285750" algn="l" rtl="0">
              <a:lnSpc>
                <a:spcPct val="100000"/>
              </a:lnSpc>
              <a:spcBef>
                <a:spcPts val="480"/>
              </a:spcBef>
              <a:spcAft>
                <a:spcPts val="0"/>
              </a:spcAft>
              <a:buSzPts val="1560"/>
              <a:buChar char="●"/>
            </a:pPr>
            <a:r>
              <a:rPr lang="en-US"/>
              <a:t>Mahanagar, Subarna, Sonar Bangla, Turna</a:t>
            </a:r>
            <a:endParaRPr/>
          </a:p>
          <a:p>
            <a:pPr marL="342900" marR="0" lvl="0" indent="-342900" algn="l" rtl="0">
              <a:lnSpc>
                <a:spcPct val="100000"/>
              </a:lnSpc>
              <a:spcBef>
                <a:spcPts val="560"/>
              </a:spcBef>
              <a:spcAft>
                <a:spcPts val="0"/>
              </a:spcAft>
              <a:buClr>
                <a:srgbClr val="0033CC"/>
              </a:buClr>
              <a:buSzPts val="2100"/>
              <a:buFont typeface="Arial"/>
              <a:buChar char="●"/>
            </a:pPr>
            <a:r>
              <a:rPr lang="en-US"/>
              <a:t>How many flights are there?</a:t>
            </a:r>
            <a:endParaRPr/>
          </a:p>
          <a:p>
            <a:pPr marL="742950" lvl="1" indent="-285750" algn="l" rtl="0">
              <a:lnSpc>
                <a:spcPct val="100000"/>
              </a:lnSpc>
              <a:spcBef>
                <a:spcPts val="480"/>
              </a:spcBef>
              <a:spcAft>
                <a:spcPts val="0"/>
              </a:spcAft>
              <a:buSzPts val="1560"/>
              <a:buChar char="●"/>
            </a:pPr>
            <a:r>
              <a:rPr lang="en-US"/>
              <a:t>Novoair, US-Bangla</a:t>
            </a:r>
            <a:endParaRPr/>
          </a:p>
          <a:p>
            <a:pPr marL="342900" marR="0" lvl="0" indent="-342900" algn="l" rtl="0">
              <a:lnSpc>
                <a:spcPct val="100000"/>
              </a:lnSpc>
              <a:spcBef>
                <a:spcPts val="560"/>
              </a:spcBef>
              <a:spcAft>
                <a:spcPts val="0"/>
              </a:spcAft>
              <a:buClr>
                <a:srgbClr val="0033CC"/>
              </a:buClr>
              <a:buSzPts val="2100"/>
              <a:buFont typeface="Arial"/>
              <a:buChar char="●"/>
            </a:pPr>
            <a:r>
              <a:rPr lang="en-US"/>
              <a:t>So how many ways we can travel?</a:t>
            </a: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367" name="Google Shape;367;p20"/>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68" name="Google Shape;368;p20"/>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69" name="Google Shape;369;p20"/>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370" name="Google Shape;370;p20"/>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The Sum Rule</a:t>
            </a:r>
            <a:endParaRPr/>
          </a:p>
        </p:txBody>
      </p:sp>
    </p:spTree>
    <p:extLst>
      <p:ext uri="{BB962C8B-B14F-4D97-AF65-F5344CB8AC3E}">
        <p14:creationId xmlns:p14="http://schemas.microsoft.com/office/powerpoint/2010/main" val="225091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1"/>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The task is </a:t>
            </a:r>
            <a:r>
              <a:rPr lang="en-US" b="1"/>
              <a:t>TRAVEL FROM DHAKA TO CHITTAGONG</a:t>
            </a:r>
            <a:endParaRPr/>
          </a:p>
          <a:p>
            <a:pPr marL="342900" marR="0" lvl="0" indent="-342900" algn="l" rtl="0">
              <a:lnSpc>
                <a:spcPct val="100000"/>
              </a:lnSpc>
              <a:spcBef>
                <a:spcPts val="560"/>
              </a:spcBef>
              <a:spcAft>
                <a:spcPts val="0"/>
              </a:spcAft>
              <a:buClr>
                <a:srgbClr val="0033CC"/>
              </a:buClr>
              <a:buSzPts val="2100"/>
              <a:buFont typeface="Arial"/>
              <a:buChar char="●"/>
            </a:pPr>
            <a:r>
              <a:rPr lang="en-US" b="1"/>
              <a:t>Question : How many ways can the task be done</a:t>
            </a:r>
            <a:endParaRPr/>
          </a:p>
          <a:p>
            <a:pPr marL="342900" marR="0" lvl="0" indent="-342900" algn="l" rtl="0">
              <a:lnSpc>
                <a:spcPct val="100000"/>
              </a:lnSpc>
              <a:spcBef>
                <a:spcPts val="560"/>
              </a:spcBef>
              <a:spcAft>
                <a:spcPts val="0"/>
              </a:spcAft>
              <a:buClr>
                <a:srgbClr val="0033CC"/>
              </a:buClr>
              <a:buSzPts val="2100"/>
              <a:buFont typeface="Arial"/>
              <a:buChar char="●"/>
            </a:pPr>
            <a:r>
              <a:rPr lang="en-US"/>
              <a:t>The different ways of doing this task are:</a:t>
            </a:r>
            <a:endParaRPr/>
          </a:p>
        </p:txBody>
      </p:sp>
      <p:sp>
        <p:nvSpPr>
          <p:cNvPr id="376" name="Google Shape;376;p21"/>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77" name="Google Shape;377;p21"/>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78" name="Google Shape;378;p21"/>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379" name="Google Shape;379;p21"/>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The Sum Rule</a:t>
            </a:r>
            <a:endParaRPr/>
          </a:p>
        </p:txBody>
      </p:sp>
      <p:pic>
        <p:nvPicPr>
          <p:cNvPr id="380" name="Google Shape;380;p21" descr="Volvo Buses | Sustainable public transport systems"/>
          <p:cNvPicPr preferRelativeResize="0"/>
          <p:nvPr/>
        </p:nvPicPr>
        <p:blipFill rotWithShape="1">
          <a:blip r:embed="rId3">
            <a:alphaModFix/>
          </a:blip>
          <a:srcRect/>
          <a:stretch/>
        </p:blipFill>
        <p:spPr>
          <a:xfrm>
            <a:off x="5293368" y="3849118"/>
            <a:ext cx="1127096" cy="637294"/>
          </a:xfrm>
          <a:prstGeom prst="rect">
            <a:avLst/>
          </a:prstGeom>
          <a:noFill/>
          <a:ln>
            <a:noFill/>
          </a:ln>
        </p:spPr>
      </p:pic>
      <p:sp>
        <p:nvSpPr>
          <p:cNvPr id="381" name="Google Shape;381;p21"/>
          <p:cNvSpPr/>
          <p:nvPr/>
        </p:nvSpPr>
        <p:spPr>
          <a:xfrm>
            <a:off x="2608007" y="4043961"/>
            <a:ext cx="1120877" cy="884903"/>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Dhaka</a:t>
            </a:r>
            <a:endParaRPr sz="1800">
              <a:solidFill>
                <a:schemeClr val="lt1"/>
              </a:solidFill>
              <a:latin typeface="Calibri"/>
              <a:ea typeface="Calibri"/>
              <a:cs typeface="Calibri"/>
              <a:sym typeface="Calibri"/>
            </a:endParaRPr>
          </a:p>
        </p:txBody>
      </p:sp>
      <p:sp>
        <p:nvSpPr>
          <p:cNvPr id="382" name="Google Shape;382;p21"/>
          <p:cNvSpPr/>
          <p:nvPr/>
        </p:nvSpPr>
        <p:spPr>
          <a:xfrm>
            <a:off x="8770375" y="4025089"/>
            <a:ext cx="1120877" cy="884903"/>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Ctg</a:t>
            </a:r>
            <a:endParaRPr sz="1800">
              <a:solidFill>
                <a:schemeClr val="lt1"/>
              </a:solidFill>
              <a:latin typeface="Calibri"/>
              <a:ea typeface="Calibri"/>
              <a:cs typeface="Calibri"/>
              <a:sym typeface="Calibri"/>
            </a:endParaRPr>
          </a:p>
        </p:txBody>
      </p:sp>
      <p:cxnSp>
        <p:nvCxnSpPr>
          <p:cNvPr id="383" name="Google Shape;383;p21"/>
          <p:cNvCxnSpPr>
            <a:endCxn id="382" idx="2"/>
          </p:cNvCxnSpPr>
          <p:nvPr/>
        </p:nvCxnSpPr>
        <p:spPr>
          <a:xfrm rot="10800000" flipH="1">
            <a:off x="3728875" y="4467541"/>
            <a:ext cx="5041500" cy="18900"/>
          </a:xfrm>
          <a:prstGeom prst="straightConnector1">
            <a:avLst/>
          </a:prstGeom>
          <a:noFill/>
          <a:ln w="9525" cap="flat" cmpd="sng">
            <a:solidFill>
              <a:schemeClr val="accent1"/>
            </a:solidFill>
            <a:prstDash val="solid"/>
            <a:miter lim="800000"/>
            <a:headEnd type="none" w="sm" len="sm"/>
            <a:tailEnd type="none" w="sm" len="sm"/>
          </a:ln>
        </p:spPr>
      </p:cxnSp>
      <p:pic>
        <p:nvPicPr>
          <p:cNvPr id="384" name="Google Shape;384;p21" descr="185,631 Red Train Images, Stock Photos &amp; Vectors | Shutterstock"/>
          <p:cNvPicPr preferRelativeResize="0"/>
          <p:nvPr/>
        </p:nvPicPr>
        <p:blipFill rotWithShape="1">
          <a:blip r:embed="rId4">
            <a:alphaModFix/>
          </a:blip>
          <a:srcRect/>
          <a:stretch/>
        </p:blipFill>
        <p:spPr>
          <a:xfrm>
            <a:off x="5416572" y="5104835"/>
            <a:ext cx="1260342" cy="614801"/>
          </a:xfrm>
          <a:prstGeom prst="rect">
            <a:avLst/>
          </a:prstGeom>
          <a:noFill/>
          <a:ln>
            <a:noFill/>
          </a:ln>
        </p:spPr>
      </p:pic>
      <p:pic>
        <p:nvPicPr>
          <p:cNvPr id="385" name="Google Shape;385;p21" descr="2,278,209 Plane Images, Stock Photos &amp; Vectors | Shutterstock"/>
          <p:cNvPicPr preferRelativeResize="0"/>
          <p:nvPr/>
        </p:nvPicPr>
        <p:blipFill rotWithShape="1">
          <a:blip r:embed="rId5">
            <a:alphaModFix/>
          </a:blip>
          <a:srcRect b="16750"/>
          <a:stretch/>
        </p:blipFill>
        <p:spPr>
          <a:xfrm>
            <a:off x="5293368" y="2884658"/>
            <a:ext cx="1023875" cy="648548"/>
          </a:xfrm>
          <a:prstGeom prst="rect">
            <a:avLst/>
          </a:prstGeom>
          <a:noFill/>
          <a:ln>
            <a:noFill/>
          </a:ln>
        </p:spPr>
      </p:pic>
      <p:sp>
        <p:nvSpPr>
          <p:cNvPr id="386" name="Google Shape;386;p21"/>
          <p:cNvSpPr txBox="1"/>
          <p:nvPr/>
        </p:nvSpPr>
        <p:spPr>
          <a:xfrm>
            <a:off x="6317243" y="2884658"/>
            <a:ext cx="997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Novo Air</a:t>
            </a:r>
            <a:endParaRPr sz="1800">
              <a:solidFill>
                <a:schemeClr val="dk1"/>
              </a:solidFill>
              <a:latin typeface="Calibri"/>
              <a:ea typeface="Calibri"/>
              <a:cs typeface="Calibri"/>
              <a:sym typeface="Calibri"/>
            </a:endParaRPr>
          </a:p>
        </p:txBody>
      </p:sp>
      <p:sp>
        <p:nvSpPr>
          <p:cNvPr id="387" name="Google Shape;387;p21"/>
          <p:cNvSpPr txBox="1"/>
          <p:nvPr/>
        </p:nvSpPr>
        <p:spPr>
          <a:xfrm>
            <a:off x="6317242" y="3170575"/>
            <a:ext cx="11208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US Bangla</a:t>
            </a:r>
            <a:endParaRPr sz="1800">
              <a:solidFill>
                <a:schemeClr val="dk1"/>
              </a:solidFill>
              <a:latin typeface="Calibri"/>
              <a:ea typeface="Calibri"/>
              <a:cs typeface="Calibri"/>
              <a:sym typeface="Calibri"/>
            </a:endParaRPr>
          </a:p>
        </p:txBody>
      </p:sp>
      <p:sp>
        <p:nvSpPr>
          <p:cNvPr id="388" name="Google Shape;388;p21"/>
          <p:cNvSpPr txBox="1"/>
          <p:nvPr/>
        </p:nvSpPr>
        <p:spPr>
          <a:xfrm>
            <a:off x="6378925" y="3800414"/>
            <a:ext cx="120116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Shohag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Green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Hanif</a:t>
            </a:r>
            <a:endParaRPr sz="1800">
              <a:solidFill>
                <a:schemeClr val="dk1"/>
              </a:solidFill>
              <a:latin typeface="Calibri"/>
              <a:ea typeface="Calibri"/>
              <a:cs typeface="Calibri"/>
              <a:sym typeface="Calibri"/>
            </a:endParaRPr>
          </a:p>
        </p:txBody>
      </p:sp>
      <p:sp>
        <p:nvSpPr>
          <p:cNvPr id="389" name="Google Shape;389;p21"/>
          <p:cNvSpPr txBox="1"/>
          <p:nvPr/>
        </p:nvSpPr>
        <p:spPr>
          <a:xfrm>
            <a:off x="6745642" y="5057914"/>
            <a:ext cx="140775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Mahanagar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Subarna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Sonar Bangla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Turna</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794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Effect transition="in" filter="fade">
                                      <p:cBhvr>
                                        <p:cTn id="7" dur="500"/>
                                        <p:tgtEl>
                                          <p:spTgt spid="3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Effect transition="in" filter="fade">
                                      <p:cBhvr>
                                        <p:cTn id="12" dur="500"/>
                                        <p:tgtEl>
                                          <p:spTgt spid="3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5">
                                            <p:txEl>
                                              <p:pRg st="2" end="2"/>
                                            </p:txEl>
                                          </p:spTgt>
                                        </p:tgtEl>
                                        <p:attrNameLst>
                                          <p:attrName>style.visibility</p:attrName>
                                        </p:attrNameLst>
                                      </p:cBhvr>
                                      <p:to>
                                        <p:strVal val="visible"/>
                                      </p:to>
                                    </p:set>
                                    <p:animEffect transition="in" filter="fade">
                                      <p:cBhvr>
                                        <p:cTn id="17" dur="500"/>
                                        <p:tgtEl>
                                          <p:spTgt spid="3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1"/>
                                        </p:tgtEl>
                                        <p:attrNameLst>
                                          <p:attrName>style.visibility</p:attrName>
                                        </p:attrNameLst>
                                      </p:cBhvr>
                                      <p:to>
                                        <p:strVal val="visible"/>
                                      </p:to>
                                    </p:set>
                                    <p:animEffect transition="in" filter="fade">
                                      <p:cBhvr>
                                        <p:cTn id="22" dur="500"/>
                                        <p:tgtEl>
                                          <p:spTgt spid="381"/>
                                        </p:tgtEl>
                                      </p:cBhvr>
                                    </p:animEffect>
                                  </p:childTnLst>
                                </p:cTn>
                              </p:par>
                              <p:par>
                                <p:cTn id="23" presetID="10" presetClass="entr" presetSubtype="0" fill="hold" nodeType="withEffect">
                                  <p:stCondLst>
                                    <p:cond delay="0"/>
                                  </p:stCondLst>
                                  <p:childTnLst>
                                    <p:set>
                                      <p:cBhvr>
                                        <p:cTn id="24" dur="1" fill="hold">
                                          <p:stCondLst>
                                            <p:cond delay="0"/>
                                          </p:stCondLst>
                                        </p:cTn>
                                        <p:tgtEl>
                                          <p:spTgt spid="383"/>
                                        </p:tgtEl>
                                        <p:attrNameLst>
                                          <p:attrName>style.visibility</p:attrName>
                                        </p:attrNameLst>
                                      </p:cBhvr>
                                      <p:to>
                                        <p:strVal val="visible"/>
                                      </p:to>
                                    </p:set>
                                    <p:animEffect transition="in" filter="fade">
                                      <p:cBhvr>
                                        <p:cTn id="25" dur="500"/>
                                        <p:tgtEl>
                                          <p:spTgt spid="383"/>
                                        </p:tgtEl>
                                      </p:cBhvr>
                                    </p:animEffect>
                                  </p:childTnLst>
                                </p:cTn>
                              </p:par>
                              <p:par>
                                <p:cTn id="26" presetID="10" presetClass="entr" presetSubtype="0" fill="hold" nodeType="withEffect">
                                  <p:stCondLst>
                                    <p:cond delay="0"/>
                                  </p:stCondLst>
                                  <p:childTnLst>
                                    <p:set>
                                      <p:cBhvr>
                                        <p:cTn id="27" dur="1" fill="hold">
                                          <p:stCondLst>
                                            <p:cond delay="0"/>
                                          </p:stCondLst>
                                        </p:cTn>
                                        <p:tgtEl>
                                          <p:spTgt spid="382"/>
                                        </p:tgtEl>
                                        <p:attrNameLst>
                                          <p:attrName>style.visibility</p:attrName>
                                        </p:attrNameLst>
                                      </p:cBhvr>
                                      <p:to>
                                        <p:strVal val="visible"/>
                                      </p:to>
                                    </p:set>
                                    <p:animEffect transition="in" filter="fade">
                                      <p:cBhvr>
                                        <p:cTn id="28" dur="500"/>
                                        <p:tgtEl>
                                          <p:spTgt spid="38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5"/>
                                        </p:tgtEl>
                                        <p:attrNameLst>
                                          <p:attrName>style.visibility</p:attrName>
                                        </p:attrNameLst>
                                      </p:cBhvr>
                                      <p:to>
                                        <p:strVal val="visible"/>
                                      </p:to>
                                    </p:set>
                                    <p:animEffect transition="in" filter="fade">
                                      <p:cBhvr>
                                        <p:cTn id="33" dur="500"/>
                                        <p:tgtEl>
                                          <p:spTgt spid="385"/>
                                        </p:tgtEl>
                                      </p:cBhvr>
                                    </p:animEffect>
                                  </p:childTnLst>
                                </p:cTn>
                              </p:par>
                              <p:par>
                                <p:cTn id="34" presetID="10" presetClass="entr" presetSubtype="0" fill="hold" nodeType="withEffect">
                                  <p:stCondLst>
                                    <p:cond delay="0"/>
                                  </p:stCondLst>
                                  <p:childTnLst>
                                    <p:set>
                                      <p:cBhvr>
                                        <p:cTn id="35" dur="1" fill="hold">
                                          <p:stCondLst>
                                            <p:cond delay="0"/>
                                          </p:stCondLst>
                                        </p:cTn>
                                        <p:tgtEl>
                                          <p:spTgt spid="380"/>
                                        </p:tgtEl>
                                        <p:attrNameLst>
                                          <p:attrName>style.visibility</p:attrName>
                                        </p:attrNameLst>
                                      </p:cBhvr>
                                      <p:to>
                                        <p:strVal val="visible"/>
                                      </p:to>
                                    </p:set>
                                    <p:animEffect transition="in" filter="fade">
                                      <p:cBhvr>
                                        <p:cTn id="36" dur="500"/>
                                        <p:tgtEl>
                                          <p:spTgt spid="380"/>
                                        </p:tgtEl>
                                      </p:cBhvr>
                                    </p:animEffect>
                                  </p:childTnLst>
                                </p:cTn>
                              </p:par>
                              <p:par>
                                <p:cTn id="37" presetID="10" presetClass="entr" presetSubtype="0" fill="hold" nodeType="withEffect">
                                  <p:stCondLst>
                                    <p:cond delay="0"/>
                                  </p:stCondLst>
                                  <p:childTnLst>
                                    <p:set>
                                      <p:cBhvr>
                                        <p:cTn id="38" dur="1" fill="hold">
                                          <p:stCondLst>
                                            <p:cond delay="0"/>
                                          </p:stCondLst>
                                        </p:cTn>
                                        <p:tgtEl>
                                          <p:spTgt spid="384"/>
                                        </p:tgtEl>
                                        <p:attrNameLst>
                                          <p:attrName>style.visibility</p:attrName>
                                        </p:attrNameLst>
                                      </p:cBhvr>
                                      <p:to>
                                        <p:strVal val="visible"/>
                                      </p:to>
                                    </p:set>
                                    <p:animEffect transition="in" filter="fade">
                                      <p:cBhvr>
                                        <p:cTn id="39" dur="500"/>
                                        <p:tgtEl>
                                          <p:spTgt spid="38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86"/>
                                        </p:tgtEl>
                                        <p:attrNameLst>
                                          <p:attrName>style.visibility</p:attrName>
                                        </p:attrNameLst>
                                      </p:cBhvr>
                                      <p:to>
                                        <p:strVal val="visible"/>
                                      </p:to>
                                    </p:set>
                                    <p:animEffect transition="in" filter="fade">
                                      <p:cBhvr>
                                        <p:cTn id="44" dur="500"/>
                                        <p:tgtEl>
                                          <p:spTgt spid="38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87"/>
                                        </p:tgtEl>
                                        <p:attrNameLst>
                                          <p:attrName>style.visibility</p:attrName>
                                        </p:attrNameLst>
                                      </p:cBhvr>
                                      <p:to>
                                        <p:strVal val="visible"/>
                                      </p:to>
                                    </p:set>
                                    <p:animEffect transition="in" filter="fade">
                                      <p:cBhvr>
                                        <p:cTn id="49" dur="500"/>
                                        <p:tgtEl>
                                          <p:spTgt spid="38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88">
                                            <p:txEl>
                                              <p:pRg st="0" end="0"/>
                                            </p:txEl>
                                          </p:spTgt>
                                        </p:tgtEl>
                                        <p:attrNameLst>
                                          <p:attrName>style.visibility</p:attrName>
                                        </p:attrNameLst>
                                      </p:cBhvr>
                                      <p:to>
                                        <p:strVal val="visible"/>
                                      </p:to>
                                    </p:set>
                                    <p:animEffect transition="in" filter="fade">
                                      <p:cBhvr>
                                        <p:cTn id="54" dur="500"/>
                                        <p:tgtEl>
                                          <p:spTgt spid="38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88">
                                            <p:txEl>
                                              <p:pRg st="1" end="1"/>
                                            </p:txEl>
                                          </p:spTgt>
                                        </p:tgtEl>
                                        <p:attrNameLst>
                                          <p:attrName>style.visibility</p:attrName>
                                        </p:attrNameLst>
                                      </p:cBhvr>
                                      <p:to>
                                        <p:strVal val="visible"/>
                                      </p:to>
                                    </p:set>
                                    <p:animEffect transition="in" filter="fade">
                                      <p:cBhvr>
                                        <p:cTn id="59" dur="500"/>
                                        <p:tgtEl>
                                          <p:spTgt spid="388">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8">
                                            <p:txEl>
                                              <p:pRg st="2" end="2"/>
                                            </p:txEl>
                                          </p:spTgt>
                                        </p:tgtEl>
                                        <p:attrNameLst>
                                          <p:attrName>style.visibility</p:attrName>
                                        </p:attrNameLst>
                                      </p:cBhvr>
                                      <p:to>
                                        <p:strVal val="visible"/>
                                      </p:to>
                                    </p:set>
                                    <p:animEffect transition="in" filter="fade">
                                      <p:cBhvr>
                                        <p:cTn id="64" dur="500"/>
                                        <p:tgtEl>
                                          <p:spTgt spid="388">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89">
                                            <p:txEl>
                                              <p:pRg st="0" end="0"/>
                                            </p:txEl>
                                          </p:spTgt>
                                        </p:tgtEl>
                                        <p:attrNameLst>
                                          <p:attrName>style.visibility</p:attrName>
                                        </p:attrNameLst>
                                      </p:cBhvr>
                                      <p:to>
                                        <p:strVal val="visible"/>
                                      </p:to>
                                    </p:set>
                                    <p:animEffect transition="in" filter="fade">
                                      <p:cBhvr>
                                        <p:cTn id="69" dur="500"/>
                                        <p:tgtEl>
                                          <p:spTgt spid="389">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89">
                                            <p:txEl>
                                              <p:pRg st="1" end="1"/>
                                            </p:txEl>
                                          </p:spTgt>
                                        </p:tgtEl>
                                        <p:attrNameLst>
                                          <p:attrName>style.visibility</p:attrName>
                                        </p:attrNameLst>
                                      </p:cBhvr>
                                      <p:to>
                                        <p:strVal val="visible"/>
                                      </p:to>
                                    </p:set>
                                    <p:animEffect transition="in" filter="fade">
                                      <p:cBhvr>
                                        <p:cTn id="74" dur="500"/>
                                        <p:tgtEl>
                                          <p:spTgt spid="389">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9">
                                            <p:txEl>
                                              <p:pRg st="2" end="2"/>
                                            </p:txEl>
                                          </p:spTgt>
                                        </p:tgtEl>
                                        <p:attrNameLst>
                                          <p:attrName>style.visibility</p:attrName>
                                        </p:attrNameLst>
                                      </p:cBhvr>
                                      <p:to>
                                        <p:strVal val="visible"/>
                                      </p:to>
                                    </p:set>
                                    <p:animEffect transition="in" filter="fade">
                                      <p:cBhvr>
                                        <p:cTn id="79" dur="500"/>
                                        <p:tgtEl>
                                          <p:spTgt spid="389">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89">
                                            <p:txEl>
                                              <p:pRg st="3" end="3"/>
                                            </p:txEl>
                                          </p:spTgt>
                                        </p:tgtEl>
                                        <p:attrNameLst>
                                          <p:attrName>style.visibility</p:attrName>
                                        </p:attrNameLst>
                                      </p:cBhvr>
                                      <p:to>
                                        <p:strVal val="visible"/>
                                      </p:to>
                                    </p:set>
                                    <p:animEffect transition="in" filter="fade">
                                      <p:cBhvr>
                                        <p:cTn id="84" dur="500"/>
                                        <p:tgtEl>
                                          <p:spTgt spid="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a problem using </a:t>
            </a:r>
            <a:r>
              <a:rPr lang="en-US" b="1" dirty="0" smtClean="0"/>
              <a:t>Product Rule</a:t>
            </a:r>
            <a:endParaRPr lang="en-US" b="1" dirty="0"/>
          </a:p>
        </p:txBody>
      </p:sp>
      <p:sp>
        <p:nvSpPr>
          <p:cNvPr id="3" name="Content Placeholder 2"/>
          <p:cNvSpPr>
            <a:spLocks noGrp="1"/>
          </p:cNvSpPr>
          <p:nvPr>
            <p:ph idx="1"/>
          </p:nvPr>
        </p:nvSpPr>
        <p:spPr/>
        <p:txBody>
          <a:bodyPr/>
          <a:lstStyle/>
          <a:p>
            <a:r>
              <a:rPr lang="en-US" b="1" dirty="0"/>
              <a:t>Step </a:t>
            </a:r>
            <a:r>
              <a:rPr lang="en-US" b="1" dirty="0" smtClean="0"/>
              <a:t>1: </a:t>
            </a:r>
            <a:r>
              <a:rPr lang="en-US" dirty="0"/>
              <a:t>Identify the </a:t>
            </a:r>
            <a:r>
              <a:rPr lang="en-US" b="1" dirty="0" smtClean="0">
                <a:solidFill>
                  <a:srgbClr val="FF0000"/>
                </a:solidFill>
              </a:rPr>
              <a:t>Steps</a:t>
            </a:r>
            <a:endParaRPr lang="en-US" b="1" dirty="0">
              <a:solidFill>
                <a:srgbClr val="FF0000"/>
              </a:solidFill>
            </a:endParaRPr>
          </a:p>
          <a:p>
            <a:r>
              <a:rPr lang="en-US" b="1" dirty="0"/>
              <a:t>Step </a:t>
            </a:r>
            <a:r>
              <a:rPr lang="en-US" b="1" dirty="0" smtClean="0"/>
              <a:t>2: </a:t>
            </a:r>
            <a:r>
              <a:rPr lang="en-US" b="1" dirty="0">
                <a:solidFill>
                  <a:srgbClr val="7030A0"/>
                </a:solidFill>
              </a:rPr>
              <a:t>Count</a:t>
            </a:r>
            <a:r>
              <a:rPr lang="en-US" dirty="0">
                <a:solidFill>
                  <a:srgbClr val="00B050"/>
                </a:solidFill>
              </a:rPr>
              <a:t> </a:t>
            </a:r>
            <a:r>
              <a:rPr lang="en-US" dirty="0"/>
              <a:t>the possible ways for </a:t>
            </a:r>
            <a:r>
              <a:rPr lang="en-US" b="1" dirty="0"/>
              <a:t>each </a:t>
            </a:r>
            <a:r>
              <a:rPr lang="en-US" b="1" dirty="0">
                <a:solidFill>
                  <a:srgbClr val="FF0000"/>
                </a:solidFill>
              </a:rPr>
              <a:t>S</a:t>
            </a:r>
            <a:r>
              <a:rPr lang="en-US" b="1" dirty="0" smtClean="0">
                <a:solidFill>
                  <a:srgbClr val="FF0000"/>
                </a:solidFill>
              </a:rPr>
              <a:t>tep</a:t>
            </a:r>
            <a:endParaRPr lang="en-US" b="1" dirty="0">
              <a:solidFill>
                <a:srgbClr val="FF0000"/>
              </a:solidFill>
            </a:endParaRPr>
          </a:p>
          <a:p>
            <a:r>
              <a:rPr lang="en-US" b="1" dirty="0"/>
              <a:t>Step </a:t>
            </a:r>
            <a:r>
              <a:rPr lang="en-US" b="1" dirty="0" smtClean="0"/>
              <a:t>3: </a:t>
            </a:r>
            <a:r>
              <a:rPr lang="en-US" b="1" dirty="0">
                <a:solidFill>
                  <a:srgbClr val="00B050"/>
                </a:solidFill>
              </a:rPr>
              <a:t>Multiply</a:t>
            </a:r>
            <a:r>
              <a:rPr lang="en-US" dirty="0"/>
              <a:t> the possible ways</a:t>
            </a:r>
          </a:p>
        </p:txBody>
      </p:sp>
      <p:sp>
        <p:nvSpPr>
          <p:cNvPr id="4" name="Date Placeholder 3"/>
          <p:cNvSpPr>
            <a:spLocks noGrp="1"/>
          </p:cNvSpPr>
          <p:nvPr>
            <p:ph type="dt" sz="half" idx="10"/>
          </p:nvPr>
        </p:nvSpPr>
        <p:spPr/>
        <p:txBody>
          <a:bodyPr/>
          <a:lstStyle/>
          <a:p>
            <a:fld id="{EE103B73-49BB-4FD3-9594-00FF948B272A}" type="datetime1">
              <a:rPr lang="en-US" smtClean="0"/>
              <a:t>1/5/2025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788976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2"/>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The task is </a:t>
            </a:r>
            <a:r>
              <a:rPr lang="en-US" b="1"/>
              <a:t>TRAVEL FROM DHAKA TO CHITTAGONG</a:t>
            </a:r>
            <a:endParaRPr/>
          </a:p>
          <a:p>
            <a:pPr marL="342900" marR="0" lvl="0" indent="-342900" algn="l" rtl="0">
              <a:lnSpc>
                <a:spcPct val="100000"/>
              </a:lnSpc>
              <a:spcBef>
                <a:spcPts val="560"/>
              </a:spcBef>
              <a:spcAft>
                <a:spcPts val="0"/>
              </a:spcAft>
              <a:buClr>
                <a:srgbClr val="0033CC"/>
              </a:buClr>
              <a:buSzPts val="2100"/>
              <a:buFont typeface="Arial"/>
              <a:buChar char="●"/>
            </a:pPr>
            <a:r>
              <a:rPr lang="en-US" b="1"/>
              <a:t>Question : How many ways can the task be done</a:t>
            </a:r>
            <a:endParaRPr/>
          </a:p>
          <a:p>
            <a:pPr marL="342900" marR="0" lvl="0" indent="-342900" algn="l" rtl="0">
              <a:lnSpc>
                <a:spcPct val="100000"/>
              </a:lnSpc>
              <a:spcBef>
                <a:spcPts val="560"/>
              </a:spcBef>
              <a:spcAft>
                <a:spcPts val="0"/>
              </a:spcAft>
              <a:buClr>
                <a:srgbClr val="0033CC"/>
              </a:buClr>
              <a:buSzPts val="2100"/>
              <a:buFont typeface="Arial"/>
              <a:buChar char="●"/>
            </a:pPr>
            <a:r>
              <a:rPr lang="en-US"/>
              <a:t>The different ways of doing this task are:</a:t>
            </a:r>
            <a:endParaRPr/>
          </a:p>
        </p:txBody>
      </p:sp>
      <p:sp>
        <p:nvSpPr>
          <p:cNvPr id="395" name="Google Shape;395;p22"/>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396" name="Google Shape;396;p22"/>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397" name="Google Shape;397;p22"/>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398" name="Google Shape;398;p22"/>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The Sum Rule</a:t>
            </a:r>
            <a:endParaRPr/>
          </a:p>
        </p:txBody>
      </p:sp>
      <p:pic>
        <p:nvPicPr>
          <p:cNvPr id="399" name="Google Shape;399;p22" descr="Volvo Buses | Sustainable public transport systems"/>
          <p:cNvPicPr preferRelativeResize="0"/>
          <p:nvPr/>
        </p:nvPicPr>
        <p:blipFill rotWithShape="1">
          <a:blip r:embed="rId3">
            <a:alphaModFix/>
          </a:blip>
          <a:srcRect/>
          <a:stretch/>
        </p:blipFill>
        <p:spPr>
          <a:xfrm>
            <a:off x="5293368" y="3849118"/>
            <a:ext cx="1127096" cy="637294"/>
          </a:xfrm>
          <a:prstGeom prst="rect">
            <a:avLst/>
          </a:prstGeom>
          <a:noFill/>
          <a:ln>
            <a:noFill/>
          </a:ln>
        </p:spPr>
      </p:pic>
      <p:sp>
        <p:nvSpPr>
          <p:cNvPr id="400" name="Google Shape;400;p22"/>
          <p:cNvSpPr/>
          <p:nvPr/>
        </p:nvSpPr>
        <p:spPr>
          <a:xfrm>
            <a:off x="2608007" y="4043961"/>
            <a:ext cx="1120877" cy="884903"/>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Dhaka</a:t>
            </a:r>
            <a:endParaRPr sz="1800">
              <a:solidFill>
                <a:schemeClr val="lt1"/>
              </a:solidFill>
              <a:latin typeface="Calibri"/>
              <a:ea typeface="Calibri"/>
              <a:cs typeface="Calibri"/>
              <a:sym typeface="Calibri"/>
            </a:endParaRPr>
          </a:p>
        </p:txBody>
      </p:sp>
      <p:sp>
        <p:nvSpPr>
          <p:cNvPr id="401" name="Google Shape;401;p22"/>
          <p:cNvSpPr/>
          <p:nvPr/>
        </p:nvSpPr>
        <p:spPr>
          <a:xfrm>
            <a:off x="8770375" y="4025089"/>
            <a:ext cx="1120877" cy="884903"/>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Ctg</a:t>
            </a:r>
            <a:endParaRPr sz="1800">
              <a:solidFill>
                <a:schemeClr val="lt1"/>
              </a:solidFill>
              <a:latin typeface="Calibri"/>
              <a:ea typeface="Calibri"/>
              <a:cs typeface="Calibri"/>
              <a:sym typeface="Calibri"/>
            </a:endParaRPr>
          </a:p>
        </p:txBody>
      </p:sp>
      <p:cxnSp>
        <p:nvCxnSpPr>
          <p:cNvPr id="402" name="Google Shape;402;p22"/>
          <p:cNvCxnSpPr>
            <a:endCxn id="401" idx="2"/>
          </p:cNvCxnSpPr>
          <p:nvPr/>
        </p:nvCxnSpPr>
        <p:spPr>
          <a:xfrm rot="10800000" flipH="1">
            <a:off x="3728875" y="4467541"/>
            <a:ext cx="5041500" cy="18900"/>
          </a:xfrm>
          <a:prstGeom prst="straightConnector1">
            <a:avLst/>
          </a:prstGeom>
          <a:noFill/>
          <a:ln w="9525" cap="flat" cmpd="sng">
            <a:solidFill>
              <a:schemeClr val="accent1"/>
            </a:solidFill>
            <a:prstDash val="solid"/>
            <a:miter lim="800000"/>
            <a:headEnd type="none" w="sm" len="sm"/>
            <a:tailEnd type="none" w="sm" len="sm"/>
          </a:ln>
        </p:spPr>
      </p:cxnSp>
      <p:pic>
        <p:nvPicPr>
          <p:cNvPr id="403" name="Google Shape;403;p22" descr="185,631 Red Train Images, Stock Photos &amp; Vectors | Shutterstock"/>
          <p:cNvPicPr preferRelativeResize="0"/>
          <p:nvPr/>
        </p:nvPicPr>
        <p:blipFill rotWithShape="1">
          <a:blip r:embed="rId4">
            <a:alphaModFix/>
          </a:blip>
          <a:srcRect/>
          <a:stretch/>
        </p:blipFill>
        <p:spPr>
          <a:xfrm>
            <a:off x="5416572" y="5104835"/>
            <a:ext cx="1260342" cy="614801"/>
          </a:xfrm>
          <a:prstGeom prst="rect">
            <a:avLst/>
          </a:prstGeom>
          <a:noFill/>
          <a:ln>
            <a:noFill/>
          </a:ln>
        </p:spPr>
      </p:pic>
      <p:pic>
        <p:nvPicPr>
          <p:cNvPr id="404" name="Google Shape;404;p22" descr="2,278,209 Plane Images, Stock Photos &amp; Vectors | Shutterstock"/>
          <p:cNvPicPr preferRelativeResize="0"/>
          <p:nvPr/>
        </p:nvPicPr>
        <p:blipFill rotWithShape="1">
          <a:blip r:embed="rId5">
            <a:alphaModFix/>
          </a:blip>
          <a:srcRect b="16750"/>
          <a:stretch/>
        </p:blipFill>
        <p:spPr>
          <a:xfrm>
            <a:off x="5293368" y="2884658"/>
            <a:ext cx="1023875" cy="648548"/>
          </a:xfrm>
          <a:prstGeom prst="rect">
            <a:avLst/>
          </a:prstGeom>
          <a:noFill/>
          <a:ln>
            <a:noFill/>
          </a:ln>
        </p:spPr>
      </p:pic>
      <p:sp>
        <p:nvSpPr>
          <p:cNvPr id="405" name="Google Shape;405;p22"/>
          <p:cNvSpPr txBox="1"/>
          <p:nvPr/>
        </p:nvSpPr>
        <p:spPr>
          <a:xfrm>
            <a:off x="6317243" y="2884658"/>
            <a:ext cx="997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Novo Air</a:t>
            </a:r>
            <a:endParaRPr sz="1800">
              <a:solidFill>
                <a:schemeClr val="dk1"/>
              </a:solidFill>
              <a:latin typeface="Calibri"/>
              <a:ea typeface="Calibri"/>
              <a:cs typeface="Calibri"/>
              <a:sym typeface="Calibri"/>
            </a:endParaRPr>
          </a:p>
        </p:txBody>
      </p:sp>
      <p:sp>
        <p:nvSpPr>
          <p:cNvPr id="406" name="Google Shape;406;p22"/>
          <p:cNvSpPr txBox="1"/>
          <p:nvPr/>
        </p:nvSpPr>
        <p:spPr>
          <a:xfrm>
            <a:off x="6317242" y="3170575"/>
            <a:ext cx="11208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US Bangla</a:t>
            </a:r>
            <a:endParaRPr sz="1800">
              <a:solidFill>
                <a:schemeClr val="dk1"/>
              </a:solidFill>
              <a:latin typeface="Calibri"/>
              <a:ea typeface="Calibri"/>
              <a:cs typeface="Calibri"/>
              <a:sym typeface="Calibri"/>
            </a:endParaRPr>
          </a:p>
        </p:txBody>
      </p:sp>
      <p:sp>
        <p:nvSpPr>
          <p:cNvPr id="407" name="Google Shape;407;p22"/>
          <p:cNvSpPr txBox="1"/>
          <p:nvPr/>
        </p:nvSpPr>
        <p:spPr>
          <a:xfrm>
            <a:off x="6378925" y="3800414"/>
            <a:ext cx="120116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Shohag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Green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Hanif</a:t>
            </a:r>
            <a:endParaRPr sz="1800">
              <a:solidFill>
                <a:schemeClr val="dk1"/>
              </a:solidFill>
              <a:latin typeface="Calibri"/>
              <a:ea typeface="Calibri"/>
              <a:cs typeface="Calibri"/>
              <a:sym typeface="Calibri"/>
            </a:endParaRPr>
          </a:p>
        </p:txBody>
      </p:sp>
      <p:sp>
        <p:nvSpPr>
          <p:cNvPr id="408" name="Google Shape;408;p22"/>
          <p:cNvSpPr txBox="1"/>
          <p:nvPr/>
        </p:nvSpPr>
        <p:spPr>
          <a:xfrm>
            <a:off x="6745642" y="5057914"/>
            <a:ext cx="140775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Mahanagar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Subarna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Sonar Bangla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Turna</a:t>
            </a:r>
            <a:endParaRPr sz="1800">
              <a:solidFill>
                <a:schemeClr val="dk1"/>
              </a:solidFill>
              <a:latin typeface="Calibri"/>
              <a:ea typeface="Calibri"/>
              <a:cs typeface="Calibri"/>
              <a:sym typeface="Calibri"/>
            </a:endParaRPr>
          </a:p>
        </p:txBody>
      </p:sp>
      <p:sp>
        <p:nvSpPr>
          <p:cNvPr id="409" name="Google Shape;409;p22"/>
          <p:cNvSpPr txBox="1"/>
          <p:nvPr/>
        </p:nvSpPr>
        <p:spPr>
          <a:xfrm>
            <a:off x="8708454" y="2721078"/>
            <a:ext cx="254749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2+3+4=9 ways</a:t>
            </a:r>
            <a:endParaRPr sz="3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3157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3"/>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Step one: Identify the different </a:t>
            </a:r>
            <a:r>
              <a:rPr lang="en-US" b="1"/>
              <a:t>options</a:t>
            </a:r>
            <a:r>
              <a:rPr lang="en-US"/>
              <a:t> of doing the </a:t>
            </a:r>
            <a:r>
              <a:rPr lang="en-US" b="1"/>
              <a:t>SAME </a:t>
            </a:r>
            <a:r>
              <a:rPr lang="en-US"/>
              <a:t>task</a:t>
            </a:r>
            <a:endParaRPr/>
          </a:p>
          <a:p>
            <a:pPr marL="742950" lvl="1" indent="-285750" algn="l" rtl="0">
              <a:lnSpc>
                <a:spcPct val="100000"/>
              </a:lnSpc>
              <a:spcBef>
                <a:spcPts val="480"/>
              </a:spcBef>
              <a:spcAft>
                <a:spcPts val="0"/>
              </a:spcAft>
              <a:buSzPts val="1560"/>
              <a:buChar char="●"/>
            </a:pPr>
            <a:r>
              <a:rPr lang="en-US"/>
              <a:t>The different options are going to be connected with an OR relationship</a:t>
            </a:r>
            <a:endParaRPr/>
          </a:p>
          <a:p>
            <a:pPr marL="342900" marR="0" lvl="0" indent="-342900" algn="l" rtl="0">
              <a:lnSpc>
                <a:spcPct val="100000"/>
              </a:lnSpc>
              <a:spcBef>
                <a:spcPts val="560"/>
              </a:spcBef>
              <a:spcAft>
                <a:spcPts val="0"/>
              </a:spcAft>
              <a:buClr>
                <a:srgbClr val="0033CC"/>
              </a:buClr>
              <a:buSzPts val="2100"/>
              <a:buFont typeface="Arial"/>
              <a:buChar char="●"/>
            </a:pPr>
            <a:r>
              <a:rPr lang="en-US"/>
              <a:t>Step two: Count the possible </a:t>
            </a:r>
            <a:r>
              <a:rPr lang="en-US" b="1"/>
              <a:t>ways</a:t>
            </a:r>
            <a:r>
              <a:rPr lang="en-US"/>
              <a:t> for each options</a:t>
            </a:r>
            <a:endParaRPr/>
          </a:p>
          <a:p>
            <a:pPr marL="342900" marR="0" lvl="0" indent="-342900" algn="l" rtl="0">
              <a:lnSpc>
                <a:spcPct val="100000"/>
              </a:lnSpc>
              <a:spcBef>
                <a:spcPts val="560"/>
              </a:spcBef>
              <a:spcAft>
                <a:spcPts val="0"/>
              </a:spcAft>
              <a:buClr>
                <a:srgbClr val="0033CC"/>
              </a:buClr>
              <a:buSzPts val="2100"/>
              <a:buFont typeface="Arial"/>
              <a:buChar char="●"/>
            </a:pPr>
            <a:r>
              <a:rPr lang="en-US"/>
              <a:t>Step three: </a:t>
            </a:r>
            <a:r>
              <a:rPr lang="en-US" b="1"/>
              <a:t>Add</a:t>
            </a:r>
            <a:r>
              <a:rPr lang="en-US"/>
              <a:t> the possible ways</a:t>
            </a: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415" name="Google Shape;415;p23"/>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16" name="Google Shape;416;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17" name="Google Shape;417;p23"/>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418" name="Google Shape;418;p23"/>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Sum Rule</a:t>
            </a:r>
            <a:endParaRPr/>
          </a:p>
        </p:txBody>
      </p:sp>
    </p:spTree>
    <p:extLst>
      <p:ext uri="{BB962C8B-B14F-4D97-AF65-F5344CB8AC3E}">
        <p14:creationId xmlns:p14="http://schemas.microsoft.com/office/powerpoint/2010/main" val="470965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4"/>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a:t>Another Example</a:t>
            </a:r>
            <a:endParaRPr/>
          </a:p>
          <a:p>
            <a:pPr marL="342900" marR="0" lvl="0" indent="-342900" algn="l" rtl="0">
              <a:lnSpc>
                <a:spcPct val="100000"/>
              </a:lnSpc>
              <a:spcBef>
                <a:spcPts val="560"/>
              </a:spcBef>
              <a:spcAft>
                <a:spcPts val="0"/>
              </a:spcAft>
              <a:buClr>
                <a:srgbClr val="0033CC"/>
              </a:buClr>
              <a:buSzPts val="2100"/>
              <a:buFont typeface="Arial"/>
              <a:buChar char="●"/>
            </a:pPr>
            <a:r>
              <a:rPr lang="en-US"/>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424" name="Google Shape;424;p24"/>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25" name="Google Shape;425;p24"/>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26" name="Google Shape;426;p24"/>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427" name="Google Shape;427;p24"/>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The Sum Rule</a:t>
            </a:r>
            <a:endParaRPr/>
          </a:p>
        </p:txBody>
      </p:sp>
    </p:spTree>
    <p:extLst>
      <p:ext uri="{BB962C8B-B14F-4D97-AF65-F5344CB8AC3E}">
        <p14:creationId xmlns:p14="http://schemas.microsoft.com/office/powerpoint/2010/main" val="3186978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2"/>
              </a:buClr>
              <a:buSzPts val="5400"/>
              <a:buFont typeface="Times New Roman"/>
              <a:buNone/>
            </a:pPr>
            <a:r>
              <a:rPr lang="en-US"/>
              <a:t>COMPLEX COUNTING PROBLEMS</a:t>
            </a:r>
            <a:endParaRPr/>
          </a:p>
        </p:txBody>
      </p:sp>
      <p:sp>
        <p:nvSpPr>
          <p:cNvPr id="433" name="Google Shape;4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a:t>Combining the Sum Rule and The Product Rule</a:t>
            </a:r>
            <a:endParaRPr/>
          </a:p>
        </p:txBody>
      </p:sp>
      <p:sp>
        <p:nvSpPr>
          <p:cNvPr id="434" name="Google Shape;434;p25"/>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35" name="Google Shape;435;p25"/>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36" name="Google Shape;436;p25"/>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4018450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6"/>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a:t>Example 15</a:t>
            </a:r>
            <a:endParaRPr/>
          </a:p>
          <a:p>
            <a:pPr marL="342900" marR="0" lvl="0" indent="-342900" algn="l" rtl="0">
              <a:lnSpc>
                <a:spcPct val="100000"/>
              </a:lnSpc>
              <a:spcBef>
                <a:spcPts val="560"/>
              </a:spcBef>
              <a:spcAft>
                <a:spcPts val="0"/>
              </a:spcAft>
              <a:buClr>
                <a:srgbClr val="0033CC"/>
              </a:buClr>
              <a:buSzPts val="2100"/>
              <a:buFont typeface="Arial"/>
              <a:buChar char="●"/>
            </a:pPr>
            <a:r>
              <a:rPr lang="en-US"/>
              <a:t>You are being admitted to a new class, you were asked by your teacher to select an ID of one or two characters. </a:t>
            </a:r>
            <a:endParaRPr/>
          </a:p>
          <a:p>
            <a:pPr marL="342900" marR="0" lvl="0" indent="-342900" algn="l" rtl="0">
              <a:lnSpc>
                <a:spcPct val="100000"/>
              </a:lnSpc>
              <a:spcBef>
                <a:spcPts val="560"/>
              </a:spcBef>
              <a:spcAft>
                <a:spcPts val="0"/>
              </a:spcAft>
              <a:buClr>
                <a:srgbClr val="0033CC"/>
              </a:buClr>
              <a:buSzPts val="2100"/>
              <a:buFont typeface="Arial"/>
              <a:buChar char="●"/>
            </a:pPr>
            <a:r>
              <a:rPr lang="en-US"/>
              <a:t>The ID can contain uppercase alphabets and numbers.</a:t>
            </a:r>
            <a:endParaRPr/>
          </a:p>
          <a:p>
            <a:pPr marL="342900" marR="0" lvl="0" indent="-342900" algn="l" rtl="0">
              <a:lnSpc>
                <a:spcPct val="100000"/>
              </a:lnSpc>
              <a:spcBef>
                <a:spcPts val="560"/>
              </a:spcBef>
              <a:spcAft>
                <a:spcPts val="0"/>
              </a:spcAft>
              <a:buClr>
                <a:srgbClr val="0033CC"/>
              </a:buClr>
              <a:buSzPts val="2100"/>
              <a:buFont typeface="Arial"/>
              <a:buChar char="●"/>
            </a:pPr>
            <a:r>
              <a:rPr lang="en-US"/>
              <a:t>Moreover, a ID must begin with an alphabet and must be different from the five ids of length two that have been taken by 5 other students .  (Suppose A1, BB, C1,D2, EF)</a:t>
            </a:r>
            <a:endParaRPr/>
          </a:p>
          <a:p>
            <a:pPr marL="342900" marR="0" lvl="0" indent="-342900" algn="l" rtl="0">
              <a:lnSpc>
                <a:spcPct val="100000"/>
              </a:lnSpc>
              <a:spcBef>
                <a:spcPts val="560"/>
              </a:spcBef>
              <a:spcAft>
                <a:spcPts val="0"/>
              </a:spcAft>
              <a:buClr>
                <a:srgbClr val="0033CC"/>
              </a:buClr>
              <a:buSzPts val="2100"/>
              <a:buFont typeface="Arial"/>
              <a:buChar char="●"/>
            </a:pPr>
            <a:r>
              <a:rPr lang="en-US"/>
              <a:t>In how many ways can you select your ID?</a:t>
            </a:r>
            <a:endParaRPr/>
          </a:p>
        </p:txBody>
      </p:sp>
      <p:sp>
        <p:nvSpPr>
          <p:cNvPr id="442" name="Google Shape;442;p26"/>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43" name="Google Shape;443;p26"/>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44" name="Google Shape;444;p26"/>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445" name="Google Shape;445;p26"/>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Complex Counting problems</a:t>
            </a:r>
            <a:endParaRPr/>
          </a:p>
        </p:txBody>
      </p:sp>
    </p:spTree>
    <p:extLst>
      <p:ext uri="{BB962C8B-B14F-4D97-AF65-F5344CB8AC3E}">
        <p14:creationId xmlns:p14="http://schemas.microsoft.com/office/powerpoint/2010/main" val="4114728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7"/>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a:t>Example 16</a:t>
            </a:r>
            <a:endParaRPr/>
          </a:p>
          <a:p>
            <a:pPr marL="342900" marR="0" lvl="0" indent="-342900" algn="l" rtl="0">
              <a:lnSpc>
                <a:spcPct val="100000"/>
              </a:lnSpc>
              <a:spcBef>
                <a:spcPts val="560"/>
              </a:spcBef>
              <a:spcAft>
                <a:spcPts val="0"/>
              </a:spcAft>
              <a:buClr>
                <a:srgbClr val="0033CC"/>
              </a:buClr>
              <a:buSzPts val="2100"/>
              <a:buFont typeface="Arial"/>
              <a:buChar char="●"/>
            </a:pPr>
            <a:r>
              <a:rPr lang="en-US"/>
              <a:t>Each user on a computer system has a password, which is six to eight characters long</a:t>
            </a:r>
            <a:endParaRPr/>
          </a:p>
          <a:p>
            <a:pPr marL="342900" marR="0" lvl="0" indent="-342900" algn="l" rtl="0">
              <a:lnSpc>
                <a:spcPct val="100000"/>
              </a:lnSpc>
              <a:spcBef>
                <a:spcPts val="560"/>
              </a:spcBef>
              <a:spcAft>
                <a:spcPts val="0"/>
              </a:spcAft>
              <a:buClr>
                <a:srgbClr val="0033CC"/>
              </a:buClr>
              <a:buSzPts val="2100"/>
              <a:buFont typeface="Arial"/>
              <a:buChar char="●"/>
            </a:pPr>
            <a:r>
              <a:rPr lang="en-US"/>
              <a:t>Each character of a password is an uppercase letter or a digit. </a:t>
            </a:r>
            <a:endParaRPr/>
          </a:p>
          <a:p>
            <a:pPr marL="342900" marR="0" lvl="0" indent="-342900" algn="l" rtl="0">
              <a:lnSpc>
                <a:spcPct val="100000"/>
              </a:lnSpc>
              <a:spcBef>
                <a:spcPts val="560"/>
              </a:spcBef>
              <a:spcAft>
                <a:spcPts val="0"/>
              </a:spcAft>
              <a:buClr>
                <a:srgbClr val="0033CC"/>
              </a:buClr>
              <a:buSzPts val="2100"/>
              <a:buFont typeface="Arial"/>
              <a:buChar char="●"/>
            </a:pPr>
            <a:r>
              <a:rPr lang="en-US"/>
              <a:t>Each password must contain at least one digit. </a:t>
            </a:r>
            <a:endParaRPr/>
          </a:p>
          <a:p>
            <a:pPr marL="342900" marR="0" lvl="0" indent="-342900" algn="l" rtl="0">
              <a:lnSpc>
                <a:spcPct val="100000"/>
              </a:lnSpc>
              <a:spcBef>
                <a:spcPts val="560"/>
              </a:spcBef>
              <a:spcAft>
                <a:spcPts val="0"/>
              </a:spcAft>
              <a:buClr>
                <a:srgbClr val="0033CC"/>
              </a:buClr>
              <a:buSzPts val="2100"/>
              <a:buFont typeface="Arial"/>
              <a:buChar char="●"/>
            </a:pPr>
            <a:r>
              <a:rPr lang="en-US"/>
              <a:t>How many possible passwords are there?</a:t>
            </a:r>
            <a:endParaRPr/>
          </a:p>
        </p:txBody>
      </p:sp>
      <p:sp>
        <p:nvSpPr>
          <p:cNvPr id="451" name="Google Shape;451;p27"/>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52" name="Google Shape;452;p27"/>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53" name="Google Shape;453;p27"/>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
        <p:nvSpPr>
          <p:cNvPr id="454" name="Google Shape;454;p27"/>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Complex Counting problems</a:t>
            </a:r>
            <a:endParaRPr/>
          </a:p>
        </p:txBody>
      </p:sp>
    </p:spTree>
    <p:extLst>
      <p:ext uri="{BB962C8B-B14F-4D97-AF65-F5344CB8AC3E}">
        <p14:creationId xmlns:p14="http://schemas.microsoft.com/office/powerpoint/2010/main" val="553300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2"/>
              </a:buClr>
              <a:buSzPts val="5400"/>
              <a:buFont typeface="Times New Roman"/>
              <a:buNone/>
            </a:pPr>
            <a:r>
              <a:rPr lang="en-US"/>
              <a:t>SOME PROBLEMS FROM THE EXERCISE</a:t>
            </a:r>
            <a:endParaRPr/>
          </a:p>
        </p:txBody>
      </p:sp>
      <p:sp>
        <p:nvSpPr>
          <p:cNvPr id="460" name="Google Shape;460;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endParaRPr/>
          </a:p>
        </p:txBody>
      </p:sp>
      <p:sp>
        <p:nvSpPr>
          <p:cNvPr id="461" name="Google Shape;461;p28"/>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62" name="Google Shape;462;p28"/>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63" name="Google Shape;463;p28"/>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4061114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9"/>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a:t>3. A multiple-choice test contains 10 questions. There are four possible answers for each question. </a:t>
            </a:r>
            <a:endParaRPr/>
          </a:p>
          <a:p>
            <a:pPr marL="0" lvl="0" indent="0" algn="l" rtl="0">
              <a:lnSpc>
                <a:spcPct val="100000"/>
              </a:lnSpc>
              <a:spcBef>
                <a:spcPts val="560"/>
              </a:spcBef>
              <a:spcAft>
                <a:spcPts val="0"/>
              </a:spcAft>
              <a:buSzPts val="2100"/>
              <a:buNone/>
            </a:pPr>
            <a:r>
              <a:rPr lang="en-US"/>
              <a:t>	a) In how many ways can a student answer the questions on the 	test if the student answers every question? </a:t>
            </a:r>
            <a:endParaRPr/>
          </a:p>
          <a:p>
            <a:pPr marL="0" lvl="0" indent="0" algn="l" rtl="0">
              <a:lnSpc>
                <a:spcPct val="100000"/>
              </a:lnSpc>
              <a:spcBef>
                <a:spcPts val="560"/>
              </a:spcBef>
              <a:spcAft>
                <a:spcPts val="0"/>
              </a:spcAft>
              <a:buSzPts val="2100"/>
              <a:buNone/>
            </a:pPr>
            <a:r>
              <a:rPr lang="en-US"/>
              <a:t>	b) In how many ways can a student answer the questions on the 	test if the student can leave answers blank? </a:t>
            </a:r>
            <a:endParaRPr/>
          </a:p>
          <a:p>
            <a:pPr marL="0" lvl="0" indent="0" algn="l" rtl="0">
              <a:lnSpc>
                <a:spcPct val="100000"/>
              </a:lnSpc>
              <a:spcBef>
                <a:spcPts val="560"/>
              </a:spcBef>
              <a:spcAft>
                <a:spcPts val="0"/>
              </a:spcAft>
              <a:buSzPts val="2100"/>
              <a:buNone/>
            </a:pPr>
            <a:endParaRPr/>
          </a:p>
          <a:p>
            <a:pPr marL="0" lvl="0" indent="0" algn="l" rtl="0">
              <a:lnSpc>
                <a:spcPct val="100000"/>
              </a:lnSpc>
              <a:spcBef>
                <a:spcPts val="560"/>
              </a:spcBef>
              <a:spcAft>
                <a:spcPts val="0"/>
              </a:spcAft>
              <a:buSzPts val="2100"/>
              <a:buNone/>
            </a:pPr>
            <a:r>
              <a:rPr lang="en-US"/>
              <a:t>4. A particular brand of shirt comes in 12 colors, has a male version and a female version, and comes in three sizes for each gender. How many different types of this shirt are made?</a:t>
            </a:r>
            <a:endParaRPr/>
          </a:p>
        </p:txBody>
      </p:sp>
      <p:sp>
        <p:nvSpPr>
          <p:cNvPr id="469" name="Google Shape;469;p29"/>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70" name="Google Shape;470;p29"/>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71" name="Google Shape;471;p29"/>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472" name="Google Shape;472;p29"/>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extLst>
      <p:ext uri="{BB962C8B-B14F-4D97-AF65-F5344CB8AC3E}">
        <p14:creationId xmlns:p14="http://schemas.microsoft.com/office/powerpoint/2010/main" val="2367086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5. Six different airlines fly from New York to Denver and seven fly from Denver to San Francisco. How many different pairs of airlines can you choose on which to book a trip from New York to San Francisco via Denver, when you pick an airline for the flight to Denver and an airline for the continuation flight to San Francisco?</a:t>
            </a:r>
            <a:endParaRPr/>
          </a:p>
          <a:p>
            <a:pPr marL="342900" marR="0" lvl="0" indent="-342900" algn="l" rtl="0">
              <a:lnSpc>
                <a:spcPct val="100000"/>
              </a:lnSpc>
              <a:spcBef>
                <a:spcPts val="560"/>
              </a:spcBef>
              <a:spcAft>
                <a:spcPts val="0"/>
              </a:spcAft>
              <a:buClr>
                <a:srgbClr val="0033CC"/>
              </a:buClr>
              <a:buSzPts val="2100"/>
              <a:buFont typeface="Arial"/>
              <a:buChar char="●"/>
            </a:pPr>
            <a:r>
              <a:rPr lang="en-US"/>
              <a:t>6. There are four major auto routes from Boston to Detroit and six from Detroit to Los Angeles. How many major auto routes are there from Boston to Los Angeles via Detroit?</a:t>
            </a:r>
            <a:endParaRPr/>
          </a:p>
        </p:txBody>
      </p:sp>
      <p:sp>
        <p:nvSpPr>
          <p:cNvPr id="478" name="Google Shape;478;p30"/>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79" name="Google Shape;479;p30"/>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80" name="Google Shape;480;p30"/>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
        <p:nvSpPr>
          <p:cNvPr id="481" name="Google Shape;481;p30"/>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extLst>
      <p:ext uri="{BB962C8B-B14F-4D97-AF65-F5344CB8AC3E}">
        <p14:creationId xmlns:p14="http://schemas.microsoft.com/office/powerpoint/2010/main" val="2540137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1"/>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8. How many different three-letter initials with none of the letters repeated can people have?</a:t>
            </a:r>
            <a:endParaRPr/>
          </a:p>
          <a:p>
            <a:pPr marL="342900" marR="0" lvl="0" indent="-342900" algn="l" rtl="0">
              <a:lnSpc>
                <a:spcPct val="100000"/>
              </a:lnSpc>
              <a:spcBef>
                <a:spcPts val="560"/>
              </a:spcBef>
              <a:spcAft>
                <a:spcPts val="0"/>
              </a:spcAft>
              <a:buClr>
                <a:srgbClr val="0033CC"/>
              </a:buClr>
              <a:buSzPts val="2100"/>
              <a:buFont typeface="Arial"/>
              <a:buChar char="●"/>
            </a:pPr>
            <a:r>
              <a:rPr lang="en-US"/>
              <a:t>9. How many three-letter initials are there that begin with an A</a:t>
            </a:r>
            <a:endParaRPr/>
          </a:p>
          <a:p>
            <a:pPr marL="342900" marR="0" lvl="0" indent="-342900" algn="l" rtl="0">
              <a:lnSpc>
                <a:spcPct val="100000"/>
              </a:lnSpc>
              <a:spcBef>
                <a:spcPts val="560"/>
              </a:spcBef>
              <a:spcAft>
                <a:spcPts val="0"/>
              </a:spcAft>
              <a:buClr>
                <a:srgbClr val="0033CC"/>
              </a:buClr>
              <a:buSzPts val="2100"/>
              <a:buFont typeface="Arial"/>
              <a:buChar char="●"/>
            </a:pPr>
            <a:r>
              <a:rPr lang="en-US"/>
              <a:t>11. How many bit strings of length ten both begin and end with a 1?</a:t>
            </a:r>
            <a:endParaRPr/>
          </a:p>
          <a:p>
            <a:pPr marL="342900" marR="0" lvl="0" indent="-342900" algn="l" rtl="0">
              <a:lnSpc>
                <a:spcPct val="100000"/>
              </a:lnSpc>
              <a:spcBef>
                <a:spcPts val="560"/>
              </a:spcBef>
              <a:spcAft>
                <a:spcPts val="0"/>
              </a:spcAft>
              <a:buClr>
                <a:srgbClr val="0033CC"/>
              </a:buClr>
              <a:buSzPts val="2100"/>
              <a:buFont typeface="Arial"/>
              <a:buChar char="●"/>
            </a:pPr>
            <a:r>
              <a:rPr lang="en-US"/>
              <a:t>15. How many strings are there of lowercase letters of length four or less, not counting the empty string?</a:t>
            </a:r>
            <a:endParaRPr/>
          </a:p>
          <a:p>
            <a:pPr marL="342900" marR="0" lvl="0" indent="-342900" algn="l" rtl="0">
              <a:lnSpc>
                <a:spcPct val="100000"/>
              </a:lnSpc>
              <a:spcBef>
                <a:spcPts val="560"/>
              </a:spcBef>
              <a:spcAft>
                <a:spcPts val="0"/>
              </a:spcAft>
              <a:buClr>
                <a:srgbClr val="0033CC"/>
              </a:buClr>
              <a:buSzPts val="2100"/>
              <a:buFont typeface="Arial"/>
              <a:buChar char="●"/>
            </a:pPr>
            <a:r>
              <a:rPr lang="en-US"/>
              <a:t>16. How many strings are there of four lowercase letters that have the letter x in them?</a:t>
            </a:r>
            <a:endParaRPr/>
          </a:p>
        </p:txBody>
      </p:sp>
      <p:sp>
        <p:nvSpPr>
          <p:cNvPr id="487" name="Google Shape;487;p31"/>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88" name="Google Shape;488;p31"/>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89" name="Google Shape;489;p31"/>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
        <p:nvSpPr>
          <p:cNvPr id="490" name="Google Shape;490;p31"/>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extLst>
      <p:ext uri="{BB962C8B-B14F-4D97-AF65-F5344CB8AC3E}">
        <p14:creationId xmlns:p14="http://schemas.microsoft.com/office/powerpoint/2010/main" val="219474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body" idx="1"/>
          </p:nvPr>
        </p:nvSpPr>
        <p:spPr>
          <a:xfrm>
            <a:off x="533400" y="1227909"/>
            <a:ext cx="113665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dirty="0"/>
              <a:t>Birthday Treat</a:t>
            </a:r>
            <a:endParaRPr dirty="0"/>
          </a:p>
          <a:p>
            <a:pPr marL="342900" marR="0" lvl="0" indent="-209550" algn="l" rtl="0">
              <a:lnSpc>
                <a:spcPct val="100000"/>
              </a:lnSpc>
              <a:spcBef>
                <a:spcPts val="560"/>
              </a:spcBef>
              <a:spcAft>
                <a:spcPts val="0"/>
              </a:spcAft>
              <a:buClr>
                <a:srgbClr val="0033CC"/>
              </a:buClr>
              <a:buSzPts val="2100"/>
              <a:buFont typeface="Arial"/>
              <a:buNone/>
            </a:pPr>
            <a:endParaRPr dirty="0"/>
          </a:p>
          <a:p>
            <a:pPr marL="342900" marR="0" lvl="0" indent="-342900" algn="l" rtl="0">
              <a:lnSpc>
                <a:spcPct val="100000"/>
              </a:lnSpc>
              <a:spcBef>
                <a:spcPts val="560"/>
              </a:spcBef>
              <a:spcAft>
                <a:spcPts val="0"/>
              </a:spcAft>
              <a:buClr>
                <a:srgbClr val="0033CC"/>
              </a:buClr>
              <a:buSzPts val="2100"/>
              <a:buFont typeface="Arial"/>
              <a:buChar char="●"/>
            </a:pPr>
            <a:r>
              <a:rPr lang="en-US" dirty="0"/>
              <a:t>Suppose, you want to give birthday treat to your friends in a restaurant. </a:t>
            </a:r>
            <a:endParaRPr lang="en-US" dirty="0" smtClean="0"/>
          </a:p>
          <a:p>
            <a:pPr marL="342900" marR="0" lvl="0" indent="-342900" algn="l" rtl="0">
              <a:lnSpc>
                <a:spcPct val="100000"/>
              </a:lnSpc>
              <a:spcBef>
                <a:spcPts val="560"/>
              </a:spcBef>
              <a:spcAft>
                <a:spcPts val="0"/>
              </a:spcAft>
              <a:buClr>
                <a:srgbClr val="0033CC"/>
              </a:buClr>
              <a:buSzPts val="2100"/>
              <a:buFont typeface="Arial"/>
              <a:buChar char="●"/>
            </a:pPr>
            <a:r>
              <a:rPr lang="en-US" dirty="0" smtClean="0"/>
              <a:t>The </a:t>
            </a:r>
            <a:r>
              <a:rPr lang="en-US" dirty="0"/>
              <a:t>restaurant offers </a:t>
            </a:r>
            <a:r>
              <a:rPr lang="en-US" b="1" dirty="0"/>
              <a:t>3 main </a:t>
            </a:r>
            <a:r>
              <a:rPr lang="en-US" b="1" dirty="0" smtClean="0"/>
              <a:t>courses </a:t>
            </a:r>
            <a:r>
              <a:rPr lang="en-US" dirty="0" smtClean="0"/>
              <a:t>(e.g., </a:t>
            </a:r>
            <a:r>
              <a:rPr lang="en-US" dirty="0"/>
              <a:t>Biryani, Pizza, Pasta) and </a:t>
            </a:r>
            <a:r>
              <a:rPr lang="en-US" b="1" dirty="0"/>
              <a:t>2 types of cold drinks </a:t>
            </a:r>
            <a:r>
              <a:rPr lang="en-US" dirty="0"/>
              <a:t>(Pepsi, 7Up). </a:t>
            </a:r>
            <a:endParaRPr lang="en-US" dirty="0" smtClean="0"/>
          </a:p>
          <a:p>
            <a:pPr marL="342900" marR="0" lvl="0" indent="-342900" algn="l" rtl="0">
              <a:lnSpc>
                <a:spcPct val="100000"/>
              </a:lnSpc>
              <a:spcBef>
                <a:spcPts val="560"/>
              </a:spcBef>
              <a:spcAft>
                <a:spcPts val="0"/>
              </a:spcAft>
              <a:buClr>
                <a:srgbClr val="0033CC"/>
              </a:buClr>
              <a:buSzPts val="2100"/>
              <a:buFont typeface="Arial"/>
              <a:buChar char="●"/>
            </a:pPr>
            <a:r>
              <a:rPr lang="en-US" dirty="0" smtClean="0"/>
              <a:t>Your </a:t>
            </a:r>
            <a:r>
              <a:rPr lang="en-US" dirty="0"/>
              <a:t>friend can choose </a:t>
            </a:r>
            <a:r>
              <a:rPr lang="en-US" b="1" dirty="0"/>
              <a:t>one main course </a:t>
            </a:r>
            <a:r>
              <a:rPr lang="en-US" dirty="0"/>
              <a:t>and one </a:t>
            </a:r>
            <a:r>
              <a:rPr lang="en-US" b="1" dirty="0"/>
              <a:t>cold drink </a:t>
            </a:r>
            <a:r>
              <a:rPr lang="en-US" dirty="0"/>
              <a:t>from the given options. </a:t>
            </a:r>
            <a:endParaRPr lang="en-US" dirty="0" smtClean="0"/>
          </a:p>
          <a:p>
            <a:pPr marL="342900" marR="0" lvl="0" indent="-342900" algn="l" rtl="0">
              <a:lnSpc>
                <a:spcPct val="100000"/>
              </a:lnSpc>
              <a:spcBef>
                <a:spcPts val="560"/>
              </a:spcBef>
              <a:spcAft>
                <a:spcPts val="0"/>
              </a:spcAft>
              <a:buClr>
                <a:srgbClr val="0033CC"/>
              </a:buClr>
              <a:buSzPts val="2100"/>
              <a:buFont typeface="Arial"/>
              <a:buChar char="●"/>
            </a:pPr>
            <a:r>
              <a:rPr lang="en-US" b="1" dirty="0" smtClean="0">
                <a:solidFill>
                  <a:srgbClr val="FF0000"/>
                </a:solidFill>
              </a:rPr>
              <a:t>Q. How </a:t>
            </a:r>
            <a:r>
              <a:rPr lang="en-US" b="1" dirty="0">
                <a:solidFill>
                  <a:srgbClr val="FF0000"/>
                </a:solidFill>
              </a:rPr>
              <a:t>many different choices does your friend have to select the meal ?</a:t>
            </a:r>
            <a:endParaRPr b="1" dirty="0">
              <a:solidFill>
                <a:srgbClr val="FF0000"/>
              </a:solidFill>
            </a:endParaRPr>
          </a:p>
          <a:p>
            <a:pPr marL="342900" marR="0" lvl="0" indent="-209550" algn="l" rtl="0">
              <a:lnSpc>
                <a:spcPct val="100000"/>
              </a:lnSpc>
              <a:spcBef>
                <a:spcPts val="560"/>
              </a:spcBef>
              <a:spcAft>
                <a:spcPts val="0"/>
              </a:spcAft>
              <a:buClr>
                <a:srgbClr val="0033CC"/>
              </a:buClr>
              <a:buSzPts val="2100"/>
              <a:buFont typeface="Arial"/>
              <a:buNone/>
            </a:pPr>
            <a:endParaRPr dirty="0"/>
          </a:p>
        </p:txBody>
      </p:sp>
      <p:sp>
        <p:nvSpPr>
          <p:cNvPr id="140" name="Google Shape;140;p5"/>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141" name="Google Shape;141;p5"/>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142" name="Google Shape;142;p5"/>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3" name="Google Shape;143;p5"/>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dirty="0"/>
              <a:t>Product </a:t>
            </a:r>
            <a:r>
              <a:rPr lang="en-US" dirty="0" smtClean="0"/>
              <a:t>Rule: Example</a:t>
            </a:r>
            <a:endParaRPr dirty="0"/>
          </a:p>
        </p:txBody>
      </p:sp>
    </p:spTree>
    <p:extLst>
      <p:ext uri="{BB962C8B-B14F-4D97-AF65-F5344CB8AC3E}">
        <p14:creationId xmlns:p14="http://schemas.microsoft.com/office/powerpoint/2010/main" val="1260581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2"/>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17. How many strings of five ASCII characters contain the character @ (“at” sign) at least once? [Note: There are 128 different ASCII characters.]</a:t>
            </a:r>
            <a:endParaRPr/>
          </a:p>
          <a:p>
            <a:pPr marL="342900" marR="0" lvl="0" indent="-342900" algn="l" rtl="0">
              <a:lnSpc>
                <a:spcPct val="100000"/>
              </a:lnSpc>
              <a:spcBef>
                <a:spcPts val="560"/>
              </a:spcBef>
              <a:spcAft>
                <a:spcPts val="0"/>
              </a:spcAft>
              <a:buClr>
                <a:srgbClr val="0033CC"/>
              </a:buClr>
              <a:buSzPts val="2100"/>
              <a:buFont typeface="Arial"/>
              <a:buChar char="●"/>
            </a:pPr>
            <a:r>
              <a:rPr lang="en-US"/>
              <a:t>19. How many 6-element RNA sequences </a:t>
            </a:r>
            <a:endParaRPr/>
          </a:p>
          <a:p>
            <a:pPr marL="742950" lvl="1" indent="-285750" algn="l" rtl="0">
              <a:lnSpc>
                <a:spcPct val="100000"/>
              </a:lnSpc>
              <a:spcBef>
                <a:spcPts val="480"/>
              </a:spcBef>
              <a:spcAft>
                <a:spcPts val="0"/>
              </a:spcAft>
              <a:buSzPts val="1560"/>
              <a:buChar char="●"/>
            </a:pPr>
            <a:r>
              <a:rPr lang="en-US"/>
              <a:t>a) do not contain U? </a:t>
            </a:r>
            <a:endParaRPr/>
          </a:p>
          <a:p>
            <a:pPr marL="742950" lvl="1" indent="-285750" algn="l" rtl="0">
              <a:lnSpc>
                <a:spcPct val="100000"/>
              </a:lnSpc>
              <a:spcBef>
                <a:spcPts val="480"/>
              </a:spcBef>
              <a:spcAft>
                <a:spcPts val="0"/>
              </a:spcAft>
              <a:buSzPts val="1560"/>
              <a:buChar char="●"/>
            </a:pPr>
            <a:r>
              <a:rPr lang="en-US"/>
              <a:t>b) end with GU? </a:t>
            </a:r>
            <a:endParaRPr/>
          </a:p>
          <a:p>
            <a:pPr marL="742950" lvl="1" indent="-285750" algn="l" rtl="0">
              <a:lnSpc>
                <a:spcPct val="100000"/>
              </a:lnSpc>
              <a:spcBef>
                <a:spcPts val="480"/>
              </a:spcBef>
              <a:spcAft>
                <a:spcPts val="0"/>
              </a:spcAft>
              <a:buSzPts val="1560"/>
              <a:buChar char="●"/>
            </a:pPr>
            <a:r>
              <a:rPr lang="en-US"/>
              <a:t>c) start with C? </a:t>
            </a:r>
            <a:endParaRPr/>
          </a:p>
          <a:p>
            <a:pPr marL="742950" lvl="1" indent="-285750" algn="l" rtl="0">
              <a:lnSpc>
                <a:spcPct val="100000"/>
              </a:lnSpc>
              <a:spcBef>
                <a:spcPts val="480"/>
              </a:spcBef>
              <a:spcAft>
                <a:spcPts val="0"/>
              </a:spcAft>
              <a:buSzPts val="1560"/>
              <a:buChar char="●"/>
            </a:pPr>
            <a:r>
              <a:rPr lang="en-US"/>
              <a:t>d) contain only A or U?</a:t>
            </a:r>
            <a:endParaRPr/>
          </a:p>
        </p:txBody>
      </p:sp>
      <p:sp>
        <p:nvSpPr>
          <p:cNvPr id="496" name="Google Shape;496;p32"/>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497" name="Google Shape;497;p32"/>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498" name="Google Shape;498;p32"/>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
        <p:nvSpPr>
          <p:cNvPr id="499" name="Google Shape;499;p32"/>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extLst>
      <p:ext uri="{BB962C8B-B14F-4D97-AF65-F5344CB8AC3E}">
        <p14:creationId xmlns:p14="http://schemas.microsoft.com/office/powerpoint/2010/main" val="883378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3"/>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33. How many strings of eight English letters are there </a:t>
            </a:r>
            <a:endParaRPr/>
          </a:p>
          <a:p>
            <a:pPr marL="742950" lvl="1" indent="-285750" algn="l" rtl="0">
              <a:lnSpc>
                <a:spcPct val="100000"/>
              </a:lnSpc>
              <a:spcBef>
                <a:spcPts val="480"/>
              </a:spcBef>
              <a:spcAft>
                <a:spcPts val="0"/>
              </a:spcAft>
              <a:buSzPts val="1560"/>
              <a:buChar char="●"/>
            </a:pPr>
            <a:r>
              <a:rPr lang="en-US"/>
              <a:t>a) that contain no vowels, if letters can be repeated? </a:t>
            </a:r>
            <a:endParaRPr/>
          </a:p>
          <a:p>
            <a:pPr marL="742950" lvl="1" indent="-285750" algn="l" rtl="0">
              <a:lnSpc>
                <a:spcPct val="100000"/>
              </a:lnSpc>
              <a:spcBef>
                <a:spcPts val="480"/>
              </a:spcBef>
              <a:spcAft>
                <a:spcPts val="0"/>
              </a:spcAft>
              <a:buSzPts val="1560"/>
              <a:buChar char="●"/>
            </a:pPr>
            <a:r>
              <a:rPr lang="en-US"/>
              <a:t>b) that contain no vowels, if letters cannot be repeated? </a:t>
            </a:r>
            <a:endParaRPr/>
          </a:p>
          <a:p>
            <a:pPr marL="742950" lvl="1" indent="-285750" algn="l" rtl="0">
              <a:lnSpc>
                <a:spcPct val="100000"/>
              </a:lnSpc>
              <a:spcBef>
                <a:spcPts val="480"/>
              </a:spcBef>
              <a:spcAft>
                <a:spcPts val="0"/>
              </a:spcAft>
              <a:buSzPts val="1560"/>
              <a:buChar char="●"/>
            </a:pPr>
            <a:r>
              <a:rPr lang="en-US"/>
              <a:t>c) that start with a vowel, if letters can be repeated? </a:t>
            </a:r>
            <a:endParaRPr/>
          </a:p>
          <a:p>
            <a:pPr marL="742950" lvl="1" indent="-285750" algn="l" rtl="0">
              <a:lnSpc>
                <a:spcPct val="100000"/>
              </a:lnSpc>
              <a:spcBef>
                <a:spcPts val="480"/>
              </a:spcBef>
              <a:spcAft>
                <a:spcPts val="0"/>
              </a:spcAft>
              <a:buSzPts val="1560"/>
              <a:buChar char="●"/>
            </a:pPr>
            <a:r>
              <a:rPr lang="en-US"/>
              <a:t>d) that start with a vowel, if letters cannot be repeated? </a:t>
            </a:r>
            <a:endParaRPr/>
          </a:p>
          <a:p>
            <a:pPr marL="742950" lvl="1" indent="-285750" algn="l" rtl="0">
              <a:lnSpc>
                <a:spcPct val="100000"/>
              </a:lnSpc>
              <a:spcBef>
                <a:spcPts val="480"/>
              </a:spcBef>
              <a:spcAft>
                <a:spcPts val="0"/>
              </a:spcAft>
              <a:buSzPts val="1560"/>
              <a:buChar char="●"/>
            </a:pPr>
            <a:r>
              <a:rPr lang="en-US"/>
              <a:t>e) that contain at least one vowel, if letters can be repeated? </a:t>
            </a:r>
            <a:endParaRPr/>
          </a:p>
          <a:p>
            <a:pPr marL="742950" lvl="1" indent="-285750" algn="l" rtl="0">
              <a:lnSpc>
                <a:spcPct val="100000"/>
              </a:lnSpc>
              <a:spcBef>
                <a:spcPts val="480"/>
              </a:spcBef>
              <a:spcAft>
                <a:spcPts val="0"/>
              </a:spcAft>
              <a:buSzPts val="1560"/>
              <a:buChar char="●"/>
            </a:pPr>
            <a:r>
              <a:rPr lang="en-US"/>
              <a:t>f ) that contain exactly one vowel, if letters can be repeated? </a:t>
            </a:r>
            <a:endParaRPr/>
          </a:p>
          <a:p>
            <a:pPr marL="742950" lvl="1" indent="-285750" algn="l" rtl="0">
              <a:lnSpc>
                <a:spcPct val="100000"/>
              </a:lnSpc>
              <a:spcBef>
                <a:spcPts val="480"/>
              </a:spcBef>
              <a:spcAft>
                <a:spcPts val="0"/>
              </a:spcAft>
              <a:buSzPts val="1560"/>
              <a:buChar char="●"/>
            </a:pPr>
            <a:r>
              <a:rPr lang="en-US"/>
              <a:t>g) that start with X and contain at least one vowel, if letters can be repeated? </a:t>
            </a:r>
            <a:endParaRPr/>
          </a:p>
          <a:p>
            <a:pPr marL="742950" lvl="1" indent="-285750" algn="l" rtl="0">
              <a:lnSpc>
                <a:spcPct val="100000"/>
              </a:lnSpc>
              <a:spcBef>
                <a:spcPts val="480"/>
              </a:spcBef>
              <a:spcAft>
                <a:spcPts val="0"/>
              </a:spcAft>
              <a:buSzPts val="1560"/>
              <a:buChar char="●"/>
            </a:pPr>
            <a:r>
              <a:rPr lang="en-US"/>
              <a:t>h) that start and end with X and contain at least one vowel, if letters can be repeated?</a:t>
            </a:r>
            <a:endParaRPr/>
          </a:p>
        </p:txBody>
      </p:sp>
      <p:sp>
        <p:nvSpPr>
          <p:cNvPr id="505" name="Google Shape;505;p33"/>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506" name="Google Shape;506;p3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507" name="Google Shape;507;p33"/>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
        <p:nvSpPr>
          <p:cNvPr id="508" name="Google Shape;508;p33"/>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extLst>
      <p:ext uri="{BB962C8B-B14F-4D97-AF65-F5344CB8AC3E}">
        <p14:creationId xmlns:p14="http://schemas.microsoft.com/office/powerpoint/2010/main" val="1339460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2"/>
              </a:buClr>
              <a:buSzPts val="5400"/>
              <a:buFont typeface="Times New Roman"/>
              <a:buNone/>
            </a:pPr>
            <a:r>
              <a:rPr lang="en-US"/>
              <a:t>Thank You</a:t>
            </a:r>
            <a:endParaRPr/>
          </a:p>
        </p:txBody>
      </p:sp>
      <p:sp>
        <p:nvSpPr>
          <p:cNvPr id="514" name="Google Shape;514;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1"/>
              </a:buClr>
              <a:buSzPts val="1950"/>
              <a:buFont typeface="Arial"/>
              <a:buNone/>
            </a:pPr>
            <a:endParaRPr/>
          </a:p>
        </p:txBody>
      </p:sp>
      <p:sp>
        <p:nvSpPr>
          <p:cNvPr id="515" name="Google Shape;515;p34"/>
          <p:cNvSpPr txBox="1">
            <a:spLocks noGrp="1"/>
          </p:cNvSpPr>
          <p:nvPr>
            <p:ph type="dt" idx="4294967295"/>
          </p:nvPr>
        </p:nvSpPr>
        <p:spPr>
          <a:xfrm>
            <a:off x="855617"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516" name="Google Shape;516;p34"/>
          <p:cNvSpPr txBox="1">
            <a:spLocks noGrp="1"/>
          </p:cNvSpPr>
          <p:nvPr>
            <p:ph type="ftr" idx="4294967295"/>
          </p:nvPr>
        </p:nvSpPr>
        <p:spPr>
          <a:xfrm>
            <a:off x="4056017"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517" name="Google Shape;517;p34"/>
          <p:cNvSpPr txBox="1">
            <a:spLocks noGrp="1"/>
          </p:cNvSpPr>
          <p:nvPr>
            <p:ph type="sldNum" idx="4294967295"/>
          </p:nvPr>
        </p:nvSpPr>
        <p:spPr>
          <a:xfrm>
            <a:off x="8628017"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2383781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318b460c856_0_26"/>
          <p:cNvPicPr preferRelativeResize="0"/>
          <p:nvPr/>
        </p:nvPicPr>
        <p:blipFill rotWithShape="1">
          <a:blip r:embed="rId3">
            <a:alphaModFix/>
          </a:blip>
          <a:srcRect/>
          <a:stretch/>
        </p:blipFill>
        <p:spPr>
          <a:xfrm>
            <a:off x="4368800" y="1981200"/>
            <a:ext cx="2641600" cy="2514600"/>
          </a:xfrm>
          <a:prstGeom prst="rect">
            <a:avLst/>
          </a:prstGeom>
          <a:noFill/>
          <a:ln>
            <a:noFill/>
          </a:ln>
        </p:spPr>
      </p:pic>
    </p:spTree>
    <p:extLst>
      <p:ext uri="{BB962C8B-B14F-4D97-AF65-F5344CB8AC3E}">
        <p14:creationId xmlns:p14="http://schemas.microsoft.com/office/powerpoint/2010/main" val="329293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100"/>
              <a:buNone/>
            </a:pPr>
            <a:r>
              <a:rPr lang="en-US" b="1"/>
              <a:t>You have to select two items from the menu. </a:t>
            </a:r>
            <a:endParaRPr/>
          </a:p>
          <a:p>
            <a:pPr marL="0" lvl="0" indent="0" algn="l" rtl="0">
              <a:lnSpc>
                <a:spcPct val="100000"/>
              </a:lnSpc>
              <a:spcBef>
                <a:spcPts val="560"/>
              </a:spcBef>
              <a:spcAft>
                <a:spcPts val="0"/>
              </a:spcAft>
              <a:buSzPts val="2100"/>
              <a:buNone/>
            </a:pPr>
            <a:r>
              <a:rPr lang="en-US"/>
              <a:t>One from the main course, for that you have total three choices.</a:t>
            </a:r>
            <a:endParaRPr/>
          </a:p>
          <a:p>
            <a:pPr marL="342900" lvl="0" indent="-209550" algn="l" rtl="0">
              <a:lnSpc>
                <a:spcPct val="100000"/>
              </a:lnSpc>
              <a:spcBef>
                <a:spcPts val="560"/>
              </a:spcBef>
              <a:spcAft>
                <a:spcPts val="0"/>
              </a:spcAft>
              <a:buSzPts val="2100"/>
              <a:buFont typeface="Noto Sans Symbols"/>
              <a:buNone/>
            </a:pPr>
            <a:endParaRPr/>
          </a:p>
          <a:p>
            <a:pPr marL="0" lvl="0" indent="0" algn="l" rtl="0">
              <a:lnSpc>
                <a:spcPct val="100000"/>
              </a:lnSpc>
              <a:spcBef>
                <a:spcPts val="560"/>
              </a:spcBef>
              <a:spcAft>
                <a:spcPts val="0"/>
              </a:spcAft>
              <a:buSzPts val="2100"/>
              <a:buNone/>
            </a:pPr>
            <a:endParaRPr/>
          </a:p>
          <a:p>
            <a:pPr marL="0" lvl="0" indent="0" algn="l" rtl="0">
              <a:lnSpc>
                <a:spcPct val="100000"/>
              </a:lnSpc>
              <a:spcBef>
                <a:spcPts val="560"/>
              </a:spcBef>
              <a:spcAft>
                <a:spcPts val="0"/>
              </a:spcAft>
              <a:buSzPts val="2100"/>
              <a:buNone/>
            </a:pPr>
            <a:endParaRPr/>
          </a:p>
          <a:p>
            <a:pPr marL="0" lvl="0" indent="0" algn="l" rtl="0">
              <a:lnSpc>
                <a:spcPct val="100000"/>
              </a:lnSpc>
              <a:spcBef>
                <a:spcPts val="560"/>
              </a:spcBef>
              <a:spcAft>
                <a:spcPts val="0"/>
              </a:spcAft>
              <a:buSzPts val="2100"/>
              <a:buNone/>
            </a:pPr>
            <a:r>
              <a:rPr lang="en-US"/>
              <a:t>Another one from the cold drinks, for that you have two options.</a:t>
            </a:r>
            <a:endParaRPr/>
          </a:p>
          <a:p>
            <a:pPr marL="0" lvl="0" indent="0" algn="l" rtl="0">
              <a:lnSpc>
                <a:spcPct val="100000"/>
              </a:lnSpc>
              <a:spcBef>
                <a:spcPts val="560"/>
              </a:spcBef>
              <a:spcAft>
                <a:spcPts val="0"/>
              </a:spcAft>
              <a:buSzPts val="2100"/>
              <a:buNone/>
            </a:pP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149" name="Google Shape;149;p6"/>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150" name="Google Shape;150;p6"/>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151" name="Google Shape;151;p6"/>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2" name="Google Shape;152;p6"/>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dirty="0"/>
              <a:t>Product </a:t>
            </a:r>
            <a:r>
              <a:rPr lang="en-US" dirty="0" smtClean="0"/>
              <a:t>Rule</a:t>
            </a:r>
            <a:endParaRPr dirty="0"/>
          </a:p>
        </p:txBody>
      </p:sp>
      <p:pic>
        <p:nvPicPr>
          <p:cNvPr id="153" name="Google Shape;153;p6" descr="H:\Online lecture\download.jfif"/>
          <p:cNvPicPr preferRelativeResize="0"/>
          <p:nvPr/>
        </p:nvPicPr>
        <p:blipFill rotWithShape="1">
          <a:blip r:embed="rId3">
            <a:alphaModFix/>
          </a:blip>
          <a:srcRect/>
          <a:stretch/>
        </p:blipFill>
        <p:spPr>
          <a:xfrm>
            <a:off x="1617437" y="2367261"/>
            <a:ext cx="1513202" cy="1269983"/>
          </a:xfrm>
          <a:prstGeom prst="rect">
            <a:avLst/>
          </a:prstGeom>
          <a:noFill/>
          <a:ln>
            <a:noFill/>
          </a:ln>
        </p:spPr>
      </p:pic>
      <p:pic>
        <p:nvPicPr>
          <p:cNvPr id="154" name="Google Shape;154;p6"/>
          <p:cNvPicPr preferRelativeResize="0"/>
          <p:nvPr/>
        </p:nvPicPr>
        <p:blipFill rotWithShape="1">
          <a:blip r:embed="rId4">
            <a:alphaModFix/>
          </a:blip>
          <a:srcRect/>
          <a:stretch/>
        </p:blipFill>
        <p:spPr>
          <a:xfrm>
            <a:off x="4065295" y="2367260"/>
            <a:ext cx="1860059" cy="1269983"/>
          </a:xfrm>
          <a:prstGeom prst="rect">
            <a:avLst/>
          </a:prstGeom>
          <a:noFill/>
          <a:ln>
            <a:noFill/>
          </a:ln>
        </p:spPr>
      </p:pic>
      <p:pic>
        <p:nvPicPr>
          <p:cNvPr id="155" name="Google Shape;155;p6"/>
          <p:cNvPicPr preferRelativeResize="0"/>
          <p:nvPr/>
        </p:nvPicPr>
        <p:blipFill rotWithShape="1">
          <a:blip r:embed="rId5">
            <a:alphaModFix/>
          </a:blip>
          <a:srcRect/>
          <a:stretch/>
        </p:blipFill>
        <p:spPr>
          <a:xfrm>
            <a:off x="6539985" y="2367261"/>
            <a:ext cx="1613415" cy="1269982"/>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1812943" y="4440320"/>
            <a:ext cx="1001300" cy="152239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059457" y="4489152"/>
            <a:ext cx="1927539" cy="1473558"/>
          </a:xfrm>
          <a:prstGeom prst="rect">
            <a:avLst/>
          </a:prstGeom>
          <a:noFill/>
          <a:ln>
            <a:noFill/>
          </a:ln>
        </p:spPr>
      </p:pic>
    </p:spTree>
    <p:extLst>
      <p:ext uri="{BB962C8B-B14F-4D97-AF65-F5344CB8AC3E}">
        <p14:creationId xmlns:p14="http://schemas.microsoft.com/office/powerpoint/2010/main" val="240767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If you choose Biryani, then you can take pepsi or 7up with it. Therefore, you have </a:t>
            </a:r>
            <a:r>
              <a:rPr lang="en-US" b="1"/>
              <a:t>two different </a:t>
            </a:r>
            <a:r>
              <a:rPr lang="en-US"/>
              <a:t>choices</a:t>
            </a:r>
            <a:endParaRPr/>
          </a:p>
        </p:txBody>
      </p:sp>
      <p:sp>
        <p:nvSpPr>
          <p:cNvPr id="163" name="Google Shape;163;p7"/>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164" name="Google Shape;164;p7"/>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165" name="Google Shape;165;p7"/>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6" name="Google Shape;166;p7"/>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pic>
        <p:nvPicPr>
          <p:cNvPr id="167" name="Google Shape;167;p7" descr="H:\Online lecture\download.jfif"/>
          <p:cNvPicPr preferRelativeResize="0"/>
          <p:nvPr/>
        </p:nvPicPr>
        <p:blipFill rotWithShape="1">
          <a:blip r:embed="rId3">
            <a:alphaModFix/>
          </a:blip>
          <a:srcRect/>
          <a:stretch/>
        </p:blipFill>
        <p:spPr>
          <a:xfrm>
            <a:off x="3932276" y="2470499"/>
            <a:ext cx="1513202" cy="1269983"/>
          </a:xfrm>
          <a:prstGeom prst="rect">
            <a:avLst/>
          </a:prstGeom>
          <a:noFill/>
          <a:ln>
            <a:noFill/>
          </a:ln>
        </p:spPr>
      </p:pic>
      <p:pic>
        <p:nvPicPr>
          <p:cNvPr id="168" name="Google Shape;168;p7"/>
          <p:cNvPicPr preferRelativeResize="0"/>
          <p:nvPr/>
        </p:nvPicPr>
        <p:blipFill rotWithShape="1">
          <a:blip r:embed="rId4">
            <a:alphaModFix/>
          </a:blip>
          <a:srcRect/>
          <a:stretch/>
        </p:blipFill>
        <p:spPr>
          <a:xfrm>
            <a:off x="5870481" y="2470499"/>
            <a:ext cx="1184856" cy="1269983"/>
          </a:xfrm>
          <a:prstGeom prst="rect">
            <a:avLst/>
          </a:prstGeom>
          <a:noFill/>
          <a:ln>
            <a:noFill/>
          </a:ln>
        </p:spPr>
      </p:pic>
      <p:pic>
        <p:nvPicPr>
          <p:cNvPr id="169" name="Google Shape;169;p7"/>
          <p:cNvPicPr preferRelativeResize="0"/>
          <p:nvPr/>
        </p:nvPicPr>
        <p:blipFill rotWithShape="1">
          <a:blip r:embed="rId5">
            <a:alphaModFix/>
          </a:blip>
          <a:srcRect/>
          <a:stretch/>
        </p:blipFill>
        <p:spPr>
          <a:xfrm>
            <a:off x="7312915" y="2470499"/>
            <a:ext cx="978794" cy="1269983"/>
          </a:xfrm>
          <a:prstGeom prst="rect">
            <a:avLst/>
          </a:prstGeom>
          <a:noFill/>
          <a:ln>
            <a:noFill/>
          </a:ln>
        </p:spPr>
      </p:pic>
      <p:pic>
        <p:nvPicPr>
          <p:cNvPr id="170" name="Google Shape;170;p7" descr="H:\Online lecture\download.jfif"/>
          <p:cNvPicPr preferRelativeResize="0"/>
          <p:nvPr/>
        </p:nvPicPr>
        <p:blipFill rotWithShape="1">
          <a:blip r:embed="rId3">
            <a:alphaModFix/>
          </a:blip>
          <a:srcRect/>
          <a:stretch/>
        </p:blipFill>
        <p:spPr>
          <a:xfrm>
            <a:off x="3909771" y="4091091"/>
            <a:ext cx="1513202" cy="1269983"/>
          </a:xfrm>
          <a:prstGeom prst="rect">
            <a:avLst/>
          </a:prstGeom>
          <a:noFill/>
          <a:ln>
            <a:noFill/>
          </a:ln>
        </p:spPr>
      </p:pic>
      <p:pic>
        <p:nvPicPr>
          <p:cNvPr id="171" name="Google Shape;171;p7"/>
          <p:cNvPicPr preferRelativeResize="0"/>
          <p:nvPr/>
        </p:nvPicPr>
        <p:blipFill rotWithShape="1">
          <a:blip r:embed="rId4">
            <a:alphaModFix/>
          </a:blip>
          <a:srcRect/>
          <a:stretch/>
        </p:blipFill>
        <p:spPr>
          <a:xfrm>
            <a:off x="5870481" y="4136533"/>
            <a:ext cx="1184856" cy="1269983"/>
          </a:xfrm>
          <a:prstGeom prst="rect">
            <a:avLst/>
          </a:prstGeom>
          <a:noFill/>
          <a:ln>
            <a:noFill/>
          </a:ln>
        </p:spPr>
      </p:pic>
      <p:pic>
        <p:nvPicPr>
          <p:cNvPr id="172" name="Google Shape;172;p7"/>
          <p:cNvPicPr preferRelativeResize="0"/>
          <p:nvPr/>
        </p:nvPicPr>
        <p:blipFill rotWithShape="1">
          <a:blip r:embed="rId6">
            <a:alphaModFix/>
          </a:blip>
          <a:srcRect/>
          <a:stretch/>
        </p:blipFill>
        <p:spPr>
          <a:xfrm>
            <a:off x="6838542" y="3989303"/>
            <a:ext cx="1927539" cy="1473558"/>
          </a:xfrm>
          <a:prstGeom prst="rect">
            <a:avLst/>
          </a:prstGeom>
          <a:noFill/>
          <a:ln>
            <a:noFill/>
          </a:ln>
        </p:spPr>
      </p:pic>
    </p:spTree>
    <p:extLst>
      <p:ext uri="{BB962C8B-B14F-4D97-AF65-F5344CB8AC3E}">
        <p14:creationId xmlns:p14="http://schemas.microsoft.com/office/powerpoint/2010/main" val="11842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body" idx="1"/>
          </p:nvPr>
        </p:nvSpPr>
        <p:spPr>
          <a:xfrm>
            <a:off x="838200" y="1227909"/>
            <a:ext cx="10515600" cy="4949054"/>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33CC"/>
              </a:buClr>
              <a:buSzPts val="2100"/>
              <a:buFont typeface="Arial"/>
              <a:buChar char="●"/>
            </a:pPr>
            <a:r>
              <a:rPr lang="en-US"/>
              <a:t>If you choose Pizza, then you can take pepsi or 7up with it. Therefore, you have </a:t>
            </a:r>
            <a:r>
              <a:rPr lang="en-US" b="1"/>
              <a:t>two choices</a:t>
            </a:r>
            <a:r>
              <a:rPr lang="en-US"/>
              <a:t>.</a:t>
            </a:r>
            <a:endParaRPr/>
          </a:p>
          <a:p>
            <a:pPr marL="342900" marR="0" lvl="0" indent="-209550" algn="l" rtl="0">
              <a:lnSpc>
                <a:spcPct val="100000"/>
              </a:lnSpc>
              <a:spcBef>
                <a:spcPts val="560"/>
              </a:spcBef>
              <a:spcAft>
                <a:spcPts val="0"/>
              </a:spcAft>
              <a:buClr>
                <a:srgbClr val="0033CC"/>
              </a:buClr>
              <a:buSzPts val="2100"/>
              <a:buFont typeface="Arial"/>
              <a:buNone/>
            </a:pPr>
            <a:endParaRPr/>
          </a:p>
          <a:p>
            <a:pPr marL="342900" marR="0" lvl="0" indent="-209550" algn="l" rtl="0">
              <a:lnSpc>
                <a:spcPct val="100000"/>
              </a:lnSpc>
              <a:spcBef>
                <a:spcPts val="560"/>
              </a:spcBef>
              <a:spcAft>
                <a:spcPts val="0"/>
              </a:spcAft>
              <a:buClr>
                <a:srgbClr val="0033CC"/>
              </a:buClr>
              <a:buSzPts val="2100"/>
              <a:buFont typeface="Arial"/>
              <a:buNone/>
            </a:pPr>
            <a:endParaRPr/>
          </a:p>
        </p:txBody>
      </p:sp>
      <p:sp>
        <p:nvSpPr>
          <p:cNvPr id="178" name="Google Shape;178;p8"/>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Wednesday, March 22, 2023</a:t>
            </a:r>
            <a:endParaRPr/>
          </a:p>
        </p:txBody>
      </p:sp>
      <p:sp>
        <p:nvSpPr>
          <p:cNvPr id="179" name="Google Shape;179;p8"/>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Lec Md Shadman Aadeeb, Dept of CSE, UIU</a:t>
            </a:r>
            <a:endParaRPr/>
          </a:p>
        </p:txBody>
      </p:sp>
      <p:sp>
        <p:nvSpPr>
          <p:cNvPr id="180" name="Google Shape;180;p8"/>
          <p:cNvSpPr txBox="1">
            <a:spLocks noGrp="1"/>
          </p:cNvSpPr>
          <p:nvPr>
            <p:ph type="sldNum" idx="12"/>
          </p:nvPr>
        </p:nvSpPr>
        <p:spPr>
          <a:xfrm>
            <a:off x="86106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1" name="Google Shape;181;p8"/>
          <p:cNvSpPr txBox="1">
            <a:spLocks noGrp="1"/>
          </p:cNvSpPr>
          <p:nvPr>
            <p:ph type="title"/>
          </p:nvPr>
        </p:nvSpPr>
        <p:spPr>
          <a:xfrm>
            <a:off x="838200" y="148046"/>
            <a:ext cx="10515600" cy="6047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000"/>
              <a:buFont typeface="Times New Roman"/>
              <a:buNone/>
            </a:pPr>
            <a:r>
              <a:rPr lang="en-US"/>
              <a:t>Product Rule</a:t>
            </a:r>
            <a:endParaRPr/>
          </a:p>
        </p:txBody>
      </p:sp>
      <p:pic>
        <p:nvPicPr>
          <p:cNvPr id="182" name="Google Shape;182;p8"/>
          <p:cNvPicPr preferRelativeResize="0"/>
          <p:nvPr/>
        </p:nvPicPr>
        <p:blipFill rotWithShape="1">
          <a:blip r:embed="rId3">
            <a:alphaModFix/>
          </a:blip>
          <a:srcRect/>
          <a:stretch/>
        </p:blipFill>
        <p:spPr>
          <a:xfrm>
            <a:off x="5725666" y="2603234"/>
            <a:ext cx="1184856" cy="1269983"/>
          </a:xfrm>
          <a:prstGeom prst="rect">
            <a:avLst/>
          </a:prstGeom>
          <a:noFill/>
          <a:ln>
            <a:noFill/>
          </a:ln>
        </p:spPr>
      </p:pic>
      <p:pic>
        <p:nvPicPr>
          <p:cNvPr id="183" name="Google Shape;183;p8"/>
          <p:cNvPicPr preferRelativeResize="0"/>
          <p:nvPr/>
        </p:nvPicPr>
        <p:blipFill rotWithShape="1">
          <a:blip r:embed="rId4">
            <a:alphaModFix/>
          </a:blip>
          <a:srcRect/>
          <a:stretch/>
        </p:blipFill>
        <p:spPr>
          <a:xfrm>
            <a:off x="7168100" y="2603234"/>
            <a:ext cx="978794" cy="1269983"/>
          </a:xfrm>
          <a:prstGeom prst="rect">
            <a:avLst/>
          </a:prstGeom>
          <a:noFill/>
          <a:ln>
            <a:noFill/>
          </a:ln>
        </p:spPr>
      </p:pic>
      <p:pic>
        <p:nvPicPr>
          <p:cNvPr id="184" name="Google Shape;184;p8"/>
          <p:cNvPicPr preferRelativeResize="0"/>
          <p:nvPr/>
        </p:nvPicPr>
        <p:blipFill rotWithShape="1">
          <a:blip r:embed="rId3">
            <a:alphaModFix/>
          </a:blip>
          <a:srcRect/>
          <a:stretch/>
        </p:blipFill>
        <p:spPr>
          <a:xfrm>
            <a:off x="5725666" y="4269268"/>
            <a:ext cx="1184856" cy="1269983"/>
          </a:xfrm>
          <a:prstGeom prst="rect">
            <a:avLst/>
          </a:prstGeom>
          <a:noFill/>
          <a:ln>
            <a:noFill/>
          </a:ln>
        </p:spPr>
      </p:pic>
      <p:pic>
        <p:nvPicPr>
          <p:cNvPr id="185" name="Google Shape;185;p8"/>
          <p:cNvPicPr preferRelativeResize="0"/>
          <p:nvPr/>
        </p:nvPicPr>
        <p:blipFill rotWithShape="1">
          <a:blip r:embed="rId5">
            <a:alphaModFix/>
          </a:blip>
          <a:srcRect/>
          <a:stretch/>
        </p:blipFill>
        <p:spPr>
          <a:xfrm>
            <a:off x="6758121" y="4130794"/>
            <a:ext cx="1927539" cy="1566589"/>
          </a:xfrm>
          <a:prstGeom prst="rect">
            <a:avLst/>
          </a:prstGeom>
          <a:noFill/>
          <a:ln>
            <a:noFill/>
          </a:ln>
        </p:spPr>
      </p:pic>
      <p:pic>
        <p:nvPicPr>
          <p:cNvPr id="186" name="Google Shape;186;p8"/>
          <p:cNvPicPr preferRelativeResize="0"/>
          <p:nvPr/>
        </p:nvPicPr>
        <p:blipFill rotWithShape="1">
          <a:blip r:embed="rId6">
            <a:alphaModFix/>
          </a:blip>
          <a:srcRect/>
          <a:stretch/>
        </p:blipFill>
        <p:spPr>
          <a:xfrm>
            <a:off x="3581400" y="4223825"/>
            <a:ext cx="1513202" cy="1371771"/>
          </a:xfrm>
          <a:prstGeom prst="rect">
            <a:avLst/>
          </a:prstGeom>
          <a:noFill/>
          <a:ln>
            <a:noFill/>
          </a:ln>
        </p:spPr>
      </p:pic>
      <p:pic>
        <p:nvPicPr>
          <p:cNvPr id="187" name="Google Shape;187;p8"/>
          <p:cNvPicPr preferRelativeResize="0"/>
          <p:nvPr/>
        </p:nvPicPr>
        <p:blipFill rotWithShape="1">
          <a:blip r:embed="rId6">
            <a:alphaModFix/>
          </a:blip>
          <a:srcRect/>
          <a:stretch/>
        </p:blipFill>
        <p:spPr>
          <a:xfrm>
            <a:off x="3581400" y="2603234"/>
            <a:ext cx="1513202" cy="1269983"/>
          </a:xfrm>
          <a:prstGeom prst="rect">
            <a:avLst/>
          </a:prstGeom>
          <a:noFill/>
          <a:ln>
            <a:noFill/>
          </a:ln>
        </p:spPr>
      </p:pic>
    </p:spTree>
    <p:extLst>
      <p:ext uri="{BB962C8B-B14F-4D97-AF65-F5344CB8AC3E}">
        <p14:creationId xmlns:p14="http://schemas.microsoft.com/office/powerpoint/2010/main" val="26784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8136</TotalTime>
  <Words>2857</Words>
  <Application>Microsoft Office PowerPoint</Application>
  <PresentationFormat>Widescreen</PresentationFormat>
  <Paragraphs>499</Paragraphs>
  <Slides>63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Calibri Light</vt:lpstr>
      <vt:lpstr>Cambria Math</vt:lpstr>
      <vt:lpstr>Noto Sans Symbols</vt:lpstr>
      <vt:lpstr>Tahoma</vt:lpstr>
      <vt:lpstr>Times New Roman</vt:lpstr>
      <vt:lpstr>Twentieth Century</vt:lpstr>
      <vt:lpstr>Office Theme</vt:lpstr>
      <vt:lpstr>CSE 2213: Discrete Mathematics Section - O Room No – 325 Counting: Product Rule, Sum Rule and Pigeon Hole  </vt:lpstr>
      <vt:lpstr>Basic counting principles</vt:lpstr>
      <vt:lpstr>The product rule</vt:lpstr>
      <vt:lpstr>Product Rule</vt:lpstr>
      <vt:lpstr>Solving a problem using Product Rule</vt:lpstr>
      <vt:lpstr>Product Rule: Example</vt:lpstr>
      <vt:lpstr>Product Rule</vt:lpstr>
      <vt:lpstr>Product Rule</vt:lpstr>
      <vt:lpstr>Product Rule</vt:lpstr>
      <vt:lpstr>Product Rule</vt:lpstr>
      <vt:lpstr>Product Rule</vt:lpstr>
      <vt:lpstr>Product Rule: Example</vt:lpstr>
      <vt:lpstr>Product Rule</vt:lpstr>
      <vt:lpstr>Product Rule</vt:lpstr>
      <vt:lpstr>Product Rule</vt:lpstr>
      <vt:lpstr>Product Rule</vt:lpstr>
      <vt:lpstr>Product Rule</vt:lpstr>
      <vt:lpstr>Tour de Saint Martins</vt:lpstr>
      <vt:lpstr>Solution</vt:lpstr>
      <vt:lpstr>Observation: When do we need to multiply?</vt:lpstr>
      <vt:lpstr>Example</vt:lpstr>
      <vt:lpstr>Product Rule: More Examples</vt:lpstr>
      <vt:lpstr>The sum rule</vt:lpstr>
      <vt:lpstr>The Sum Rule</vt:lpstr>
      <vt:lpstr>Solving a problem using sum rule</vt:lpstr>
      <vt:lpstr>Example</vt:lpstr>
      <vt:lpstr>Solution</vt:lpstr>
      <vt:lpstr>Observation: When do we need to add?</vt:lpstr>
      <vt:lpstr>Another travel example</vt:lpstr>
      <vt:lpstr>Yet another travel example</vt:lpstr>
      <vt:lpstr>example</vt:lpstr>
      <vt:lpstr>Exercise</vt:lpstr>
      <vt:lpstr>The pigeonhole principle</vt:lpstr>
      <vt:lpstr>How to place these pigeons?</vt:lpstr>
      <vt:lpstr>How to place these pigeons?</vt:lpstr>
      <vt:lpstr>The pigeonhole principle</vt:lpstr>
      <vt:lpstr>Generalized pigeonhole principle</vt:lpstr>
      <vt:lpstr>Example</vt:lpstr>
      <vt:lpstr>Example</vt:lpstr>
      <vt:lpstr>Exercise</vt:lpstr>
      <vt:lpstr>Cards tutorial</vt:lpstr>
      <vt:lpstr>PowerPoint Presentation</vt:lpstr>
      <vt:lpstr>Exercise</vt:lpstr>
      <vt:lpstr>Exercise</vt:lpstr>
      <vt:lpstr>Exercise</vt:lpstr>
      <vt:lpstr>THE SUM RULE</vt:lpstr>
      <vt:lpstr>The Sum Rule</vt:lpstr>
      <vt:lpstr>The Sum Rule</vt:lpstr>
      <vt:lpstr>The Sum Rule</vt:lpstr>
      <vt:lpstr>The Sum Rule</vt:lpstr>
      <vt:lpstr>Sum Rule</vt:lpstr>
      <vt:lpstr>The Sum Rule</vt:lpstr>
      <vt:lpstr>COMPLEX COUNTING PROBLEMS</vt:lpstr>
      <vt:lpstr>Complex Counting problems</vt:lpstr>
      <vt:lpstr>Complex Counting problems</vt:lpstr>
      <vt:lpstr>SOME PROBLEMS FROM THE EXERCISE</vt:lpstr>
      <vt:lpstr>Some Problems From the Exercise</vt:lpstr>
      <vt:lpstr>Some Problems From the Exercise</vt:lpstr>
      <vt:lpstr>Some Problems From the Exercise</vt:lpstr>
      <vt:lpstr>Some Problems From the Exercise</vt:lpstr>
      <vt:lpstr>Some Problems From the Exercise</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2213: Discrete Mathematics Section - O Room No - 325</dc:title>
  <dc:creator>Minhajul Bashir</dc:creator>
  <cp:lastModifiedBy>user</cp:lastModifiedBy>
  <cp:revision>374</cp:revision>
  <dcterms:created xsi:type="dcterms:W3CDTF">2024-06-01T06:53:08Z</dcterms:created>
  <dcterms:modified xsi:type="dcterms:W3CDTF">2025-01-05T04:44:42Z</dcterms:modified>
</cp:coreProperties>
</file>