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84250-6DF9-4C74-84ED-56E6F75E8DE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78FF6-8FA6-4B76-9C1C-154EBA563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Linking Words and Transitional Words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Saima</a:t>
            </a:r>
            <a:r>
              <a:rPr lang="en-US" dirty="0" smtClean="0"/>
              <a:t> </a:t>
            </a:r>
            <a:r>
              <a:rPr lang="en-US" dirty="0" err="1" smtClean="0"/>
              <a:t>Hasin</a:t>
            </a:r>
            <a:endParaRPr lang="en-US" dirty="0" smtClean="0"/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United International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b="1" dirty="0">
                <a:solidFill>
                  <a:prstClr val="black"/>
                </a:solidFill>
                <a:ea typeface="+mn-ea"/>
                <a:cs typeface="+mn-cs"/>
              </a:rPr>
              <a:t>Linking Words for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>
              <a:buFont typeface="Arial"/>
              <a:buChar char="•"/>
            </a:pPr>
            <a:r>
              <a:rPr lang="en-US" b="1" dirty="0"/>
              <a:t>In conclusion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To summarize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Overall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In brief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To sum up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Usage</a:t>
            </a:r>
            <a:r>
              <a:rPr lang="en-US" dirty="0"/>
              <a:t>: To summarize the main points or wrap up the argument.</a:t>
            </a:r>
          </a:p>
          <a:p>
            <a:pPr marL="0" indent="0">
              <a:buNone/>
            </a:pPr>
            <a:r>
              <a:rPr lang="en-US" b="1" dirty="0"/>
              <a:t>Example Sentence</a:t>
            </a:r>
            <a:r>
              <a:rPr lang="en-US" dirty="0"/>
              <a:t>: </a:t>
            </a:r>
            <a:r>
              <a:rPr lang="en-US" i="1" dirty="0"/>
              <a:t>In conclusion, the research highlights the importance of early education.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4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Overusing Transitional Words</a:t>
            </a:r>
            <a:r>
              <a:rPr lang="en-US" dirty="0"/>
              <a:t>: Too many transitions can clutter your writing.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Using Transitions inappropriately</a:t>
            </a:r>
            <a:r>
              <a:rPr lang="en-US" dirty="0"/>
              <a:t>: Choose transitions that reflect the right relationship between ideas.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Forgetting to Link Ideas</a:t>
            </a:r>
            <a:r>
              <a:rPr lang="en-US" dirty="0"/>
              <a:t>: Sometimes, a transition is necessary to make the connection between two ideas clear.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1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000" b="1" dirty="0">
                <a:solidFill>
                  <a:prstClr val="black"/>
                </a:solidFill>
                <a:ea typeface="+mn-ea"/>
                <a:cs typeface="+mn-cs"/>
              </a:rPr>
              <a:t>Tips for Using Linking Words Effectively</a:t>
            </a:r>
            <a:r>
              <a:rPr lang="en-US" sz="30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3000" dirty="0">
                <a:solidFill>
                  <a:prstClr val="black"/>
                </a:solidFill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 dirty="0" smtClean="0"/>
              <a:t>Variety</a:t>
            </a:r>
            <a:r>
              <a:rPr lang="en-US" dirty="0"/>
              <a:t>: Use a range of linking words to avoid repetition.</a:t>
            </a:r>
          </a:p>
          <a:p>
            <a:pPr>
              <a:buFont typeface="Arial"/>
              <a:buChar char="•"/>
            </a:pPr>
            <a:r>
              <a:rPr lang="en-US" b="1" dirty="0"/>
              <a:t>Context</a:t>
            </a:r>
            <a:r>
              <a:rPr lang="en-US" dirty="0"/>
              <a:t>: Make sure the word fits the context of the sentence.</a:t>
            </a:r>
          </a:p>
          <a:p>
            <a:pPr>
              <a:buFont typeface="Arial"/>
              <a:buChar char="•"/>
            </a:pPr>
            <a:r>
              <a:rPr lang="en-US" b="1" dirty="0"/>
              <a:t>Clarity</a:t>
            </a:r>
            <a:r>
              <a:rPr lang="en-US" dirty="0"/>
              <a:t>: Choose transitions that clearly reflect the relationship between ideas.</a:t>
            </a:r>
          </a:p>
          <a:p>
            <a:pPr>
              <a:buFont typeface="Arial"/>
              <a:buChar char="•"/>
            </a:pPr>
            <a:r>
              <a:rPr lang="en-US" b="1" dirty="0"/>
              <a:t>Balance</a:t>
            </a:r>
            <a:r>
              <a:rPr lang="en-US" dirty="0"/>
              <a:t>: Use linking words sparingly—don’t overwhelm the reader with too many transitions.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7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ea typeface="+mn-ea"/>
                <a:cs typeface="+mn-cs"/>
              </a:rPr>
              <a:t>Practice Exercise</a:t>
            </a:r>
            <a:r>
              <a:rPr lang="en-US" sz="32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3200" dirty="0">
                <a:solidFill>
                  <a:prstClr val="black"/>
                </a:solidFill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dirty="0" smtClean="0"/>
              <a:t>Instructions</a:t>
            </a:r>
            <a:r>
              <a:rPr lang="en-US" dirty="0"/>
              <a:t>: Fill in the blanks with appropriate linking words.</a:t>
            </a:r>
          </a:p>
          <a:p>
            <a:pPr lvl="1">
              <a:buFont typeface="Arial"/>
              <a:buChar char="•"/>
            </a:pPr>
            <a:r>
              <a:rPr lang="en-US" i="1" dirty="0"/>
              <a:t>I wanted to go for a walk; ___________, it started to rain.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i="1" dirty="0"/>
              <a:t>She likes both pizza and pasta. ___________, she doesn't eat much of either now.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i="1" dirty="0"/>
              <a:t>The meeting will be held at 3 PM; ___________, we will discuss the project deadlines.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0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600" b="1" dirty="0">
                <a:solidFill>
                  <a:prstClr val="black"/>
                </a:solidFill>
                <a:ea typeface="+mn-ea"/>
                <a:cs typeface="+mn-cs"/>
              </a:rPr>
              <a:t>Conclusion</a:t>
            </a:r>
            <a:r>
              <a:rPr lang="en-US" sz="36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3600" dirty="0">
                <a:solidFill>
                  <a:prstClr val="black"/>
                </a:solidFill>
                <a:ea typeface="+mn-ea"/>
                <a:cs typeface="+mn-cs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Key </a:t>
            </a:r>
            <a:r>
              <a:rPr lang="en-US" b="1" dirty="0"/>
              <a:t>Takeaways</a:t>
            </a:r>
            <a:r>
              <a:rPr lang="en-US" dirty="0"/>
              <a:t>:</a:t>
            </a:r>
          </a:p>
          <a:p>
            <a:pPr lvl="1">
              <a:buFont typeface="Arial"/>
              <a:buChar char="•"/>
            </a:pPr>
            <a:r>
              <a:rPr lang="en-US" dirty="0"/>
              <a:t>Linking words are crucial for improving coherence and clarity in writing.</a:t>
            </a:r>
          </a:p>
          <a:p>
            <a:pPr lvl="1">
              <a:buFont typeface="Arial"/>
              <a:buChar char="•"/>
            </a:pPr>
            <a:r>
              <a:rPr lang="en-US" dirty="0"/>
              <a:t>There are different types of transitions for various relationships between ideas.</a:t>
            </a:r>
          </a:p>
          <a:p>
            <a:pPr lvl="1">
              <a:buFont typeface="Arial"/>
              <a:buChar char="•"/>
            </a:pPr>
            <a:r>
              <a:rPr lang="en-US" dirty="0"/>
              <a:t>Practice using them appropriately to guide your reader.</a:t>
            </a:r>
          </a:p>
          <a:p>
            <a:pPr marL="0" indent="0">
              <a:buNone/>
            </a:pPr>
            <a:r>
              <a:rPr lang="en-US" b="1" dirty="0"/>
              <a:t>Final Thought</a:t>
            </a:r>
            <a:r>
              <a:rPr lang="en-US" dirty="0"/>
              <a:t>: Effective use of linking words makes your writing more engaging and easier to follow.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8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Subtitle</a:t>
            </a:r>
            <a:r>
              <a:rPr lang="en-US" dirty="0"/>
              <a:t>: Enhancing Coherence and Flow in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Introduction to Linking Words and Transitional </a:t>
            </a:r>
            <a:r>
              <a:rPr lang="en-US" dirty="0" smtClean="0"/>
              <a:t>Words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Definition: Linking words and transitional words are used to connect ideas, sentences, and paragraphs in writing, improving clarity and coherence</a:t>
            </a:r>
            <a:r>
              <a:rPr lang="en-US" dirty="0" smtClean="0"/>
              <a:t>. Purpose : To </a:t>
            </a:r>
            <a:r>
              <a:rPr lang="en-US" dirty="0"/>
              <a:t>guide readers through your argument or </a:t>
            </a:r>
            <a:r>
              <a:rPr lang="en-US" dirty="0" smtClean="0"/>
              <a:t>narrative . To </a:t>
            </a:r>
            <a:r>
              <a:rPr lang="en-US" dirty="0"/>
              <a:t>establish relationships between ideas (e.g., cause and effect, comparison, contrast).</a:t>
            </a:r>
          </a:p>
        </p:txBody>
      </p:sp>
    </p:spTree>
    <p:extLst>
      <p:ext uri="{BB962C8B-B14F-4D97-AF65-F5344CB8AC3E}">
        <p14:creationId xmlns:p14="http://schemas.microsoft.com/office/powerpoint/2010/main" val="35038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Linking Words?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Flow: Ensures the writing doesn't sound disjointed or abrupt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Clarify </a:t>
            </a:r>
            <a:r>
              <a:rPr lang="en-US" dirty="0"/>
              <a:t>Relationships: Shows connections between different ideas (e.g., cause/effect, contrast, addition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Guide </a:t>
            </a:r>
            <a:r>
              <a:rPr lang="en-US" dirty="0"/>
              <a:t>the Reader: Helps the reader follow the writer’s argument or story smoothly.</a:t>
            </a:r>
          </a:p>
        </p:txBody>
      </p:sp>
    </p:spTree>
    <p:extLst>
      <p:ext uri="{BB962C8B-B14F-4D97-AF65-F5344CB8AC3E}">
        <p14:creationId xmlns:p14="http://schemas.microsoft.com/office/powerpoint/2010/main" val="18715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 of Transitional/Linking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Addition</a:t>
            </a:r>
            <a:r>
              <a:rPr lang="en-US" dirty="0"/>
              <a:t> (e.g., moreover, furthermore)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Contrast</a:t>
            </a:r>
            <a:r>
              <a:rPr lang="en-US" dirty="0"/>
              <a:t> (e.g., however, on the other hand)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Cause and Effect</a:t>
            </a:r>
            <a:r>
              <a:rPr lang="en-US" dirty="0"/>
              <a:t> (e.g., therefore, because)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Comparison</a:t>
            </a:r>
            <a:r>
              <a:rPr lang="en-US" dirty="0"/>
              <a:t> (e.g., similarly, likewise)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Sequence</a:t>
            </a:r>
            <a:r>
              <a:rPr lang="en-US" dirty="0"/>
              <a:t> (e.g., first, next, finally)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Conclusion</a:t>
            </a:r>
            <a:r>
              <a:rPr lang="en-US" dirty="0"/>
              <a:t> (e.g., in conclusion, to summarize)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Linking Words for Addition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>
              <a:buFont typeface="Arial"/>
              <a:buChar char="•"/>
            </a:pPr>
            <a:r>
              <a:rPr lang="en-US" b="1" dirty="0"/>
              <a:t>Furthermore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Moreover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In addition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Also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Not only... but also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/>
              <a:t>Usage</a:t>
            </a:r>
            <a:r>
              <a:rPr lang="en-US" dirty="0"/>
              <a:t>: To add more information to support a point.</a:t>
            </a:r>
          </a:p>
          <a:p>
            <a:pPr>
              <a:buFont typeface="Arial"/>
              <a:buChar char="•"/>
            </a:pPr>
            <a:r>
              <a:rPr lang="en-US" b="1" dirty="0"/>
              <a:t>Example Sentence</a:t>
            </a:r>
            <a:r>
              <a:rPr lang="en-US" dirty="0"/>
              <a:t>: </a:t>
            </a:r>
            <a:r>
              <a:rPr lang="en-US" i="1" dirty="0"/>
              <a:t>She is an excellent student; moreover, she is very dedicated.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Words for Contrast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>
              <a:buFont typeface="Arial"/>
              <a:buChar char="•"/>
            </a:pPr>
            <a:r>
              <a:rPr lang="en-US" b="1" dirty="0"/>
              <a:t>However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On the other hand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Nevertheless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Although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In contrast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/>
              <a:t>Usage</a:t>
            </a:r>
            <a:r>
              <a:rPr lang="en-US" dirty="0"/>
              <a:t>: To introduce an idea that contrasts with or contradicts the previous one.</a:t>
            </a:r>
          </a:p>
          <a:p>
            <a:pPr>
              <a:buFont typeface="Arial"/>
              <a:buChar char="•"/>
            </a:pPr>
            <a:r>
              <a:rPr lang="en-US" b="1" dirty="0"/>
              <a:t>Example Sentence</a:t>
            </a:r>
            <a:r>
              <a:rPr lang="en-US" dirty="0"/>
              <a:t>: </a:t>
            </a:r>
            <a:r>
              <a:rPr lang="en-US" i="1" dirty="0"/>
              <a:t>I love to travel; however, I am afraid of flying.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ea typeface="+mn-ea"/>
                <a:cs typeface="+mn-cs"/>
              </a:rPr>
              <a:t>Linking Words for Cause and Effect</a:t>
            </a:r>
            <a:r>
              <a:rPr lang="en-US" sz="32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3200" dirty="0">
                <a:solidFill>
                  <a:prstClr val="black"/>
                </a:solidFill>
                <a:ea typeface="+mn-ea"/>
                <a:cs typeface="+mn-cs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Examples</a:t>
            </a:r>
            <a:r>
              <a:rPr lang="en-US" dirty="0"/>
              <a:t>:</a:t>
            </a:r>
          </a:p>
          <a:p>
            <a:pPr lvl="1">
              <a:buFont typeface="Arial"/>
              <a:buChar char="•"/>
            </a:pPr>
            <a:r>
              <a:rPr lang="en-US" b="1" dirty="0"/>
              <a:t>Therefore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Thus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As a result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Because of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Consequently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Usage</a:t>
            </a:r>
            <a:r>
              <a:rPr lang="en-US" dirty="0"/>
              <a:t>: To show that one event or action causes another.</a:t>
            </a:r>
          </a:p>
          <a:p>
            <a:pPr marL="0" indent="0">
              <a:buNone/>
            </a:pPr>
            <a:r>
              <a:rPr lang="en-US" b="1" dirty="0"/>
              <a:t>Example Sentence</a:t>
            </a:r>
            <a:r>
              <a:rPr lang="en-US" dirty="0"/>
              <a:t>: </a:t>
            </a:r>
            <a:r>
              <a:rPr lang="en-US" i="1" dirty="0"/>
              <a:t>It was raining heavily; therefore, the match was postponed.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000" b="1" dirty="0">
                <a:solidFill>
                  <a:prstClr val="black"/>
                </a:solidFill>
                <a:ea typeface="+mn-ea"/>
                <a:cs typeface="+mn-cs"/>
              </a:rPr>
              <a:t>Linking Words for Comparison</a:t>
            </a:r>
            <a:r>
              <a:rPr lang="en-US" sz="30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3000" dirty="0">
                <a:solidFill>
                  <a:prstClr val="black"/>
                </a:solidFill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Examples</a:t>
            </a:r>
            <a:r>
              <a:rPr lang="en-US" dirty="0"/>
              <a:t>:</a:t>
            </a:r>
          </a:p>
          <a:p>
            <a:pPr lvl="1">
              <a:buFont typeface="Arial"/>
              <a:buChar char="•"/>
            </a:pPr>
            <a:r>
              <a:rPr lang="en-US" b="1" dirty="0"/>
              <a:t>Similarly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Likewise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Just as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Equally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Usage</a:t>
            </a:r>
            <a:r>
              <a:rPr lang="en-US" dirty="0"/>
              <a:t>: To show a similarity between two ideas or situations.</a:t>
            </a:r>
          </a:p>
          <a:p>
            <a:pPr marL="0" indent="0">
              <a:buNone/>
            </a:pPr>
            <a:r>
              <a:rPr lang="en-US" b="1" dirty="0"/>
              <a:t>Example Sentence</a:t>
            </a:r>
            <a:r>
              <a:rPr lang="en-US" dirty="0"/>
              <a:t>: </a:t>
            </a:r>
            <a:r>
              <a:rPr lang="en-US" i="1" dirty="0"/>
              <a:t>Just as the sun rises in the east, the moon rises in the west.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Linking Words for Sequence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Examples </a:t>
            </a:r>
            <a:r>
              <a:rPr lang="en-US" dirty="0" smtClean="0"/>
              <a:t>:</a:t>
            </a:r>
            <a:r>
              <a:rPr lang="en-US" b="1" dirty="0"/>
              <a:t>First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/>
              <a:t>Next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/>
              <a:t>Then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/>
              <a:t>Finally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/>
              <a:t>Subsequently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Usage</a:t>
            </a:r>
            <a:r>
              <a:rPr lang="en-US" dirty="0"/>
              <a:t>: To show the order of events or steps in a process</a:t>
            </a:r>
            <a:r>
              <a:rPr lang="en-US" dirty="0" smtClean="0"/>
              <a:t>. </a:t>
            </a:r>
            <a:r>
              <a:rPr lang="en-US" b="1" dirty="0" smtClean="0"/>
              <a:t>Example </a:t>
            </a:r>
            <a:r>
              <a:rPr lang="en-US" b="1" dirty="0"/>
              <a:t>Sentence</a:t>
            </a:r>
            <a:r>
              <a:rPr lang="en-US" dirty="0"/>
              <a:t>: </a:t>
            </a:r>
            <a:r>
              <a:rPr lang="en-US" i="1" dirty="0"/>
              <a:t>First, we will review the material; next, we will have a practice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675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Linking Words and Transitional Words</vt:lpstr>
      <vt:lpstr>Subtitle: Enhancing Coherence and Flow in Writing</vt:lpstr>
      <vt:lpstr>Why Use Linking Words?</vt:lpstr>
      <vt:lpstr>Categories of Transitional/Linking Words</vt:lpstr>
      <vt:lpstr>Linking Words for Addition </vt:lpstr>
      <vt:lpstr>Linking Words for Contrast</vt:lpstr>
      <vt:lpstr>Linking Words for Cause and Effect </vt:lpstr>
      <vt:lpstr>Linking Words for Comparison </vt:lpstr>
      <vt:lpstr>Linking Words for Sequence </vt:lpstr>
      <vt:lpstr>Linking Words for Conclusion</vt:lpstr>
      <vt:lpstr>Common Mistakes to Avoid</vt:lpstr>
      <vt:lpstr>Tips for Using Linking Words Effectively </vt:lpstr>
      <vt:lpstr>Practice Exercise 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Words and Transitional Words</dc:title>
  <dc:creator>Saima Hasin</dc:creator>
  <cp:lastModifiedBy>Saima Hasin</cp:lastModifiedBy>
  <cp:revision>5</cp:revision>
  <dcterms:created xsi:type="dcterms:W3CDTF">2006-08-16T00:00:00Z</dcterms:created>
  <dcterms:modified xsi:type="dcterms:W3CDTF">2024-11-09T06:24:21Z</dcterms:modified>
</cp:coreProperties>
</file>