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BB823B-FB4E-4E18-AD0E-881C78561C15}">
  <a:tblStyle styleId="{54BB823B-FB4E-4E18-AD0E-881C78561C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574dfaa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574dfaa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5803f4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5803f4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ba458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ba458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ba13d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ba13d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ba4587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ba4587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ba13d400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ba13d400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ba13d400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ba13d400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ba13d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ba13d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574dfaac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574dfaac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eba458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eba458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5803f4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5803f4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574dfaa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574dfaa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5803f4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5803f4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574dfaac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574dfaac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5803f4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5803f4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5803f4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5803f4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5803f4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5803f4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groovy-lang.org/style-guide.html" TargetMode="External"/><Relationship Id="rId10" Type="http://schemas.openxmlformats.org/officeDocument/2006/relationships/hyperlink" Target="https://www.codementor.io/szymonstpniak/5-reasons-groovy-programming-language-is-still-a-valid-choice-in-late-2018-npogilod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log.dhananjaynene.com/2008/07/performance-comparison-c-java-python-ruby-jython-jruby-groovy/" TargetMode="External"/><Relationship Id="rId4" Type="http://schemas.openxmlformats.org/officeDocument/2006/relationships/hyperlink" Target="https://www.tiobe.com/tiobe-index/programming-languages-definition/" TargetMode="External"/><Relationship Id="rId9" Type="http://schemas.openxmlformats.org/officeDocument/2006/relationships/hyperlink" Target="https://dev.to/jcoelho/10-reasons-to-use-groovy-in-2019-431f" TargetMode="External"/><Relationship Id="rId5" Type="http://schemas.openxmlformats.org/officeDocument/2006/relationships/hyperlink" Target="https://java-source.net/open-source/web-frameworks" TargetMode="External"/><Relationship Id="rId6" Type="http://schemas.openxmlformats.org/officeDocument/2006/relationships/hyperlink" Target="https://wiki.python.org/moin/WebFrameworks" TargetMode="External"/><Relationship Id="rId7" Type="http://schemas.openxmlformats.org/officeDocument/2006/relationships/hyperlink" Target="http://www.codecommit.com/blog/java/groovys-performance-is-not-subjective" TargetMode="External"/><Relationship Id="rId8" Type="http://schemas.openxmlformats.org/officeDocument/2006/relationships/hyperlink" Target="http://blog.websitesframeworks.com/2013/11/comparison-of-programming-languages-ruby-groovy-python-and-php-353/https://dev.to/jcoelho/10-reasons-to-use-groovy-in-2019-431fhttps://www.codementor.io/szymonstpniak/5-reasons-groovy-programming-language-is-still-a-valid-choice-in-late-2018-npogilod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64825" y="1039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 Sell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18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2" y="2621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Akinori Kahata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Jincheng Yang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Shijie Wu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Md Shahjalal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found on Amazon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Groovy ~ 67</a:t>
            </a:r>
            <a:endParaRPr b="1" sz="2400">
              <a:solidFill>
                <a:srgbClr val="000000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C# &gt; 1000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&gt; 2000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&gt; 5000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&gt; 7000</a:t>
            </a:r>
            <a:endParaRPr sz="2400"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131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67450" y="2530188"/>
            <a:ext cx="84144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Helping upcoming students to buy cheap/used furniture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well as existing ongoing student to sell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Buy and sell old furniture in cheap price (Limit ~100, you may call it </a:t>
            </a:r>
            <a:r>
              <a:rPr b="1" lang="en" sz="1400">
                <a:solidFill>
                  <a:srgbClr val="000000"/>
                </a:solidFill>
              </a:rPr>
              <a:t>100$ shop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Targeted for college/university student and people with budget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Shipping management on low cost (By shipping multiple items and order of multiple buyers together)</a:t>
            </a:r>
            <a:endParaRPr sz="1400"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Profile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Buyer Profile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Profile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Shipping Company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 Card Information</a:t>
            </a:r>
            <a:endParaRPr sz="1800"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Function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Buyer/Seller profile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Product profile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Verify Buyer/Seller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Instant buy/sell by credit card/bank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Coordinating Shipping system for low cost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Option for auction with base price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Hold big end of school year sell season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Bulk buy/sell option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Price estimation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Maintaining Wishlist (Notify when item from wishlist available)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Connectivity with university website (If they want)</a:t>
            </a:r>
            <a:endParaRPr sz="14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will be implemented using Groovy language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Grails framework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Address </a:t>
            </a:r>
            <a:r>
              <a:rPr lang="en" sz="1400"/>
              <a:t>verification</a:t>
            </a:r>
            <a:r>
              <a:rPr lang="en" sz="1400"/>
              <a:t> by smartystreets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management by git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Gradle for build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access toolkit: GORM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side view rendering: Groovy Server Pages (GSP)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Repository </a:t>
            </a:r>
            <a:r>
              <a:rPr lang="en" sz="1400"/>
              <a:t>management</a:t>
            </a:r>
            <a:r>
              <a:rPr lang="en" sz="1400"/>
              <a:t> by GitHub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Tomcat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Hibernate (SQL)</a:t>
            </a:r>
            <a:endParaRPr sz="1400"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- Components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898525" y="2036125"/>
            <a:ext cx="2271000" cy="273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Seller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Information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3505825" y="2036125"/>
            <a:ext cx="2271000" cy="273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Buyer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 List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102450" y="2036125"/>
            <a:ext cx="2229300" cy="273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Product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Price Negotiable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Purchase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</a:t>
            </a:r>
            <a:r>
              <a:rPr lang="en"/>
              <a:t>Size, Weight, Color, Material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- Components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7650" y="2071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2865425" y="1948300"/>
            <a:ext cx="3013800" cy="31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System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Verification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(address/phone/email/Credit Card)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Maintenance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</a:t>
            </a:r>
            <a:r>
              <a:rPr lang="en"/>
              <a:t>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Dispute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 Management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Architecture - Process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91450" y="2197225"/>
            <a:ext cx="1485900" cy="20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951650" y="2197225"/>
            <a:ext cx="1485900" cy="20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792525" y="2183575"/>
            <a:ext cx="1485900" cy="20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</a:t>
            </a:r>
            <a:endParaRPr/>
          </a:p>
        </p:txBody>
      </p:sp>
      <p:cxnSp>
        <p:nvCxnSpPr>
          <p:cNvPr id="214" name="Google Shape;214;p30"/>
          <p:cNvCxnSpPr/>
          <p:nvPr/>
        </p:nvCxnSpPr>
        <p:spPr>
          <a:xfrm>
            <a:off x="2373575" y="2508525"/>
            <a:ext cx="1567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/>
          <p:nvPr/>
        </p:nvCxnSpPr>
        <p:spPr>
          <a:xfrm rot="10800000">
            <a:off x="2384225" y="330740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/>
          <p:nvPr/>
        </p:nvCxnSpPr>
        <p:spPr>
          <a:xfrm rot="10800000">
            <a:off x="5469025" y="2545525"/>
            <a:ext cx="13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5447725" y="3328625"/>
            <a:ext cx="1344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0"/>
          <p:cNvSpPr txBox="1"/>
          <p:nvPr/>
        </p:nvSpPr>
        <p:spPr>
          <a:xfrm>
            <a:off x="2638150" y="2227150"/>
            <a:ext cx="1052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Product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5687425" y="2227150"/>
            <a:ext cx="1052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Buying 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699375" y="3018000"/>
            <a:ext cx="1052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Deposit to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5686938" y="3008600"/>
            <a:ext cx="856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Charge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0"/>
          <p:cNvCxnSpPr/>
          <p:nvPr/>
        </p:nvCxnSpPr>
        <p:spPr>
          <a:xfrm>
            <a:off x="2391350" y="4018575"/>
            <a:ext cx="15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5447725" y="4025650"/>
            <a:ext cx="13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0"/>
          <p:cNvSpPr/>
          <p:nvPr/>
        </p:nvSpPr>
        <p:spPr>
          <a:xfrm>
            <a:off x="2391350" y="4018575"/>
            <a:ext cx="4393360" cy="800225"/>
          </a:xfrm>
          <a:custGeom>
            <a:rect b="b" l="l" r="r" t="t"/>
            <a:pathLst>
              <a:path extrusionOk="0" h="24933" w="185081">
                <a:moveTo>
                  <a:pt x="0" y="1415"/>
                </a:moveTo>
                <a:cubicBezTo>
                  <a:pt x="15329" y="5330"/>
                  <a:pt x="61127" y="25140"/>
                  <a:pt x="91974" y="24904"/>
                </a:cubicBezTo>
                <a:cubicBezTo>
                  <a:pt x="122821" y="24668"/>
                  <a:pt x="169563" y="4151"/>
                  <a:pt x="1850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30"/>
          <p:cNvSpPr txBox="1"/>
          <p:nvPr/>
        </p:nvSpPr>
        <p:spPr>
          <a:xfrm>
            <a:off x="2730925" y="3675150"/>
            <a:ext cx="960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Shipping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5691525" y="3655550"/>
            <a:ext cx="856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Shipping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3835675" y="4299375"/>
            <a:ext cx="18042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Personal Shipping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http://blog.dhananjaynene.com/2008/07/performance-comparison-c-java-python-ruby-jython-jruby-groovy/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https://www.tiobe.com/tiobe-index/programming-languages-definition/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https://java-source.net/open-source/web-frameworks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https://wiki.python.org/moin/WebFrameworks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http://www.codecommit.com/blog/java/groovys-performance-is-not-subjective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http://blog.websitesframeworks.com/2013/11/comparison-of-programming-languages-ruby-groovy-python-and-php-353/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https://dev.to/jcoelho/10-reasons-to-use-groovy-in-2019-431f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https://www.codementor.io/szymonstpniak/5-reasons-groovy-programming-language-is-still-a-valid-choice-in-late-2018-npogilod3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https://groovy-lang.org/style-guide.html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of Our Project: Groovy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513775" y="1842850"/>
            <a:ext cx="690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Object Oriented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Imperative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Scripting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Dynamic (Can be mark Static Compile)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Functional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Easy Kickstart/Learning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85813" y="22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{54BB823B-FB4E-4E18-AD0E-881C78561C15}</a:tableStyleId>
              </a:tblPr>
              <a:tblGrid>
                <a:gridCol w="2143125"/>
                <a:gridCol w="1809750"/>
                <a:gridCol w="1809750"/>
                <a:gridCol w="1809750"/>
              </a:tblGrid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Groovy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Faster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Counter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56x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Tree Building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2.58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7.6x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Tree Traversal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33x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Prime Number Detection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43.27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1.17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37x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</a:t>
            </a:r>
            <a:r>
              <a:rPr lang="en"/>
              <a:t>comparison</a:t>
            </a:r>
            <a:endParaRPr baseline="30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Joshepus problem per iteration in microsecond</a:t>
            </a:r>
            <a:endParaRPr sz="1800"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~0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1.6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Ruby 89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Groovy 104</a:t>
            </a:r>
            <a:endParaRPr b="1" sz="2400">
              <a:solidFill>
                <a:srgbClr val="000000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192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TIOBE Index: 34(2018) → 11(2019)</a:t>
            </a:r>
            <a:endParaRPr baseline="30000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8660210" cy="30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177725" y="4169664"/>
            <a:ext cx="8583000" cy="39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28650" y="169547"/>
            <a:ext cx="7886700" cy="58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Groovy on stackoverflow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813550" y="1321850"/>
            <a:ext cx="2701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 has 1,589,231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recent questions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5" y="756050"/>
            <a:ext cx="4200599" cy="41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Public repository at GitHub (Topic)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693600" y="2034200"/>
            <a:ext cx="6230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Groovy 1,270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C++ 18,709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 22,269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C# 22,230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Java 87,130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Python 117,159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Opensource Web Framework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02575" y="1947850"/>
            <a:ext cx="75345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137160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Groovy ~6</a:t>
            </a:r>
            <a:endParaRPr b="1" sz="2400"/>
          </a:p>
          <a:p>
            <a:pPr indent="-381000" lvl="0" marL="1371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Grails/Spock/GPars/GRIFFON/GEB/MICRONAUT</a:t>
            </a:r>
            <a:endParaRPr sz="2400">
              <a:solidFill>
                <a:schemeClr val="accent1"/>
              </a:solidFill>
            </a:endParaRPr>
          </a:p>
          <a:p>
            <a:pPr indent="-381000" lvl="0" marL="1371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Java &gt; 1003</a:t>
            </a:r>
            <a:endParaRPr baseline="30000" sz="2400">
              <a:solidFill>
                <a:schemeClr val="accent1"/>
              </a:solidFill>
            </a:endParaRPr>
          </a:p>
          <a:p>
            <a:pPr indent="-381000" lvl="0" marL="13716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Python &lt; 100</a:t>
            </a:r>
            <a:r>
              <a:rPr baseline="30000" lang="en" sz="2400">
                <a:solidFill>
                  <a:schemeClr val="accent1"/>
                </a:solidFill>
              </a:rPr>
              <a:t>4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posted in LinkedIn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766775" y="1975875"/>
            <a:ext cx="514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/>
              <a:t>Groovy ~ 19706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</a:rPr>
              <a:t>C++ ~ 165353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</a:rPr>
              <a:t>C# ~ 203036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</a:rPr>
              <a:t>Python ~ 301395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chemeClr val="accent1"/>
                </a:solidFill>
              </a:rPr>
              <a:t>Java ~ 432454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