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0" r:id="rId3"/>
    <p:sldId id="262" r:id="rId4"/>
    <p:sldId id="258" r:id="rId5"/>
    <p:sldId id="264" r:id="rId6"/>
    <p:sldId id="261" r:id="rId7"/>
    <p:sldId id="259" r:id="rId8"/>
    <p:sldId id="263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  <p:sldId id="278" r:id="rId23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0" autoAdjust="0"/>
    <p:restoredTop sz="94693" autoAdjust="0"/>
  </p:normalViewPr>
  <p:slideViewPr>
    <p:cSldViewPr>
      <p:cViewPr varScale="1">
        <p:scale>
          <a:sx n="76" d="100"/>
          <a:sy n="76" d="100"/>
        </p:scale>
        <p:origin x="183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19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C36E2E9-2685-4ED6-972C-CAE94F30FEA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altLang="fr-FR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DDA67A47-29AA-4CFF-91F1-164DDFB59AD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CA" altLang="fr-FR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618F4185-B4D0-4B2E-88D2-DB2C8878D0C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altLang="fr-FR"/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50F24E02-21BC-4EF9-8932-FC7300E758E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B1E5D0-155F-4854-A252-92B6371A2D0D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C5D1EA8-A043-4102-BD56-48C14E5B0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altLang="fr-FR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8DCE896-C0AB-4D4D-AD2C-AF07C7B5222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CA" altLang="fr-FR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A1FE2DB0-B26C-46AB-A57A-F7B61B33A53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F050458-FA1B-4274-BA48-60E9593878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les styles du texte du masque</a:t>
            </a:r>
          </a:p>
          <a:p>
            <a:pPr lvl="1"/>
            <a:r>
              <a:rPr lang="fr-CA" altLang="fr-FR"/>
              <a:t>Deuxième niveau</a:t>
            </a:r>
          </a:p>
          <a:p>
            <a:pPr lvl="2"/>
            <a:r>
              <a:rPr lang="fr-CA" altLang="fr-FR"/>
              <a:t>Troisième niveau</a:t>
            </a:r>
          </a:p>
          <a:p>
            <a:pPr lvl="3"/>
            <a:r>
              <a:rPr lang="fr-CA" altLang="fr-FR"/>
              <a:t>Quatrième niveau</a:t>
            </a:r>
          </a:p>
          <a:p>
            <a:pPr lvl="4"/>
            <a:r>
              <a:rPr lang="fr-CA" altLang="fr-FR"/>
              <a:t>Cinquième niveau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30A9754B-2A38-4ABF-960B-05BB2CFF01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CA" altLang="fr-FR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D38BDC00-1D4A-47E3-86E2-64F9A99BB6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ED1FC1-1F95-44D7-8D98-5B2872003915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titlemaster_med">
            <a:extLst>
              <a:ext uri="{FF2B5EF4-FFF2-40B4-BE49-F238E27FC236}">
                <a16:creationId xmlns:a16="http://schemas.microsoft.com/office/drawing/2014/main" id="{2EFDD75D-73C5-43C1-8D8E-9B801D519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3" name="Rectangle 3">
            <a:extLst>
              <a:ext uri="{FF2B5EF4-FFF2-40B4-BE49-F238E27FC236}">
                <a16:creationId xmlns:a16="http://schemas.microsoft.com/office/drawing/2014/main" id="{443897D9-2A51-4FF7-935F-585C444B80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E3CBB575-A231-40FF-9ACD-26A1C2498D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9B528C28-5FBD-40FA-B523-F7832777B2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alpha val="50000"/>
                  </a:schemeClr>
                </a:solidFill>
              </a14:hiddenFill>
            </a:ext>
          </a:extLst>
        </p:spPr>
        <p:txBody>
          <a:bodyPr/>
          <a:lstStyle>
            <a:lvl1pPr>
              <a:defRPr/>
            </a:lvl1pPr>
          </a:lstStyle>
          <a:p>
            <a:fld id="{8AB87D57-DF3D-4BA6-8C72-16AAD73A59B5}" type="slidenum">
              <a:rPr lang="fr-CA" altLang="fr-FR"/>
              <a:pPr/>
              <a:t>‹N°›</a:t>
            </a:fld>
            <a:endParaRPr lang="fr-CA" altLang="fr-FR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7A4F257-6BFF-4DFA-B806-91AB18C2DAE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fr-CA" altLang="fr-FR" noProof="0"/>
              <a:t>Cliquez pour modifier le style des sous-titres du masque</a:t>
            </a:r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A6A35D73-9D3B-4749-93CA-29B0C748EC46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fr-CA" altLang="fr-FR" noProof="0"/>
              <a:t>Cliquez pour modifier le style du titre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4E036B-B2B3-4A24-A105-94D50EEC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A33442-DB79-46D1-8A30-406EA84D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094BDF-920B-4333-887F-E037BFD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F53B7F-E47B-4060-A1F7-C1F80A1E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2D7729-3745-4586-8B61-086DA2C5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FFC504-60D8-496A-82C7-38389B211E56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74313314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37EF2D-9B73-48B7-BBCC-CA37835F39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4E91FC-47F7-4FC1-A8D6-336C6C632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EFF04-4F5B-422D-BA5F-E3C74C3A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CF3522-EA66-4D7D-8121-79F4970C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BF2DD1-9DC4-4863-B141-EEB56C09A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2E4A8-8486-4B7E-8736-21DC5D1D5211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890240304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45D0E5-FDE4-4F3C-B5A2-5F9C6D9C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A8D688-1901-47E9-A899-5F0DBF73F7C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1F96C4-0484-4559-8E9F-D67E0C0A6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0CCE08-E841-4AC5-BB74-683E4186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248400"/>
            <a:ext cx="1901825" cy="457200"/>
          </a:xfrm>
        </p:spPr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DDC8F-4949-4ED8-8D99-16C2B0EE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9A6697-D2B7-4B6B-A86C-5191F123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FF7DCDE-16F3-4B65-8CBC-FDFB2BAB8273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474474500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60A34-CED8-437C-B10D-769F0EEB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B9F417-F9D4-4C38-ACB5-AEEA79F1E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ECC0B6-8CC9-44A0-B98C-299B6927E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B38412-5506-49B2-B392-07A0C39DD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221452-48F5-4B05-A5EF-40EC59AF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F532A-5FD0-49CA-B5BC-A12DD4DD336C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244059831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CEAC4-9EFA-4F85-BC3D-F5054DD4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6EED34-02B2-45F1-AEEA-89C7BB14B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4239D7-9577-4B07-B635-A035233B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3F0C2-FF48-44BF-A814-39DDB7E6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A5B5E8-34CE-47B5-B442-52D8E54D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A64D24-BCD2-441D-B9B2-617805C2C5B7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895222915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FFD7C5-E63D-414F-AFED-E258CAAE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E331F5-F792-4265-B837-1F2798155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8A95FD-FC79-4C12-9EFF-5B1F9965C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F72143-FF6F-4D02-90F9-C3F1A8E1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1122C1-B5B5-430E-A64F-0F658412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E5E5DD-C3A6-4834-985F-75D6AFCA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DBFE3-6631-4892-B0E8-99C44C7EF291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891177960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B91A-70EE-4B60-A2A6-B84F265F9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156AEE-3819-4CD7-B9E4-73F8109DB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17593B0-7BE7-4D43-8E66-0D540008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99DB35-7E9D-4A5E-ADD4-B3837256E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05C431-F666-4336-9043-FBF7F2FB6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0E3FE61-09D1-4E67-9F21-95B512485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264C01-9CD9-4739-BF87-D87D7840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5863F2-490A-405E-96A4-0AF2366E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7316C3-24A7-402B-9FDE-C9EAFA2148AB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358722951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16724D-D15D-4A84-8D57-BA44CD3D3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C1DE05B-ABA7-475C-BB6C-8805DE9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D349F1-9453-45B2-B326-8F4FD29C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51EA9E-230E-42A0-B9FC-034BE56C3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6B44BF-B1CE-4CFA-B1B5-1DE5B6AB7BEA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2135250868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380A813-DDAB-4F5D-9D1D-FAE93267B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21B595-7339-4C09-AE04-4F3EBDD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32E141-F262-408C-BB24-C2AB3C01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9F7470-D6BE-41A8-A563-75A95A854817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043889250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F4241B-6EF3-4418-BE9D-95E4B0A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158FC-7782-48E6-A283-2D32EBF44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BF0E18-2BB8-4907-A203-7363B9B34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82AEED-0BEA-42C4-A894-90DB75D5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4C5835-406F-47D7-BEB9-55D5A13C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57EF08-F764-4B37-A6B4-1F8C72F4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C6D40-36B3-4B21-A1C6-70EEC0C96F79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1864685031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575137-1805-494D-9F29-9B221776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F5F97B-A5B2-4CA8-BF46-C92CFFFFC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2580C0-29E7-4A98-B511-DEDE62A9E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8340EA-4D5D-4CC4-98F8-7F73C034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5B8ABE-43CE-4F88-9788-03006B188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fr-CA" alt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4D3C91-F526-4DA7-AA6B-ECC70FDD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08D6F-BF0A-4EB2-B6D4-C418020FB5B8}" type="slidenum">
              <a:rPr lang="fr-CA" altLang="fr-FR"/>
              <a:pPr/>
              <a:t>‹N°›</a:t>
            </a:fld>
            <a:endParaRPr lang="fr-CA" altLang="fr-FR"/>
          </a:p>
        </p:txBody>
      </p:sp>
    </p:spTree>
    <p:extLst>
      <p:ext uri="{BB962C8B-B14F-4D97-AF65-F5344CB8AC3E}">
        <p14:creationId xmlns:p14="http://schemas.microsoft.com/office/powerpoint/2010/main" val="385678392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>
            <a:extLst>
              <a:ext uri="{FF2B5EF4-FFF2-40B4-BE49-F238E27FC236}">
                <a16:creationId xmlns:a16="http://schemas.microsoft.com/office/drawing/2014/main" id="{9A7C057E-B3B4-4AB7-A58E-618CDE61D73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14339" name="Rectangle 3">
              <a:extLst>
                <a:ext uri="{FF2B5EF4-FFF2-40B4-BE49-F238E27FC236}">
                  <a16:creationId xmlns:a16="http://schemas.microsoft.com/office/drawing/2014/main" id="{D0098386-490F-4951-8CA0-0A535297D1D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fr-FR" altLang="fr-FR"/>
            </a:p>
          </p:txBody>
        </p:sp>
        <p:pic>
          <p:nvPicPr>
            <p:cNvPr id="14340" name="Picture 4" descr="slidemaster_med3">
              <a:extLst>
                <a:ext uri="{FF2B5EF4-FFF2-40B4-BE49-F238E27FC236}">
                  <a16:creationId xmlns:a16="http://schemas.microsoft.com/office/drawing/2014/main" id="{023A9BD8-7D1F-4435-AE57-CD4C3DE11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0A74FFD-CD11-49B6-A63E-0BC4E37E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 style du titre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118A05F1-9E0A-4E0F-A9F9-1080C75C7E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/>
              <a:t>Cliquez pour modifier les styles du texte du masque</a:t>
            </a:r>
          </a:p>
          <a:p>
            <a:pPr lvl="1"/>
            <a:r>
              <a:rPr lang="fr-CA" altLang="fr-FR"/>
              <a:t>Deuxième niveau</a:t>
            </a:r>
          </a:p>
          <a:p>
            <a:pPr lvl="2"/>
            <a:r>
              <a:rPr lang="fr-CA" altLang="fr-FR"/>
              <a:t>Troisième niveau</a:t>
            </a:r>
          </a:p>
          <a:p>
            <a:pPr lvl="3"/>
            <a:r>
              <a:rPr lang="fr-CA" altLang="fr-FR"/>
              <a:t>Quatrième niveau</a:t>
            </a:r>
          </a:p>
          <a:p>
            <a:pPr lvl="4"/>
            <a:r>
              <a:rPr lang="fr-CA" altLang="fr-FR"/>
              <a:t>Cinquième niveau</a:t>
            </a:r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BDBA6FD9-E8BF-4110-9CDB-36D88A7135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fr-CA" altLang="fr-FR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D798F3F7-73F7-4144-A7D8-57E5B79704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fr-CA" altLang="fr-FR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6561A1DD-D9A4-4F93-9CFE-9DA040AB6E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6DFB0A2F-0D38-4950-9998-C89FF5F43B4B}" type="slidenum">
              <a:rPr lang="fr-CA" altLang="fr-FR"/>
              <a:pPr/>
              <a:t>‹N°›</a:t>
            </a:fld>
            <a:endParaRPr lang="fr-CA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256DDD3-7518-423A-BB6E-65AA27A02FB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fr-CA" altLang="fr-FR"/>
              <a:t>Optimisation des horaires de personnel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9BD23AB-1BFF-40A2-830A-2109D6C6D7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fr-CA" altLang="fr-FR"/>
              <a:t>Bernard Gendron</a:t>
            </a:r>
          </a:p>
          <a:p>
            <a:r>
              <a:rPr lang="fr-CA" altLang="fr-FR"/>
              <a:t>Université de Montréal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D621DC5-E1B7-4127-AD21-94EE35B85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Génération de colonnes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9A96060-6BBE-4E51-B39E-F52FD6D104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r>
              <a:rPr lang="fr-CA" altLang="fr-FR" sz="2400"/>
              <a:t>Modèle basé sur l’affectation d’horaires</a:t>
            </a:r>
          </a:p>
          <a:p>
            <a:pPr>
              <a:buFont typeface="Wingdings" panose="05000000000000000000" pitchFamily="2" charset="2"/>
              <a:buNone/>
            </a:pPr>
            <a:r>
              <a:rPr lang="fr-CA" altLang="fr-FR" sz="2400"/>
              <a:t>              : employé </a:t>
            </a:r>
            <a:r>
              <a:rPr lang="fr-CA" altLang="fr-FR" sz="2400" i="1"/>
              <a:t>i</a:t>
            </a:r>
            <a:r>
              <a:rPr lang="fr-CA" altLang="fr-FR" sz="2400"/>
              <a:t> affecté à un horaire </a:t>
            </a:r>
            <a:r>
              <a:rPr lang="fr-CA" altLang="fr-FR" sz="2400" i="1"/>
              <a:t>h</a:t>
            </a:r>
          </a:p>
          <a:p>
            <a:r>
              <a:rPr lang="fr-CA" altLang="fr-FR" sz="2400"/>
              <a:t>Trop de variables : les générer de façon dynamique</a:t>
            </a:r>
          </a:p>
          <a:p>
            <a:r>
              <a:rPr lang="fr-CA" altLang="fr-FR" sz="2400"/>
              <a:t>Les deux premières contraintes sont modélisées dans le </a:t>
            </a:r>
            <a:r>
              <a:rPr lang="fr-CA" altLang="fr-FR" sz="2400" i="1"/>
              <a:t>problème maître </a:t>
            </a:r>
            <a:r>
              <a:rPr lang="fr-CA" altLang="fr-FR" sz="2400"/>
              <a:t>:</a:t>
            </a:r>
          </a:p>
          <a:p>
            <a:pPr lvl="1"/>
            <a:r>
              <a:rPr lang="fr-CA" altLang="fr-FR" sz="2000"/>
              <a:t>Programmation linéaire (en nombres entiers)</a:t>
            </a:r>
          </a:p>
          <a:p>
            <a:r>
              <a:rPr lang="fr-CA" altLang="fr-FR" sz="2400"/>
              <a:t>Les deux autres contraintes sont modélisées dans le </a:t>
            </a:r>
            <a:r>
              <a:rPr lang="fr-CA" altLang="fr-FR" sz="2400" i="1"/>
              <a:t>problème auxiliaire</a:t>
            </a:r>
          </a:p>
          <a:p>
            <a:pPr lvl="1"/>
            <a:r>
              <a:rPr lang="fr-CA" altLang="fr-FR" sz="2000"/>
              <a:t>Souvent résolu par la recherche d’un plus court chemin avec </a:t>
            </a:r>
            <a:r>
              <a:rPr lang="fr-CA" altLang="fr-FR" sz="2000" i="1"/>
              <a:t>contraintes additionnelles</a:t>
            </a:r>
          </a:p>
          <a:p>
            <a:endParaRPr lang="fr-CA" altLang="fr-FR" sz="2400" i="1"/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8CB8ED2A-7E7E-4EB1-BBEA-44E77ADC8E0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3200" y="2058988"/>
          <a:ext cx="9144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583920" imgH="241200" progId="Equation.3">
                  <p:embed/>
                </p:oleObj>
              </mc:Choice>
              <mc:Fallback>
                <p:oleObj name="Equation" r:id="rId3" imgW="58392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8988"/>
                        <a:ext cx="9144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A43DC010-A54D-4AAB-945F-DAB16ECCA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Génération de colonnes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39CA039D-5EE0-4FFC-921A-888C0DE9ECE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/>
              <a:t>Avantages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Permet de modéliser aisément des situations complexes (contraintes de succession, objectif non linéaire,…)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Algorithme exact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Problème maître a une structure connue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Algorithmes très efficaces pour le calcul de plus courts chemins 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Désavantages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Développement et implantation peuvent être très longs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S’il y a trop de contraintes additionnelles, le  problème auxiliaire devient difficile à résoudre  </a:t>
            </a:r>
          </a:p>
          <a:p>
            <a:pPr>
              <a:lnSpc>
                <a:spcPct val="90000"/>
              </a:lnSpc>
            </a:pPr>
            <a:endParaRPr lang="fr-CA" altLang="fr-FR" sz="24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>
            <a:extLst>
              <a:ext uri="{FF2B5EF4-FFF2-40B4-BE49-F238E27FC236}">
                <a16:creationId xmlns:a16="http://schemas.microsoft.com/office/drawing/2014/main" id="{A643DE53-AE78-4B7F-A7D0-437D2BF2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Méthodes heuristiques</a:t>
            </a:r>
          </a:p>
        </p:txBody>
      </p:sp>
      <p:sp>
        <p:nvSpPr>
          <p:cNvPr id="31747" name="Rectangle 1027">
            <a:extLst>
              <a:ext uri="{FF2B5EF4-FFF2-40B4-BE49-F238E27FC236}">
                <a16:creationId xmlns:a16="http://schemas.microsoft.com/office/drawing/2014/main" id="{5A89FBCE-E946-4577-AAE1-A8BFD6DD42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/>
              <a:t>Méthodes ne garantissant pas l’obtention d’une solution optimale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Souvent basées sur la notion de </a:t>
            </a:r>
            <a:r>
              <a:rPr lang="fr-CA" altLang="fr-FR" sz="2400" i="1"/>
              <a:t>voisinage 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A partir d’une solution, on atteint une solution voisine par une </a:t>
            </a:r>
            <a:r>
              <a:rPr lang="fr-CA" altLang="fr-FR" sz="2000" i="1"/>
              <a:t>modification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Exemple : échanger les affectations de deux employés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Générer une première solution (plusieurs contraintes peuvent être violées!)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Passer d’une solution à une autre voisine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En tentant d’améliorer l’objectif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En tentant de réduire la violation des contraintes</a:t>
            </a:r>
          </a:p>
          <a:p>
            <a:pPr lvl="1">
              <a:lnSpc>
                <a:spcPct val="90000"/>
              </a:lnSpc>
            </a:pPr>
            <a:endParaRPr lang="fr-CA" altLang="fr-FR" sz="2000"/>
          </a:p>
          <a:p>
            <a:pPr>
              <a:lnSpc>
                <a:spcPct val="90000"/>
              </a:lnSpc>
            </a:pPr>
            <a:endParaRPr lang="fr-CA" altLang="fr-FR" sz="24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3932F5D-BC7F-49D4-A3AE-3A2769918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Méthodes heuristiques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62BAEA1-4C5B-4E68-BF1E-D667A835040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r>
              <a:rPr lang="fr-CA" altLang="fr-FR" sz="2400"/>
              <a:t>Avantages</a:t>
            </a:r>
          </a:p>
          <a:p>
            <a:pPr lvl="1"/>
            <a:r>
              <a:rPr lang="fr-CA" altLang="fr-FR" sz="2000"/>
              <a:t>Simples à concevoir</a:t>
            </a:r>
          </a:p>
          <a:p>
            <a:pPr lvl="1"/>
            <a:r>
              <a:rPr lang="fr-CA" altLang="fr-FR" sz="2000"/>
              <a:t>Souvent très efficaces, si elles obéissent aux principes fondamentaux des </a:t>
            </a:r>
            <a:r>
              <a:rPr lang="fr-CA" altLang="fr-FR" sz="2000" i="1"/>
              <a:t>métaheuristiques</a:t>
            </a:r>
            <a:endParaRPr lang="fr-CA" altLang="fr-FR" sz="2000"/>
          </a:p>
          <a:p>
            <a:pPr lvl="1"/>
            <a:r>
              <a:rPr lang="fr-CA" altLang="fr-FR" sz="2000"/>
              <a:t>Permet de s’affranchir des logiciels commerciaux (économie de $...)</a:t>
            </a:r>
          </a:p>
          <a:p>
            <a:r>
              <a:rPr lang="fr-CA" altLang="fr-FR" sz="2400"/>
              <a:t>Désavantages</a:t>
            </a:r>
          </a:p>
          <a:p>
            <a:pPr lvl="1"/>
            <a:r>
              <a:rPr lang="fr-CA" altLang="fr-FR" sz="2000"/>
              <a:t>Implantation efficace : un </a:t>
            </a:r>
            <a:r>
              <a:rPr lang="fr-CA" altLang="fr-FR" sz="2000" i="1"/>
              <a:t>art</a:t>
            </a:r>
            <a:r>
              <a:rPr lang="fr-CA" altLang="fr-FR" sz="2000"/>
              <a:t> </a:t>
            </a:r>
          </a:p>
          <a:p>
            <a:pPr lvl="1"/>
            <a:r>
              <a:rPr lang="fr-CA" altLang="fr-FR" sz="2000"/>
              <a:t>Aucune garantie d’optimalité (écart à la solution optimale?)</a:t>
            </a:r>
          </a:p>
          <a:p>
            <a:pPr lvl="1"/>
            <a:r>
              <a:rPr lang="fr-CA" altLang="fr-FR" sz="2000"/>
              <a:t>S’il y a trop de contraintes, difficile de trouver des solutions</a:t>
            </a:r>
          </a:p>
          <a:p>
            <a:pPr lvl="1"/>
            <a:endParaRPr lang="fr-CA" altLang="fr-FR" sz="2000"/>
          </a:p>
          <a:p>
            <a:endParaRPr lang="fr-CA" altLang="fr-FR" sz="24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785E752-E25E-4938-B418-DCFDB95A0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Programmation par contraintes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E8C1C810-08A5-4508-BED2-85BFB5F6C83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Variables à domaine fini</a:t>
            </a:r>
          </a:p>
          <a:p>
            <a:pPr>
              <a:buFont typeface="Wingdings" panose="05000000000000000000" pitchFamily="2" charset="2"/>
              <a:buNone/>
            </a:pPr>
            <a:r>
              <a:rPr lang="fr-CA" altLang="fr-FR" sz="2400"/>
              <a:t>               : employé </a:t>
            </a:r>
            <a:r>
              <a:rPr lang="fr-CA" altLang="fr-FR" sz="2400" i="1"/>
              <a:t>i</a:t>
            </a:r>
            <a:r>
              <a:rPr lang="fr-CA" altLang="fr-FR" sz="2400"/>
              <a:t> affecté au quart </a:t>
            </a:r>
            <a:r>
              <a:rPr lang="fr-CA" altLang="fr-FR" sz="2400" i="1"/>
              <a:t>k</a:t>
            </a:r>
            <a:r>
              <a:rPr lang="fr-CA" altLang="fr-FR" sz="2400"/>
              <a:t> du jour </a:t>
            </a:r>
            <a:r>
              <a:rPr lang="fr-CA" altLang="fr-FR" sz="2400" i="1"/>
              <a:t>j</a:t>
            </a:r>
          </a:p>
          <a:p>
            <a:r>
              <a:rPr lang="fr-CA" altLang="fr-FR" sz="2400"/>
              <a:t>Contrainte</a:t>
            </a:r>
          </a:p>
          <a:p>
            <a:pPr lvl="1"/>
            <a:r>
              <a:rPr lang="fr-CA" altLang="fr-FR" sz="2000"/>
              <a:t>Exprime des relations de toute nature entre les variables et leurs domaines</a:t>
            </a:r>
          </a:p>
          <a:p>
            <a:pPr lvl="1"/>
            <a:r>
              <a:rPr lang="fr-CA" altLang="fr-FR" sz="2000"/>
              <a:t>Lorsque le domaine d’une variable est réduit, déclenche un algorithme de </a:t>
            </a:r>
            <a:r>
              <a:rPr lang="fr-CA" altLang="fr-FR" sz="2000" i="1"/>
              <a:t>propagation</a:t>
            </a:r>
            <a:r>
              <a:rPr lang="fr-CA" altLang="fr-FR" sz="2000"/>
              <a:t> pour réduire les domaines d’autres variables </a:t>
            </a:r>
          </a:p>
          <a:p>
            <a:r>
              <a:rPr lang="fr-CA" altLang="fr-FR" sz="2400"/>
              <a:t>Algorithme de recherche </a:t>
            </a:r>
          </a:p>
          <a:p>
            <a:pPr lvl="1"/>
            <a:r>
              <a:rPr lang="fr-CA" altLang="fr-FR" sz="2000"/>
              <a:t>Réduit les domaines des variables </a:t>
            </a:r>
          </a:p>
          <a:p>
            <a:pPr lvl="1"/>
            <a:r>
              <a:rPr lang="fr-CA" altLang="fr-FR" sz="2000"/>
              <a:t>Propage l’effet de ces réductions au moyen des contraintes </a:t>
            </a:r>
          </a:p>
          <a:p>
            <a:endParaRPr lang="fr-CA" altLang="fr-FR" sz="2400"/>
          </a:p>
          <a:p>
            <a:endParaRPr lang="fr-CA" altLang="fr-FR" sz="2000"/>
          </a:p>
        </p:txBody>
      </p:sp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5142D2D2-33CB-4D8F-B772-1E07F19D3778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819400" y="2098675"/>
          <a:ext cx="914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Equation" r:id="rId3" imgW="622080" imgH="266400" progId="Equation.3">
                  <p:embed/>
                </p:oleObj>
              </mc:Choice>
              <mc:Fallback>
                <p:oleObj name="Equation" r:id="rId3" imgW="622080" imgH="26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098675"/>
                        <a:ext cx="914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3739B3E8-699C-43F6-B2BB-D47BD11A8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Programmation par contraintes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7A8DF2BE-D27F-435C-AC9F-057F65D4629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Avantages</a:t>
            </a:r>
          </a:p>
          <a:p>
            <a:pPr lvl="1"/>
            <a:r>
              <a:rPr lang="fr-CA" altLang="fr-FR" sz="2000"/>
              <a:t>Permet de modéliser toutes sortes de contraintes</a:t>
            </a:r>
          </a:p>
          <a:p>
            <a:pPr lvl="1"/>
            <a:r>
              <a:rPr lang="fr-CA" altLang="fr-FR" sz="2000"/>
              <a:t>Souvent efficace lorsqu’il y a un grand nombre de contraintes difficiles à satisfaire simultanément</a:t>
            </a:r>
          </a:p>
          <a:p>
            <a:pPr lvl="1"/>
            <a:r>
              <a:rPr lang="fr-CA" altLang="fr-FR" sz="2000"/>
              <a:t>Algorithmes de recherche pouvant s’adapter à des méthodes exactes ou heuristiques</a:t>
            </a:r>
          </a:p>
          <a:p>
            <a:r>
              <a:rPr lang="fr-CA" altLang="fr-FR" sz="2400"/>
              <a:t>Désavantages</a:t>
            </a:r>
          </a:p>
          <a:p>
            <a:pPr lvl="1"/>
            <a:r>
              <a:rPr lang="fr-CA" altLang="fr-FR" sz="2000"/>
              <a:t>Difficile d’implanter des contraintes </a:t>
            </a:r>
            <a:r>
              <a:rPr lang="fr-CA" altLang="fr-FR" sz="2000" i="1"/>
              <a:t>efficaces</a:t>
            </a:r>
          </a:p>
          <a:p>
            <a:pPr lvl="1"/>
            <a:r>
              <a:rPr lang="fr-CA" altLang="fr-FR" sz="2000"/>
              <a:t>Domaine relativement jeune (intéressant pour les chercheurs, mais pas pour les praticiens…)</a:t>
            </a:r>
          </a:p>
          <a:p>
            <a:pPr lvl="1"/>
            <a:r>
              <a:rPr lang="fr-CA" altLang="fr-FR" sz="2000"/>
              <a:t>N’exploite pas encore très bien les algorithmes éprouvés en RO</a:t>
            </a:r>
          </a:p>
          <a:p>
            <a:endParaRPr lang="fr-CA" altLang="fr-FR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A3BA55B-236D-4A73-BA1E-449CAFBCB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Méthodes hybrides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5E17F66-D2D7-4CEF-9FE9-5D09350094C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Combiner heuristique et programmation par contraintes</a:t>
            </a:r>
          </a:p>
          <a:p>
            <a:pPr lvl="1"/>
            <a:r>
              <a:rPr lang="fr-CA" altLang="fr-FR" sz="2000"/>
              <a:t>Explorer des solutions par une heuristique à base de voisinage</a:t>
            </a:r>
          </a:p>
          <a:p>
            <a:pPr lvl="1"/>
            <a:r>
              <a:rPr lang="fr-CA" altLang="fr-FR" sz="2000"/>
              <a:t>Explorer chaque voisinage au moyen de la programmation par contraintes</a:t>
            </a:r>
          </a:p>
          <a:p>
            <a:r>
              <a:rPr lang="fr-CA" altLang="fr-FR" sz="2400"/>
              <a:t>Combiner génération de colonnes et programmation par contraintes</a:t>
            </a:r>
          </a:p>
          <a:p>
            <a:pPr lvl="1"/>
            <a:r>
              <a:rPr lang="fr-CA" altLang="fr-FR" sz="2000"/>
              <a:t>Résoudre le problème auxiliaire au moyen de la programmation par contraintes</a:t>
            </a:r>
          </a:p>
          <a:p>
            <a:pPr lvl="1"/>
            <a:r>
              <a:rPr lang="fr-CA" altLang="fr-FR" sz="2000"/>
              <a:t>Diriger la recherche de solutions du problème auxiliaire pour faciliter la résolution du problème maître</a:t>
            </a:r>
          </a:p>
          <a:p>
            <a:pPr lvl="1"/>
            <a:endParaRPr lang="fr-CA" altLang="fr-FR" sz="2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17435A-8654-422A-97C7-458EC762DF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Application 1 : médecins d’urgence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55CD1A9-09EB-4D90-98D4-493BB70205C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Deux hôpitaux de la région montréalaise</a:t>
            </a:r>
          </a:p>
          <a:p>
            <a:r>
              <a:rPr lang="fr-CA" altLang="fr-FR" sz="2400"/>
              <a:t>Programmation en nombres entiers</a:t>
            </a:r>
          </a:p>
          <a:p>
            <a:r>
              <a:rPr lang="fr-CA" altLang="fr-FR" sz="2400"/>
              <a:t>Heuristique en trois phases</a:t>
            </a:r>
          </a:p>
          <a:p>
            <a:pPr lvl="1"/>
            <a:r>
              <a:rPr lang="fr-CA" altLang="fr-FR" sz="2000"/>
              <a:t>Affecter les fins de semaine</a:t>
            </a:r>
          </a:p>
          <a:p>
            <a:pPr lvl="1"/>
            <a:r>
              <a:rPr lang="fr-CA" altLang="fr-FR" sz="2000"/>
              <a:t>Affecter les nuits </a:t>
            </a:r>
          </a:p>
          <a:p>
            <a:pPr lvl="1"/>
            <a:r>
              <a:rPr lang="fr-CA" altLang="fr-FR" sz="2000"/>
              <a:t>Affecter les autres quarts</a:t>
            </a:r>
          </a:p>
          <a:p>
            <a:r>
              <a:rPr lang="fr-CA" altLang="fr-FR" sz="2400"/>
              <a:t>Certaines contraintes sont dures, mais la plupart sont molles</a:t>
            </a:r>
          </a:p>
          <a:p>
            <a:r>
              <a:rPr lang="fr-CA" altLang="fr-FR" sz="2400"/>
              <a:t>Force de la méthode : capacité de prendre en compte simultanément un grand nombre de contraintes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5B060DB3-F00E-496E-9E8E-A0731A1DD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Application 1 : médecins d’urgence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6273548-6A43-4788-9AB4-DBFD438499A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/>
              <a:t>Premier cas (1995-98)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Collaboration des médecins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Implantation informatique rudimentaire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Absence de budget pour poursuivre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Deuxième cas (1999-2001)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Intérêt de la DSP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Implantation informatique incluant interface graphique et base de données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Logiciel de programmation en nombres entiers jugé trop coûteux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Développement d’une méthode heuristique sans logiciel de programmation en nombres entiers (2001-2004)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B02B15D7-0A65-4170-B09B-F19D01A8E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Application 2 : SAQ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8857D4C-2C5B-4C3F-AA93-24CB290722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400 magasins et 3000 employés</a:t>
            </a:r>
          </a:p>
          <a:p>
            <a:r>
              <a:rPr lang="fr-CA" altLang="fr-FR" sz="2400"/>
              <a:t>Division par région</a:t>
            </a:r>
          </a:p>
          <a:p>
            <a:r>
              <a:rPr lang="fr-CA" altLang="fr-FR" sz="2400"/>
              <a:t>Un même employé peut travailler dans plusieurs succursales d’une même région</a:t>
            </a:r>
          </a:p>
          <a:p>
            <a:r>
              <a:rPr lang="fr-CA" altLang="fr-FR" sz="2400"/>
              <a:t>On traite les employés l’un après l’autre, par ordre d’ancienneté</a:t>
            </a:r>
          </a:p>
          <a:p>
            <a:r>
              <a:rPr lang="fr-CA" altLang="fr-FR" sz="2400"/>
              <a:t>Pour chaque employé, on résout un modèle de programmation en nombres entiers</a:t>
            </a:r>
          </a:p>
          <a:p>
            <a:r>
              <a:rPr lang="fr-CA" altLang="fr-FR" sz="2400"/>
              <a:t>Une méthode exacte est nécessaire car une solution optimale doit être identifiée!</a:t>
            </a:r>
          </a:p>
          <a:p>
            <a:endParaRPr lang="fr-CA" altLang="fr-F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2F922CD-4164-4EF0-AA22-EEB53ECFB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Domaines d’application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E54BA9A-1ACD-458A-AC71-6D9C4FE4FC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fr-FR" sz="2400"/>
              <a:t>Transport en commun</a:t>
            </a:r>
          </a:p>
          <a:p>
            <a:r>
              <a:rPr lang="fr-CA" altLang="fr-FR" sz="2400"/>
              <a:t>Transport aérien</a:t>
            </a:r>
          </a:p>
          <a:p>
            <a:r>
              <a:rPr lang="fr-CA" altLang="fr-FR" sz="2400"/>
              <a:t>Administration de la santé</a:t>
            </a:r>
          </a:p>
          <a:p>
            <a:r>
              <a:rPr lang="fr-CA" altLang="fr-FR" sz="2400"/>
              <a:t>Chaînes de magasins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B44A9466-D6B8-4E2A-99F1-03C0FA7AE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Application 2 : SAQ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B6F37BB6-F2FD-48E6-BB22-0BA6D5EAAF7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Interface accessible dans chaque succursale via le Web</a:t>
            </a:r>
          </a:p>
          <a:p>
            <a:r>
              <a:rPr lang="fr-CA" altLang="fr-FR" sz="2400"/>
              <a:t>Base de données centralisée qui reçoit les données et transmet les résultats aux succursales</a:t>
            </a:r>
          </a:p>
          <a:p>
            <a:r>
              <a:rPr lang="fr-CA" altLang="fr-FR" sz="2400"/>
              <a:t>Base de données communique avec le moteur d’optimisation via des fichiers</a:t>
            </a:r>
          </a:p>
          <a:p>
            <a:r>
              <a:rPr lang="fr-CA" altLang="fr-FR" sz="2400"/>
              <a:t>Nouvelles contraintes faciles à intégrer au modèle grâce aux librairies pouvant être intégrées au code C++</a:t>
            </a:r>
          </a:p>
          <a:p>
            <a:r>
              <a:rPr lang="fr-CA" altLang="fr-FR" sz="2400"/>
              <a:t>Implantation depuis septembre 2002</a:t>
            </a:r>
            <a:endParaRPr lang="en-US" altLang="fr-FR" sz="2400"/>
          </a:p>
          <a:p>
            <a:endParaRPr lang="fr-CA" altLang="fr-FR" sz="2400"/>
          </a:p>
          <a:p>
            <a:endParaRPr lang="fr-CA" altLang="fr-FR" sz="2400"/>
          </a:p>
          <a:p>
            <a:endParaRPr lang="fr-CA" altLang="fr-F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6F1495C-7062-4437-9D1D-7EFC99427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Caractéristiques des applications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3CFC57E7-AE4E-47B8-B6E6-5DF8E3A71B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fr-CA" altLang="fr-FR" sz="2400"/>
              <a:t>Environnement syndiqué</a:t>
            </a:r>
          </a:p>
          <a:p>
            <a:pPr lvl="1"/>
            <a:r>
              <a:rPr lang="fr-CA" altLang="fr-FR" sz="2000"/>
              <a:t>Règles rigides et souvent complexes</a:t>
            </a:r>
          </a:p>
          <a:p>
            <a:pPr lvl="1"/>
            <a:r>
              <a:rPr lang="en-US" altLang="fr-FR" sz="2000"/>
              <a:t>Méthode exacte souvent nécessaire</a:t>
            </a:r>
          </a:p>
          <a:p>
            <a:pPr lvl="1"/>
            <a:r>
              <a:rPr lang="en-US" altLang="fr-FR" sz="2000"/>
              <a:t>Satisfaction des employés et ancienneté</a:t>
            </a:r>
          </a:p>
          <a:p>
            <a:r>
              <a:rPr lang="en-US" altLang="fr-FR" sz="2400"/>
              <a:t>Environnement non syndiqué</a:t>
            </a:r>
          </a:p>
          <a:p>
            <a:pPr lvl="1"/>
            <a:r>
              <a:rPr lang="en-US" altLang="fr-FR" sz="2000"/>
              <a:t>Règles flexibles</a:t>
            </a:r>
          </a:p>
          <a:p>
            <a:pPr lvl="1"/>
            <a:r>
              <a:rPr lang="en-US" altLang="fr-FR" sz="2000"/>
              <a:t>Méthodes heuristiques intéressantes</a:t>
            </a:r>
          </a:p>
          <a:p>
            <a:pPr lvl="1"/>
            <a:r>
              <a:rPr lang="en-US" altLang="fr-FR" sz="2000"/>
              <a:t>Équité entre employés (mais pas toujours)</a:t>
            </a:r>
          </a:p>
          <a:p>
            <a:r>
              <a:rPr lang="en-US" altLang="fr-FR" sz="2400"/>
              <a:t>Demande variable : combiner la résolution des deux problèmes mentionnés au début</a:t>
            </a:r>
          </a:p>
          <a:p>
            <a:pPr lvl="1"/>
            <a:endParaRPr lang="en-US" altLang="fr-FR" sz="2000"/>
          </a:p>
          <a:p>
            <a:pPr lvl="1"/>
            <a:endParaRPr lang="en-US" altLang="fr-FR" sz="2000"/>
          </a:p>
          <a:p>
            <a:endParaRPr lang="fr-CA" altLang="fr-FR" sz="2400"/>
          </a:p>
          <a:p>
            <a:endParaRPr lang="fr-CA" altLang="fr-FR" sz="2400"/>
          </a:p>
          <a:p>
            <a:endParaRPr lang="fr-CA" altLang="fr-F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7248DBA-8175-4CC5-8D12-02B8480AA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477000" cy="1219200"/>
          </a:xfrm>
        </p:spPr>
        <p:txBody>
          <a:bodyPr/>
          <a:lstStyle/>
          <a:p>
            <a:r>
              <a:rPr lang="fr-CA" altLang="fr-FR" sz="3200"/>
              <a:t>Conclusions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F486382-FD82-4B0A-BED6-BC585E941AB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553200" cy="4495800"/>
          </a:xfrm>
        </p:spPr>
        <p:txBody>
          <a:bodyPr/>
          <a:lstStyle/>
          <a:p>
            <a:r>
              <a:rPr lang="en-US" altLang="fr-FR" sz="2400"/>
              <a:t>Questions de recherche</a:t>
            </a:r>
          </a:p>
          <a:p>
            <a:pPr lvl="1"/>
            <a:r>
              <a:rPr lang="en-US" altLang="fr-FR" sz="2000"/>
              <a:t>Programmation par contraintes</a:t>
            </a:r>
          </a:p>
          <a:p>
            <a:pPr lvl="1"/>
            <a:r>
              <a:rPr lang="en-US" altLang="fr-FR" sz="2000"/>
              <a:t>Méthodes hybrides</a:t>
            </a:r>
          </a:p>
          <a:p>
            <a:pPr lvl="1"/>
            <a:r>
              <a:rPr lang="en-US" altLang="fr-FR" sz="2000"/>
              <a:t>Demande variable</a:t>
            </a:r>
          </a:p>
          <a:p>
            <a:r>
              <a:rPr lang="en-US" altLang="fr-FR" sz="2400"/>
              <a:t>Progrès en pratique</a:t>
            </a:r>
          </a:p>
          <a:p>
            <a:pPr lvl="1"/>
            <a:r>
              <a:rPr lang="en-US" altLang="fr-FR" sz="2000"/>
              <a:t>Interface Web et base de données</a:t>
            </a:r>
          </a:p>
          <a:p>
            <a:pPr lvl="1"/>
            <a:r>
              <a:rPr lang="en-US" altLang="fr-FR" sz="2000"/>
              <a:t>Moteur d’optimisation communiquant avec la base de données</a:t>
            </a:r>
          </a:p>
          <a:p>
            <a:pPr lvl="1"/>
            <a:r>
              <a:rPr lang="en-US" altLang="fr-FR" sz="2000"/>
              <a:t>Progrès continus dans les méthodes d’optimisation combinatoire</a:t>
            </a:r>
          </a:p>
          <a:p>
            <a:pPr>
              <a:buFont typeface="Wingdings" panose="05000000000000000000" pitchFamily="2" charset="2"/>
              <a:buNone/>
            </a:pPr>
            <a:endParaRPr lang="en-US" altLang="fr-FR" sz="2400"/>
          </a:p>
          <a:p>
            <a:pPr lvl="1"/>
            <a:endParaRPr lang="en-US" altLang="fr-FR" sz="2000"/>
          </a:p>
          <a:p>
            <a:pPr lvl="1"/>
            <a:endParaRPr lang="en-US" altLang="fr-FR" sz="2000"/>
          </a:p>
          <a:p>
            <a:pPr lvl="1"/>
            <a:endParaRPr lang="en-US" altLang="fr-FR" sz="2000"/>
          </a:p>
          <a:p>
            <a:pPr lvl="1"/>
            <a:endParaRPr lang="en-US" altLang="fr-FR" sz="2000"/>
          </a:p>
          <a:p>
            <a:endParaRPr lang="fr-CA" altLang="fr-FR" sz="2400"/>
          </a:p>
          <a:p>
            <a:endParaRPr lang="fr-CA" altLang="fr-FR" sz="2400"/>
          </a:p>
          <a:p>
            <a:endParaRPr lang="fr-CA" altLang="fr-F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83FBD5C-6586-44CC-BC5B-6CF34B65CC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Contribution de la RO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DA9CB66-C371-4362-8C86-D521211EC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/>
              <a:t>A Montréal même, une expertise de plus de 30 ans dans ces domaines!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Centre de recherche sur les transports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GERAD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Quelques compagnies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Pourtant relativement peu connue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RO : peu connue!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Informatisation très lente dans de nombreuses organisations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Situation aujourd’hui :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RO : méthodes de plus en plus sophistiquées</a:t>
            </a:r>
          </a:p>
          <a:p>
            <a:pPr lvl="1">
              <a:lnSpc>
                <a:spcPct val="90000"/>
              </a:lnSpc>
            </a:pPr>
            <a:r>
              <a:rPr lang="fr-CA" altLang="fr-FR" sz="2000"/>
              <a:t>Essor d’Internet et progrès technologiques</a:t>
            </a:r>
          </a:p>
          <a:p>
            <a:pPr>
              <a:lnSpc>
                <a:spcPct val="90000"/>
              </a:lnSpc>
            </a:pPr>
            <a:endParaRPr lang="fr-CA" altLang="fr-FR" sz="24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F62916C-836E-4D68-A3C1-255D8B19A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Confection d’horaires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0AB109A-2543-44AE-82CB-34D568E46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fr-FR" sz="2400"/>
              <a:t>Deux problèmes distincts :</a:t>
            </a:r>
          </a:p>
          <a:p>
            <a:pPr lvl="1"/>
            <a:r>
              <a:rPr lang="fr-CA" altLang="fr-FR" sz="2000"/>
              <a:t>Décider des quarts de travail et du nombre d’employés à affecter en fonction des besoins à combler </a:t>
            </a:r>
          </a:p>
          <a:p>
            <a:pPr lvl="1"/>
            <a:r>
              <a:rPr lang="fr-CA" altLang="fr-FR" sz="2000"/>
              <a:t>Décider des employés à affecter aux quarts de travail</a:t>
            </a:r>
          </a:p>
          <a:p>
            <a:r>
              <a:rPr lang="fr-CA" altLang="fr-FR" sz="2400"/>
              <a:t>Le premier problème peut être résolu par :</a:t>
            </a:r>
          </a:p>
          <a:p>
            <a:pPr lvl="1"/>
            <a:r>
              <a:rPr lang="fr-CA" altLang="fr-FR" sz="2000"/>
              <a:t>Apprentissage statistique (voir présentation de Yoshua Bengio au CIRANO)</a:t>
            </a:r>
          </a:p>
          <a:p>
            <a:pPr lvl="1"/>
            <a:r>
              <a:rPr lang="fr-CA" altLang="fr-FR" sz="2000"/>
              <a:t>Modèles stochastiques et simulation</a:t>
            </a:r>
          </a:p>
          <a:p>
            <a:r>
              <a:rPr lang="fr-CA" altLang="fr-FR" sz="2400"/>
              <a:t>Le deuxième problème est traité par des méthodes d’</a:t>
            </a:r>
            <a:r>
              <a:rPr lang="fr-CA" altLang="fr-FR" sz="2400" b="1"/>
              <a:t>optimisation combinatoire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8DD1575-C031-4E4A-87DD-22F849168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Optimisation combinatoire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B3AF809-FEA0-47B6-A1DB-6E6B8E9E6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fr-FR" sz="2400"/>
              <a:t>Programmation en nombres entiers</a:t>
            </a:r>
          </a:p>
          <a:p>
            <a:r>
              <a:rPr lang="fr-CA" altLang="fr-FR" sz="2400"/>
              <a:t>Génération de colonnes</a:t>
            </a:r>
          </a:p>
          <a:p>
            <a:r>
              <a:rPr lang="fr-CA" altLang="fr-FR" sz="2400"/>
              <a:t>Méthodes heuristiques</a:t>
            </a:r>
          </a:p>
          <a:p>
            <a:r>
              <a:rPr lang="fr-CA" altLang="fr-FR" sz="2400"/>
              <a:t>Programmation par contraintes</a:t>
            </a:r>
          </a:p>
          <a:p>
            <a:r>
              <a:rPr lang="fr-CA" altLang="fr-FR" sz="2400"/>
              <a:t>Méthodes hybrides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B69224B-9E51-4162-BDD5-BA48D0CC4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Objectifs à considérer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6E271B6-5AA1-4DC2-98B7-27057454F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altLang="fr-FR" sz="2400"/>
              <a:t>Minimiser les coûts</a:t>
            </a:r>
          </a:p>
          <a:p>
            <a:r>
              <a:rPr lang="fr-CA" altLang="fr-FR" sz="2400"/>
              <a:t>Maximiser la satisfaction des employés</a:t>
            </a:r>
          </a:p>
          <a:p>
            <a:pPr lvl="1"/>
            <a:r>
              <a:rPr lang="fr-CA" altLang="fr-FR" sz="2000"/>
              <a:t>Satisfaire les exigences particulières</a:t>
            </a:r>
          </a:p>
          <a:p>
            <a:pPr lvl="1"/>
            <a:r>
              <a:rPr lang="fr-CA" altLang="fr-FR" sz="2000"/>
              <a:t>Affecter les quarts de façon équitable</a:t>
            </a:r>
          </a:p>
          <a:p>
            <a:pPr lvl="1"/>
            <a:r>
              <a:rPr lang="fr-CA" altLang="fr-FR" sz="2000"/>
              <a:t>Respecter l’ancienneté des employés</a:t>
            </a:r>
          </a:p>
          <a:p>
            <a:r>
              <a:rPr lang="fr-CA" altLang="fr-FR" sz="2400"/>
              <a:t>Satisfaire des besoins particuliers </a:t>
            </a:r>
          </a:p>
          <a:p>
            <a:pPr lvl="1"/>
            <a:r>
              <a:rPr lang="fr-CA" altLang="fr-FR" sz="2000"/>
              <a:t>Par exemple, affecter certains quarts en priorité à certaines catégories d’employés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3CB8D18-9999-43A3-AB75-B7BC17027A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z="3200"/>
              <a:t>Exemple simplifié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29522B26-29D6-4248-AA74-DF041A4A1F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fr-CA" altLang="fr-FR" sz="2400" i="1"/>
              <a:t>I</a:t>
            </a:r>
            <a:r>
              <a:rPr lang="fr-CA" altLang="fr-FR" sz="2400"/>
              <a:t> employés</a:t>
            </a:r>
          </a:p>
          <a:p>
            <a:pPr>
              <a:lnSpc>
                <a:spcPct val="90000"/>
              </a:lnSpc>
            </a:pPr>
            <a:r>
              <a:rPr lang="fr-CA" altLang="fr-FR" sz="2400" i="1"/>
              <a:t>J</a:t>
            </a:r>
            <a:r>
              <a:rPr lang="fr-CA" altLang="fr-FR" sz="2400"/>
              <a:t> jours</a:t>
            </a:r>
          </a:p>
          <a:p>
            <a:pPr>
              <a:lnSpc>
                <a:spcPct val="90000"/>
              </a:lnSpc>
            </a:pPr>
            <a:r>
              <a:rPr lang="fr-CA" altLang="fr-FR" sz="2400" i="1"/>
              <a:t>K</a:t>
            </a:r>
            <a:r>
              <a:rPr lang="fr-CA" altLang="fr-FR" sz="2400"/>
              <a:t> quarts de travail/jour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Contrainte 1 : un employé/quart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Contrainte 2 : Un quart de travail/jour pour chaque employé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Contrainte 3 : Après un soir travaillé, pas de quart le lendemain matin</a:t>
            </a:r>
          </a:p>
          <a:p>
            <a:pPr>
              <a:lnSpc>
                <a:spcPct val="90000"/>
              </a:lnSpc>
            </a:pPr>
            <a:r>
              <a:rPr lang="fr-CA" altLang="fr-FR" sz="2400"/>
              <a:t>24 heures/jour (cas des salles d’urgence)</a:t>
            </a:r>
          </a:p>
          <a:p>
            <a:pPr>
              <a:lnSpc>
                <a:spcPct val="90000"/>
              </a:lnSpc>
            </a:pPr>
            <a:r>
              <a:rPr lang="fr-CA" altLang="fr-FR" sz="2400">
                <a:solidFill>
                  <a:srgbClr val="FF0000"/>
                </a:solidFill>
              </a:rPr>
              <a:t>Contrainte 4 : Après trois nuits travaillées, au moins trois jours de congés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FDED7C4-3456-4E1F-B0C0-5F54096C2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Programmation en nombres entiers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C3110CCC-0F21-4111-BD7E-3EF59CC0F4A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r>
              <a:rPr lang="fr-CA" altLang="fr-FR" sz="2400"/>
              <a:t>Définir les variables d’affectation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fr-CA" altLang="fr-FR" sz="2400"/>
              <a:t>              : employé </a:t>
            </a:r>
            <a:r>
              <a:rPr lang="fr-CA" altLang="fr-FR" sz="2400" i="1"/>
              <a:t>i</a:t>
            </a:r>
            <a:r>
              <a:rPr lang="fr-CA" altLang="fr-FR" sz="2400"/>
              <a:t> affecté au quart </a:t>
            </a:r>
            <a:r>
              <a:rPr lang="fr-CA" altLang="fr-FR" sz="2400" i="1"/>
              <a:t>k</a:t>
            </a:r>
            <a:r>
              <a:rPr lang="fr-CA" altLang="fr-FR" sz="2400"/>
              <a:t> du jour </a:t>
            </a:r>
            <a:r>
              <a:rPr lang="fr-CA" altLang="fr-FR" sz="2400" i="1"/>
              <a:t>j</a:t>
            </a:r>
          </a:p>
          <a:p>
            <a:r>
              <a:rPr lang="fr-CA" altLang="fr-FR" sz="2400"/>
              <a:t>On peut facilement modéliser les trois premières contraintes avec ces variables</a:t>
            </a:r>
          </a:p>
          <a:p>
            <a:r>
              <a:rPr lang="fr-CA" altLang="fr-FR" sz="2400"/>
              <a:t>La contrainte 4 est plus complexe</a:t>
            </a:r>
          </a:p>
          <a:p>
            <a:r>
              <a:rPr lang="fr-CA" altLang="fr-FR" sz="2400"/>
              <a:t>Une première tentative (n’utilisant que les variables d’affectation) échoue : plusieurs situations valides seraient interdites</a:t>
            </a:r>
          </a:p>
          <a:p>
            <a:r>
              <a:rPr lang="fr-CA" altLang="fr-FR" sz="2400"/>
              <a:t>Il faut ajouter des </a:t>
            </a:r>
            <a:r>
              <a:rPr lang="fr-CA" altLang="fr-FR" sz="2400" i="1"/>
              <a:t>variables de succession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DB8AD122-8727-4254-B83F-C3F89715E1B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743200" y="2057400"/>
          <a:ext cx="990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Equation" r:id="rId3" imgW="609480" imgH="253800" progId="Equation.3">
                  <p:embed/>
                </p:oleObj>
              </mc:Choice>
              <mc:Fallback>
                <p:oleObj name="Equation" r:id="rId3" imgW="6094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057400"/>
                        <a:ext cx="990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39113F8-146E-4D0D-89A4-CAEEBCEE1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228600"/>
            <a:ext cx="6553200" cy="1219200"/>
          </a:xfrm>
        </p:spPr>
        <p:txBody>
          <a:bodyPr/>
          <a:lstStyle/>
          <a:p>
            <a:r>
              <a:rPr lang="fr-CA" altLang="fr-FR" sz="3200"/>
              <a:t>Programmation en nombres entiers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FB9A488-785F-444A-8B51-A82D75933B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438400" y="1600200"/>
            <a:ext cx="6477000" cy="4495800"/>
          </a:xfrm>
        </p:spPr>
        <p:txBody>
          <a:bodyPr/>
          <a:lstStyle/>
          <a:p>
            <a:r>
              <a:rPr lang="fr-CA" altLang="fr-FR" sz="2400"/>
              <a:t>Avantages</a:t>
            </a:r>
          </a:p>
          <a:p>
            <a:pPr lvl="1"/>
            <a:r>
              <a:rPr lang="fr-CA" altLang="fr-FR" sz="2000"/>
              <a:t>Approche classique</a:t>
            </a:r>
          </a:p>
          <a:p>
            <a:pPr lvl="1"/>
            <a:r>
              <a:rPr lang="fr-CA" altLang="fr-FR" sz="2000"/>
              <a:t>Extension de la programmation linéaire</a:t>
            </a:r>
          </a:p>
          <a:p>
            <a:pPr lvl="1"/>
            <a:r>
              <a:rPr lang="fr-CA" altLang="fr-FR" sz="2000"/>
              <a:t>Algorithme de résolution éprouvé </a:t>
            </a:r>
          </a:p>
          <a:p>
            <a:pPr lvl="1"/>
            <a:r>
              <a:rPr lang="fr-CA" altLang="fr-FR" sz="2000"/>
              <a:t>Algorithme exact </a:t>
            </a:r>
          </a:p>
          <a:p>
            <a:pPr lvl="1"/>
            <a:r>
              <a:rPr lang="fr-CA" altLang="fr-FR" sz="2000"/>
              <a:t>Logiciels performants</a:t>
            </a:r>
          </a:p>
          <a:p>
            <a:r>
              <a:rPr lang="fr-CA" altLang="fr-FR" sz="2400"/>
              <a:t>Désavantages</a:t>
            </a:r>
          </a:p>
          <a:p>
            <a:pPr lvl="1"/>
            <a:r>
              <a:rPr lang="fr-CA" altLang="fr-FR" sz="2000"/>
              <a:t>Contraintes de succession difficiles à modéliser</a:t>
            </a:r>
          </a:p>
          <a:p>
            <a:pPr lvl="1"/>
            <a:r>
              <a:rPr lang="fr-CA" altLang="fr-FR" sz="2000"/>
              <a:t>S’il y en a trop, difficile à résoudre!</a:t>
            </a:r>
          </a:p>
          <a:p>
            <a:pPr lvl="1"/>
            <a:r>
              <a:rPr lang="fr-CA" altLang="fr-FR" sz="2000"/>
              <a:t>Objectif parfois impossible à exprimer comme une fonction linéaire des variables d’affectation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re">
  <a:themeElements>
    <a:clrScheme name="Offre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Offr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re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re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re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re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re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re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re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re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0</TotalTime>
  <Words>1150</Words>
  <Application>Microsoft Office PowerPoint</Application>
  <PresentationFormat>Affichage à l'écran (4:3)</PresentationFormat>
  <Paragraphs>189</Paragraphs>
  <Slides>22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Wingdings</vt:lpstr>
      <vt:lpstr>Offre</vt:lpstr>
      <vt:lpstr>Microsoft Equation 3.0</vt:lpstr>
      <vt:lpstr>Optimisation des horaires de personnel</vt:lpstr>
      <vt:lpstr>Domaines d’application</vt:lpstr>
      <vt:lpstr>Contribution de la RO</vt:lpstr>
      <vt:lpstr>Confection d’horaires</vt:lpstr>
      <vt:lpstr>Optimisation combinatoire</vt:lpstr>
      <vt:lpstr>Objectifs à considérer</vt:lpstr>
      <vt:lpstr>Exemple simplifié</vt:lpstr>
      <vt:lpstr>Programmation en nombres entiers</vt:lpstr>
      <vt:lpstr>Programmation en nombres entiers</vt:lpstr>
      <vt:lpstr>Génération de colonnes</vt:lpstr>
      <vt:lpstr>Génération de colonnes</vt:lpstr>
      <vt:lpstr>Méthodes heuristiques</vt:lpstr>
      <vt:lpstr>Méthodes heuristiques</vt:lpstr>
      <vt:lpstr>Programmation par contraintes</vt:lpstr>
      <vt:lpstr>Programmation par contraintes</vt:lpstr>
      <vt:lpstr>Méthodes hybrides</vt:lpstr>
      <vt:lpstr>Application 1 : médecins d’urgence</vt:lpstr>
      <vt:lpstr>Application 1 : médecins d’urgence</vt:lpstr>
      <vt:lpstr>Application 2 : SAQ</vt:lpstr>
      <vt:lpstr>Application 2 : SAQ</vt:lpstr>
      <vt:lpstr>Caractéristiques des applications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 Dominique</dc:creator>
  <cp:lastModifiedBy>Michel Dominique</cp:lastModifiedBy>
  <cp:revision>21</cp:revision>
  <cp:lastPrinted>1601-01-01T00:00:00Z</cp:lastPrinted>
  <dcterms:created xsi:type="dcterms:W3CDTF">1601-01-01T00:00:00Z</dcterms:created>
  <dcterms:modified xsi:type="dcterms:W3CDTF">2017-11-27T18:37:06Z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