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83" r:id="rId6"/>
    <p:sldId id="268" r:id="rId7"/>
    <p:sldId id="277" r:id="rId8"/>
    <p:sldId id="279" r:id="rId9"/>
    <p:sldId id="286" r:id="rId10"/>
    <p:sldId id="287" r:id="rId11"/>
    <p:sldId id="278" r:id="rId12"/>
    <p:sldId id="280" r:id="rId13"/>
    <p:sldId id="291" r:id="rId14"/>
    <p:sldId id="281" r:id="rId15"/>
    <p:sldId id="289" r:id="rId16"/>
    <p:sldId id="288" r:id="rId17"/>
    <p:sldId id="290" r:id="rId18"/>
    <p:sldId id="297" r:id="rId19"/>
    <p:sldId id="276" r:id="rId20"/>
    <p:sldId id="292" r:id="rId21"/>
    <p:sldId id="293" r:id="rId22"/>
    <p:sldId id="294" r:id="rId23"/>
    <p:sldId id="295" r:id="rId24"/>
    <p:sldId id="296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B5288-89CE-4EBC-87B2-8A5968C343E9}">
          <p14:sldIdLst>
            <p14:sldId id="257"/>
            <p14:sldId id="283"/>
            <p14:sldId id="268"/>
            <p14:sldId id="277"/>
            <p14:sldId id="279"/>
            <p14:sldId id="286"/>
            <p14:sldId id="287"/>
            <p14:sldId id="278"/>
            <p14:sldId id="280"/>
            <p14:sldId id="291"/>
            <p14:sldId id="281"/>
            <p14:sldId id="289"/>
            <p14:sldId id="288"/>
            <p14:sldId id="290"/>
            <p14:sldId id="297"/>
            <p14:sldId id="276"/>
            <p14:sldId id="292"/>
            <p14:sldId id="293"/>
            <p14:sldId id="294"/>
            <p14:sldId id="295"/>
            <p14:sldId id="296"/>
            <p14:sldId id="282"/>
          </p14:sldIdLst>
        </p14:section>
        <p14:section name="Untitled Section" id="{DC1BFE88-CB4A-4DD6-AB72-98831C3A61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38D"/>
    <a:srgbClr val="E4D2D5"/>
    <a:srgbClr val="731F1C"/>
    <a:srgbClr val="FFFFFF"/>
    <a:srgbClr val="0072C7"/>
    <a:srgbClr val="2C567A"/>
    <a:srgbClr val="0D1D5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65" autoAdjust="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8/16/2020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8/16/2020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407" y="4775246"/>
            <a:ext cx="5134680" cy="745255"/>
          </a:xfrm>
        </p:spPr>
        <p:txBody>
          <a:bodyPr/>
          <a:lstStyle/>
          <a:p>
            <a:r>
              <a:rPr lang="en-US" b="1" dirty="0"/>
              <a:t>Abhijeet anand (</a:t>
            </a:r>
            <a:r>
              <a:rPr lang="en-US" b="1" dirty="0" smtClean="0"/>
              <a:t>1612010003)</a:t>
            </a:r>
          </a:p>
          <a:p>
            <a:r>
              <a:rPr lang="en-US" b="1" dirty="0" smtClean="0"/>
              <a:t>Mohammad </a:t>
            </a:r>
            <a:r>
              <a:rPr lang="en-US" b="1" dirty="0" err="1" smtClean="0"/>
              <a:t>Umair</a:t>
            </a:r>
            <a:r>
              <a:rPr lang="en-US" b="1" dirty="0" smtClean="0"/>
              <a:t> (1612010052)</a:t>
            </a:r>
          </a:p>
          <a:p>
            <a:r>
              <a:rPr lang="en-US" b="1" dirty="0" err="1" smtClean="0"/>
              <a:t>Mohd</a:t>
            </a:r>
            <a:r>
              <a:rPr lang="en-US" b="1" dirty="0" smtClean="0"/>
              <a:t> </a:t>
            </a:r>
            <a:r>
              <a:rPr lang="en-US" b="1" dirty="0" err="1" smtClean="0"/>
              <a:t>shahrukh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smtClean="0"/>
              <a:t>1612010053)</a:t>
            </a:r>
          </a:p>
        </p:txBody>
      </p:sp>
      <p:pic>
        <p:nvPicPr>
          <p:cNvPr id="5" name="Picture Placeholder 4"/>
          <p:cNvPicPr>
            <a:picLocks noGr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3" y="784816"/>
            <a:ext cx="5284532" cy="5220000"/>
          </a:xfrm>
          <a:blipFill>
            <a:blip r:embed="rId4"/>
            <a:stretch>
              <a:fillRect/>
            </a:stretch>
          </a:blipFill>
        </p:spPr>
      </p:pic>
      <p:sp>
        <p:nvSpPr>
          <p:cNvPr id="6" name="Rectangle 5"/>
          <p:cNvSpPr/>
          <p:nvPr/>
        </p:nvSpPr>
        <p:spPr>
          <a:xfrm>
            <a:off x="5964072" y="1050878"/>
            <a:ext cx="2661314" cy="11224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5144" y="717780"/>
            <a:ext cx="5950423" cy="2090808"/>
          </a:xfrm>
        </p:spPr>
        <p:txBody>
          <a:bodyPr/>
          <a:lstStyle/>
          <a:p>
            <a:r>
              <a:rPr lang="en-US" sz="4000" dirty="0" smtClean="0"/>
              <a:t>Deaf, Blind &amp; Dumb</a:t>
            </a:r>
            <a:br>
              <a:rPr lang="en-US" sz="4000" dirty="0" smtClean="0"/>
            </a:br>
            <a:r>
              <a:rPr lang="en-US" sz="4800" dirty="0" smtClean="0"/>
              <a:t>verbalizer </a:t>
            </a:r>
            <a:r>
              <a:rPr lang="en-US" sz="4400" dirty="0" smtClean="0"/>
              <a:t>communication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85285" y="3695432"/>
            <a:ext cx="5950423" cy="3351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Institute of Technology &amp; Management </a:t>
            </a:r>
            <a:r>
              <a:rPr lang="en-IN" sz="20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GIDA, Gorakhpur</a:t>
            </a:r>
            <a:endParaRPr lang="en-IN" sz="20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5414" y="4237046"/>
            <a:ext cx="55517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23" y="2356827"/>
            <a:ext cx="1043299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solidFill>
            <a:srgbClr val="C2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86742"/>
              </p:ext>
            </p:extLst>
          </p:nvPr>
        </p:nvGraphicFramePr>
        <p:xfrm>
          <a:off x="711200" y="848314"/>
          <a:ext cx="10871200" cy="533658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748943">
                  <a:extLst>
                    <a:ext uri="{9D8B030D-6E8A-4147-A177-3AD203B41FA5}">
                      <a16:colId xmlns:a16="http://schemas.microsoft.com/office/drawing/2014/main" val="2589537219"/>
                    </a:ext>
                  </a:extLst>
                </a:gridCol>
                <a:gridCol w="1665045">
                  <a:extLst>
                    <a:ext uri="{9D8B030D-6E8A-4147-A177-3AD203B41FA5}">
                      <a16:colId xmlns:a16="http://schemas.microsoft.com/office/drawing/2014/main" val="1183286150"/>
                    </a:ext>
                  </a:extLst>
                </a:gridCol>
                <a:gridCol w="1393993">
                  <a:extLst>
                    <a:ext uri="{9D8B030D-6E8A-4147-A177-3AD203B41FA5}">
                      <a16:colId xmlns:a16="http://schemas.microsoft.com/office/drawing/2014/main" val="2157636270"/>
                    </a:ext>
                  </a:extLst>
                </a:gridCol>
                <a:gridCol w="1748943">
                  <a:extLst>
                    <a:ext uri="{9D8B030D-6E8A-4147-A177-3AD203B41FA5}">
                      <a16:colId xmlns:a16="http://schemas.microsoft.com/office/drawing/2014/main" val="2712123877"/>
                    </a:ext>
                  </a:extLst>
                </a:gridCol>
                <a:gridCol w="1018605">
                  <a:extLst>
                    <a:ext uri="{9D8B030D-6E8A-4147-A177-3AD203B41FA5}">
                      <a16:colId xmlns:a16="http://schemas.microsoft.com/office/drawing/2014/main" val="1855268607"/>
                    </a:ext>
                  </a:extLst>
                </a:gridCol>
                <a:gridCol w="1233725">
                  <a:extLst>
                    <a:ext uri="{9D8B030D-6E8A-4147-A177-3AD203B41FA5}">
                      <a16:colId xmlns:a16="http://schemas.microsoft.com/office/drawing/2014/main" val="3350065237"/>
                    </a:ext>
                  </a:extLst>
                </a:gridCol>
                <a:gridCol w="2061946">
                  <a:extLst>
                    <a:ext uri="{9D8B030D-6E8A-4147-A177-3AD203B41FA5}">
                      <a16:colId xmlns:a16="http://schemas.microsoft.com/office/drawing/2014/main" val="2992985779"/>
                    </a:ext>
                  </a:extLst>
                </a:gridCol>
              </a:tblGrid>
              <a:tr h="685284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Date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Flex1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Flex2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Flex3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Flex4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Flex5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extLst>
                  <a:ext uri="{0D108BD9-81ED-4DB2-BD59-A6C34878D82A}">
                    <a16:rowId xmlns:a16="http://schemas.microsoft.com/office/drawing/2014/main" val="2466508995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7:47:23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extLst>
                  <a:ext uri="{0D108BD9-81ED-4DB2-BD59-A6C34878D82A}">
                    <a16:rowId xmlns:a16="http://schemas.microsoft.com/office/drawing/2014/main" val="679571785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7:47:23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extLst>
                  <a:ext uri="{0D108BD9-81ED-4DB2-BD59-A6C34878D82A}">
                    <a16:rowId xmlns:a16="http://schemas.microsoft.com/office/drawing/2014/main" val="4286562416"/>
                  </a:ext>
                </a:extLst>
              </a:tr>
              <a:tr h="283722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7:47:24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extLst>
                  <a:ext uri="{0D108BD9-81ED-4DB2-BD59-A6C34878D82A}">
                    <a16:rowId xmlns:a16="http://schemas.microsoft.com/office/drawing/2014/main" val="2254212476"/>
                  </a:ext>
                </a:extLst>
              </a:tr>
              <a:tr h="283722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7:47:25 PM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extLst>
                  <a:ext uri="{0D108BD9-81ED-4DB2-BD59-A6C34878D82A}">
                    <a16:rowId xmlns:a16="http://schemas.microsoft.com/office/drawing/2014/main" val="862553168"/>
                  </a:ext>
                </a:extLst>
              </a:tr>
              <a:tr h="283722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7:47:26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extLst>
                  <a:ext uri="{0D108BD9-81ED-4DB2-BD59-A6C34878D82A}">
                    <a16:rowId xmlns:a16="http://schemas.microsoft.com/office/drawing/2014/main" val="1493526638"/>
                  </a:ext>
                </a:extLst>
              </a:tr>
              <a:tr h="283722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7:47:27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81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32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extLst>
                  <a:ext uri="{0D108BD9-81ED-4DB2-BD59-A6C34878D82A}">
                    <a16:rowId xmlns:a16="http://schemas.microsoft.com/office/drawing/2014/main" val="2502153062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31-03-20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7:47:28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79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13" marR="28813" marT="0" marB="0"/>
                </a:tc>
                <a:extLst>
                  <a:ext uri="{0D108BD9-81ED-4DB2-BD59-A6C34878D82A}">
                    <a16:rowId xmlns:a16="http://schemas.microsoft.com/office/drawing/2014/main" val="3530648881"/>
                  </a:ext>
                </a:extLst>
              </a:tr>
              <a:tr h="295613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31-03-20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7:47:29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79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908655"/>
                  </a:ext>
                </a:extLst>
              </a:tr>
              <a:tr h="295613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7:47:30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32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508150"/>
                  </a:ext>
                </a:extLst>
              </a:tr>
              <a:tr h="283722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7:47:31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434079"/>
                  </a:ext>
                </a:extLst>
              </a:tr>
              <a:tr h="315029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7:47:32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539344"/>
                  </a:ext>
                </a:extLst>
              </a:tr>
              <a:tr h="283722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7:47:33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533079"/>
                  </a:ext>
                </a:extLst>
              </a:tr>
              <a:tr h="335924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7:47:34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99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925382"/>
                  </a:ext>
                </a:extLst>
              </a:tr>
              <a:tr h="283722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31-03-20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7:47:35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74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99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163252"/>
                  </a:ext>
                </a:extLst>
              </a:tr>
              <a:tr h="328465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31-03-20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7:47:36 PM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98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38591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474946" y="286564"/>
            <a:ext cx="2142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1.1 Data Set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1068" y="627797"/>
            <a:ext cx="359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068" y="1447082"/>
            <a:ext cx="11678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 and optimize the coding implementation, features are extracted from the sensor data and serve as inputs to the built-in SVM classifier to determine the sign language alphabet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068" y="3128141"/>
            <a:ext cx="37850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 Module 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91069" y="3971499"/>
            <a:ext cx="11678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service or system converts the received text into an output, which is played back concurrently by the mobile or laptop device speaker.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32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436729"/>
            <a:ext cx="3480179" cy="5281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069" y="6293389"/>
            <a:ext cx="11600598" cy="40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58595" y="5831724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1.1 Flow Chart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8238" y="827962"/>
            <a:ext cx="7822062" cy="43445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2728" y="5496620"/>
            <a:ext cx="363496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7025" marR="245110" indent="-6350" algn="ctr">
              <a:lnSpc>
                <a:spcPct val="110000"/>
              </a:lnSpc>
              <a:spcAft>
                <a:spcPts val="1975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1..2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DFD Level-0 </a:t>
            </a:r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91067" y="260171"/>
            <a:ext cx="7187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 flipV="1">
            <a:off x="191067" y="1260263"/>
            <a:ext cx="1167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we successfully designed and implemented a novel and smart wearable hand device as a sign interpretation system using a built-in SVM classifier.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067" y="2836367"/>
            <a:ext cx="1167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participating subjects gave a high rating to the proposed smart wearable sign interpretation system in terms of its comfort, flexibility, and portability.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73" y="3889612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067" y="4276113"/>
            <a:ext cx="1167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holders were simple gloves using a flexible nature, so that it can fit different hand and finger sizes, thus eliminating the necessity of custom-made devices.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067" y="260171"/>
            <a:ext cx="7187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191067" y="1152723"/>
            <a:ext cx="115691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aim is to reach every person who feels desperate due to their disability at the utmost cost effective solution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can be further modified to accommodate the sign language gesture alongside with the already existing alphabets.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can be customized to add further features like incorporation of voice for the sign language gestures and alongside display the history of texts for previously executed gestures.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5092" y="348180"/>
            <a:ext cx="2094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1068" y="1351128"/>
            <a:ext cx="11818962" cy="495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Wang and T. Zhang, “An ARM-based embedded gesture recognition system using a data glove,” presented at the 26th Chinese Control and Decision Conf.,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China, May 31 - June2, 2014.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Z.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Shukor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Miskon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H.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Jamaluddin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A. Ibrahim, M. 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Asyraf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B.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new data glove approach for Malaysian sign language detection,” Procedia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Sci., vol. 76, no. 1, pp. 60-67, Dec. 2015.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Nithiyanandham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hand gesture recognition based communication system for silent speakers,” presented at the Int. Conf. Human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Interact., Chennai, India, Aug. 23-24, 2013.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V.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Matiwade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R. Dixit, “Electronic support system for deaf and dumb to interpret sign language of communication,” Int. 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Research Sci. Eng. Technol., vol. 5, no. 5, pp. 8683-8689, May 2016.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76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83" y="350545"/>
            <a:ext cx="118462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Sharma and S. Sharma, “Sign language recognition system for deaf and dumb people,” Int. J. Eng. R. Technol., vol. 2, no. 4, pp. 382-387, Apr. 2013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 startAt="5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G. Lee, Member, IEEE, and S. M. Lee “Smart Wearable Hand Device for Sign Language Interpretation System with Sensors Fusion” DOI 10.1109/JSEN.2017.2779466, IEEE Sensors Journal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>
              <a:buFont typeface="+mj-lt"/>
              <a:buAutoNum type="arabicPeriod" startAt="5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L. Lim, C. Rennie, R. J. Barry, H.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Bahramali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Lazzaro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Manor and E.        Gordon, “Decomposing skin conductance into tonic and phasic components,” Int. 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Psychophys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vol.25, no. 2, pp. 97-109, Feb. 1997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>
              <a:buFont typeface="+mj-lt"/>
              <a:buAutoNum type="arabicPeriod" startAt="5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P. More and 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 gesture recognition system using image processing,” presented at Int. 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Electrical, Electronics, Opt.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Chennai, India, Mar. 2016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>
              <a:buFont typeface="+mj-lt"/>
              <a:buAutoNum type="arabicPeriod" startAt="5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Murakami and H. Taguchi, “Gesture recognition using recurrent neural network,” in Proc. SIGCHI Conf. Human Factors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Syst., New York, USA, 1991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 startAt="5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94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67" y="491319"/>
            <a:ext cx="11778019" cy="700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buFont typeface="+mj-lt"/>
              <a:buAutoNum type="arabicPeriod" startAt="1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R. V.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Chowdary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V.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Subbareddy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M. Reddy and V.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Elamaran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“Image processing algorithms for gesture recognition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presented at Int. Conf. Adv. Comm. Control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Ramanathapurum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India, Jan. 2015.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+mj-lt"/>
              <a:buAutoNum type="arabicPeriod" startAt="1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Khan and A. H.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 gesture recognition based on digital image processing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Int. J. Sci. Eng. R., vol. 6, no. 9, pp. 338-346, Sep. 2015.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+mj-lt"/>
              <a:buAutoNum type="arabicPeriod" startAt="1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Kader and J. Jose, “Hand gesture recognition,” Int. 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R., vol. 3, no. 2, pp. 1946-1949, March 2015.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+mj-lt"/>
              <a:buAutoNum type="arabicPeriod" startAt="1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Dawane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H. G. 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Sayyed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 gesture recognition for deaf and dumb people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module,” Int. J. Sci. R., vol. 6, no. 5, pp. 2226-2230, May 2017.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+mj-lt"/>
              <a:buAutoNum type="arabicPeriod" startAt="1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Ramakrishnan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Kumar and 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 talk- implementation of a gesture recognizing glove,” presented at 2013 Texas Instruments India Educators’ Conf., Bangalore, India, Apr. 4-6, 2013.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+mj-lt"/>
              <a:buAutoNum type="arabicPeriod" startAt="1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Pendharkar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G. N. Gaikwad, “American sign language detection,” Int. J. Sci. R. Pub., vol. 4, no. 11, pp. 1-6, Nov. 2014.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+mj-lt"/>
              <a:buAutoNum type="arabicPeriod" startAt="1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Kim, N. D. Thang and T. Kim, “3-D hand motion tracking and gesture recognition using a data glove,” presented at IEEE Int.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Industrial Elec. 2009, Seoul, South Korea, Jul. 5-8, 2009.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 startAt="5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8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67" y="491319"/>
            <a:ext cx="118599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fontAlgn="base">
              <a:buFont typeface="+mj-lt"/>
              <a:buAutoNum type="arabicPeriod" startAt="1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Lu, Y. Yu and H. Liu, “Gesture recognition using data glove: an extreme learning machine method,” in Proc. 2016 IEEE Int. Conf. Robotics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Biomimetics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Qingdao, China, Dec. 3-7, 2016.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1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Lm, D. Lee, B. Kim, I. Cho and 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“Recognizing hand gestures using wrist shapes,” presented at 2010 Digest Technical Papers Int. Conf. Consumer Elec., Las Vegas, USA, Jan. 9-13, 2010.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1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 Sun, X. Xia and J. Cao, “Similarity matching-based extensible hand gesture recognition,” IEEE Sensors J., vol. 15, no. 6, pp. 3475-3483, Jun. 2015.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1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L. Hsu, C. L. Chu, Y. J. Tsai and J. S. Wang, “An inertial pen with dynamic time warping recognizer for handwriting and gesture recognition,” IEEE Sensors J., vol. 15, no. 1, pp. 154-163, Jan. 2015.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1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Yin, M. Dong, 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Deng, K. Zhao and 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high-performance training-free approach for hand gesture recognition with accelerometer,”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Tools App., vol. 72, no. 1, pp. 843-864, Sep. 2014.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 startAt="5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85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563"/>
            <a:ext cx="10277428" cy="621185"/>
          </a:xfrm>
        </p:spPr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2" b="31522"/>
          <a:stretch>
            <a:fillRect/>
          </a:stretch>
        </p:blipFill>
        <p:spPr>
          <a:xfrm>
            <a:off x="5308758" y="1555845"/>
            <a:ext cx="6182947" cy="4570289"/>
          </a:xfrm>
        </p:spPr>
      </p:pic>
      <p:sp>
        <p:nvSpPr>
          <p:cNvPr id="7" name="Rectangle 6"/>
          <p:cNvSpPr/>
          <p:nvPr/>
        </p:nvSpPr>
        <p:spPr>
          <a:xfrm>
            <a:off x="150126" y="6262611"/>
            <a:ext cx="11785260" cy="4316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23081" y="803748"/>
            <a:ext cx="5718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Research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previous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67" y="491319"/>
            <a:ext cx="1177801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fontAlgn="base">
              <a:buFont typeface="+mj-lt"/>
              <a:buAutoNum type="arabicPeriod" startAt="2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Zaborski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Barczewska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“Inertial motion sensing glove for sign language gesture acquisition and recognition,” IEEE Sensors J., vol. 16, no. 16, pp. 6310-6316, Aug. 2016.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2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 Wu and H. Sun, “Gesture recognition method based on wireless data glove with sensors,” Sensor Letters, vol. 13, no. 2, pp. 134-137, Feb. 2015.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2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Liu, C. Chen, 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Jafari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Kehtarnavaz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“Fusion of inertial and depth sensor data for robust hand gesture recognition,” IEEE Sensors J., vol. 14, no. 6, pp. 1898-1903, Jun. 2014.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2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W. Kim, M. S. Lee, B. R. Soon, M. H.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N. Kim, “Recognition of sign language with an inertial sensor-based data glove,” Technol. Health Care, vol. 24, no. 1, pp. 223-230, 2016.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2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Sousa, J. M. F. Rodrigues, J. Monteiro, P. J. S. Cardoso and R. Lam,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GyGSLA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portable glove system for learning sign language alphabet,” presented at Int. Conf. Universal Access in Human-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Interact., Toronto, ON, Canada, Jul. 17-22, 2016.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fontAlgn="base">
              <a:buFont typeface="+mj-lt"/>
              <a:buAutoNum type="arabicPeriod" startAt="22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7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67" y="491319"/>
            <a:ext cx="117780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fontAlgn="base">
              <a:buFont typeface="+mj-lt"/>
              <a:buAutoNum type="arabicPeriod" startAt="2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Caporusso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Cinquepalmi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F. Trotta and A. Brunetti, “A wearable device supporting multiple touch- and gesture-based languages for the deaf-blind,” presented at Int. Conf. Appl. Human Factors and Ergonomics, LA, CA, USA, Jul. 17-21 2017.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2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Yu, X. Chen, Q. Li, X. Zhang and P. Zhou, “A hand gesture recognition framework and wearable gesture-based interaction prototype for mobile devices,” IEEE Trans. Human-Mach. Syst., vol. 44, no. 2, pp. 293-299, Apr. 2014.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2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Wu, Z. Tian, L. Sun, L. Estevez and 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Jafari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“Real-time American sign language recognition using wrist-worn motion and surface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sensors,” presented at IEEE 12th Int. Conf. Wearable Implantable Body Sensor Net., Cambridge, USA, Jun. 9-12, 2015.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Font typeface="+mj-lt"/>
              <a:buAutoNum type="arabicPeriod" startAt="2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Wu, L. Sun and 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Jafari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wearable system for recognizing American sign language in real-time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sensors,” IEEE 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Biomedic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Health Info., vol. 20, no. 5, pp. 1281-1290, Sept. 2016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[NAS73]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and B.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Shneiderman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"Flowchart Techniques for Structured Programming," SIGPLAN Notices, ACM, August 1973.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7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[CHA74] Chapin, N., "A New Format for Flowcharts," Software—Practice and Experience, vol. 4, no. 4 , 1974, pp. 341–357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fontAlgn="base">
              <a:buFont typeface="+mj-lt"/>
              <a:buAutoNum type="arabicPeriod" startAt="27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3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6862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66" y="2645569"/>
            <a:ext cx="1920000" cy="14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33" y="2645569"/>
            <a:ext cx="1920000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32" y="2649392"/>
            <a:ext cx="192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299" y="2645569"/>
            <a:ext cx="192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63" y="2649392"/>
            <a:ext cx="192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2645569"/>
            <a:ext cx="192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264627"/>
            <a:ext cx="3480180" cy="785212"/>
          </a:xfrm>
        </p:spPr>
        <p:txBody>
          <a:bodyPr/>
          <a:lstStyle/>
          <a:p>
            <a:pPr algn="l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331" y="1432433"/>
            <a:ext cx="11060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plays a vital role for person with disability (deaf and dumb) to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communicate.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31" y="2651624"/>
            <a:ext cx="11261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finds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communicating with others who don’t understand sign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774" y="4841080"/>
            <a:ext cx="1169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“Indian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Is A Human Right Of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Deaf And Dumb”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1068" y="4380931"/>
            <a:ext cx="11846032" cy="272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91067" y="6455739"/>
            <a:ext cx="294460" cy="187367"/>
          </a:xfrm>
        </p:spPr>
        <p:txBody>
          <a:bodyPr/>
          <a:lstStyle/>
          <a:p>
            <a:pPr algn="just"/>
            <a:fld id="{9EC71654-96A5-4280-94F3-931C61A9F92C}" type="slidenum">
              <a:rPr lang="en-US" noProof="0" smtClean="0"/>
              <a:pPr algn="just"/>
              <a:t>4</a:t>
            </a:fld>
            <a:endParaRPr 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91067" y="6289907"/>
            <a:ext cx="11678289" cy="43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1067" y="386834"/>
            <a:ext cx="6907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Significance of Research Work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191067" y="1672825"/>
            <a:ext cx="11609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The main significance of the smart gloves is to convert the sign language into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voice. 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91067" y="2781228"/>
            <a:ext cx="11678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It will help the person with disability to communicate easily with others.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91067" y="3726235"/>
            <a:ext cx="11678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Indian sign language consists of various directions and combination of figures which represent the different alphabets.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445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19418" y="399280"/>
            <a:ext cx="3239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Related Work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219418" y="1478282"/>
            <a:ext cx="1011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Using the concept of gestures, few systems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has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been developed in the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past.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749057" y="2472993"/>
            <a:ext cx="1056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Using CMOS (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omplimentary Metal Oxide Semiconductor)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camera.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057" y="3120215"/>
            <a:ext cx="519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 sensor based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glove.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749057" y="3767437"/>
            <a:ext cx="6508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Using image processing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technique.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29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09856"/>
              </p:ext>
            </p:extLst>
          </p:nvPr>
        </p:nvGraphicFramePr>
        <p:xfrm>
          <a:off x="219418" y="1447800"/>
          <a:ext cx="11708724" cy="530784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926866">
                  <a:extLst>
                    <a:ext uri="{9D8B030D-6E8A-4147-A177-3AD203B41FA5}">
                      <a16:colId xmlns:a16="http://schemas.microsoft.com/office/drawing/2014/main" val="2428981244"/>
                    </a:ext>
                  </a:extLst>
                </a:gridCol>
                <a:gridCol w="2926866">
                  <a:extLst>
                    <a:ext uri="{9D8B030D-6E8A-4147-A177-3AD203B41FA5}">
                      <a16:colId xmlns:a16="http://schemas.microsoft.com/office/drawing/2014/main" val="4113128705"/>
                    </a:ext>
                  </a:extLst>
                </a:gridCol>
                <a:gridCol w="2926866">
                  <a:extLst>
                    <a:ext uri="{9D8B030D-6E8A-4147-A177-3AD203B41FA5}">
                      <a16:colId xmlns:a16="http://schemas.microsoft.com/office/drawing/2014/main" val="2927570075"/>
                    </a:ext>
                  </a:extLst>
                </a:gridCol>
                <a:gridCol w="2928126">
                  <a:extLst>
                    <a:ext uri="{9D8B030D-6E8A-4147-A177-3AD203B41FA5}">
                      <a16:colId xmlns:a16="http://schemas.microsoft.com/office/drawing/2014/main" val="2898288819"/>
                    </a:ext>
                  </a:extLst>
                </a:gridCol>
              </a:tblGrid>
              <a:tr h="614312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</a:rPr>
                        <a:t>Reference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</a:rPr>
                        <a:t>Methodology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</a:rPr>
                        <a:t>Conclusion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</a:rPr>
                        <a:t>Limitation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21321" marR="21321" marT="0" marB="0"/>
                </a:tc>
                <a:extLst>
                  <a:ext uri="{0D108BD9-81ED-4DB2-BD59-A6C34878D82A}">
                    <a16:rowId xmlns:a16="http://schemas.microsoft.com/office/drawing/2014/main" val="1807532873"/>
                  </a:ext>
                </a:extLst>
              </a:tr>
              <a:tr h="4693530">
                <a:tc>
                  <a:txBody>
                    <a:bodyPr/>
                    <a:lstStyle/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</a:rPr>
                        <a:t>[1] S. </a:t>
                      </a:r>
                      <a:r>
                        <a:rPr lang="en-US" sz="2000" dirty="0" err="1">
                          <a:effectLst/>
                        </a:rPr>
                        <a:t>Goyal</a:t>
                      </a:r>
                      <a:r>
                        <a:rPr lang="en-US" sz="2000" dirty="0">
                          <a:effectLst/>
                        </a:rPr>
                        <a:t>, I. Sharma and S. Sharma, “Sign language recognition system for deaf and dumb people,” Int. J. Eng. R. Technol., vol. 2, no. 4, pp. 382-387, Apr. 2013.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</a:rPr>
                        <a:t>1. A direct approach detects the hand gestures.</a:t>
                      </a:r>
                      <a:endParaRPr lang="en-IN" sz="2000" dirty="0">
                        <a:effectLst/>
                      </a:endParaRPr>
                    </a:p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</a:rPr>
                        <a:t>2. Indian Sign Language (ISL) using the scale invariance Fourier transform (SIFT) algorithm by searching the matched key points between the input image and images stored in a database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</a:rPr>
                        <a:t>1. Based on the RGB color spaces of the skin color, detects hand gestures.</a:t>
                      </a:r>
                      <a:br>
                        <a:rPr lang="en-US" sz="2000" dirty="0">
                          <a:effectLst/>
                        </a:rPr>
                      </a:b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</a:rPr>
                        <a:t>1. Requirement of color space.</a:t>
                      </a:r>
                      <a:endParaRPr lang="en-IN" sz="2000" dirty="0">
                        <a:effectLst/>
                      </a:endParaRPr>
                    </a:p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2.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For </a:t>
                      </a:r>
                      <a:r>
                        <a:rPr lang="en-US" sz="2000" dirty="0">
                          <a:effectLst/>
                        </a:rPr>
                        <a:t>every alphabet  approximately 5 images at different angles and distances need to be stored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extLst>
                  <a:ext uri="{0D108BD9-81ED-4DB2-BD59-A6C34878D82A}">
                    <a16:rowId xmlns:a16="http://schemas.microsoft.com/office/drawing/2014/main" val="127137268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9418" y="399280"/>
            <a:ext cx="6417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previous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  <a:solidFill>
            <a:srgbClr val="731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63824"/>
              </p:ext>
            </p:extLst>
          </p:nvPr>
        </p:nvGraphicFramePr>
        <p:xfrm>
          <a:off x="191068" y="300250"/>
          <a:ext cx="11653985" cy="582115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913183">
                  <a:extLst>
                    <a:ext uri="{9D8B030D-6E8A-4147-A177-3AD203B41FA5}">
                      <a16:colId xmlns:a16="http://schemas.microsoft.com/office/drawing/2014/main" val="2428981244"/>
                    </a:ext>
                  </a:extLst>
                </a:gridCol>
                <a:gridCol w="2913183">
                  <a:extLst>
                    <a:ext uri="{9D8B030D-6E8A-4147-A177-3AD203B41FA5}">
                      <a16:colId xmlns:a16="http://schemas.microsoft.com/office/drawing/2014/main" val="4113128705"/>
                    </a:ext>
                  </a:extLst>
                </a:gridCol>
                <a:gridCol w="2913183">
                  <a:extLst>
                    <a:ext uri="{9D8B030D-6E8A-4147-A177-3AD203B41FA5}">
                      <a16:colId xmlns:a16="http://schemas.microsoft.com/office/drawing/2014/main" val="2927570075"/>
                    </a:ext>
                  </a:extLst>
                </a:gridCol>
                <a:gridCol w="2914436">
                  <a:extLst>
                    <a:ext uri="{9D8B030D-6E8A-4147-A177-3AD203B41FA5}">
                      <a16:colId xmlns:a16="http://schemas.microsoft.com/office/drawing/2014/main" val="2898288819"/>
                    </a:ext>
                  </a:extLst>
                </a:gridCol>
              </a:tblGrid>
              <a:tr h="755194"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ctr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extLst>
                  <a:ext uri="{0D108BD9-81ED-4DB2-BD59-A6C34878D82A}">
                    <a16:rowId xmlns:a16="http://schemas.microsoft.com/office/drawing/2014/main" val="1807532873"/>
                  </a:ext>
                </a:extLst>
              </a:tr>
              <a:tr h="5065956">
                <a:tc>
                  <a:txBody>
                    <a:bodyPr/>
                    <a:lstStyle/>
                    <a:p>
                      <a:pPr marL="6350" marR="245110" indent="-6350" algn="just" defTabSz="914400" rtl="0" eaLnBrk="1" fontAlgn="auto" latinLnBrk="0" hangingPunct="1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S. P. More and A. </a:t>
                      </a: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Sattar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“Hand gesture recognition system using image processing,” presented at Int. Conf. Electrical, Electronics, Opt. </a:t>
                      </a: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Chennai, India, Mar. 2016</a:t>
                      </a:r>
                      <a:endParaRPr lang="en-IN" sz="20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A method was applied by More et al. using the SIFT algorithm.</a:t>
                      </a:r>
                      <a:endParaRPr lang="en-IN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It reduces the dimensions of the feature vector using a principal component analysis (PCA) algorithm for speeding up the processing time.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just" defTabSz="914400" rtl="0" eaLnBrk="1" fontAlgn="auto" latinLnBrk="0" hangingPunct="1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Similar to RGB based color space, which reduces dimension using PCA Algorithm</a:t>
                      </a:r>
                      <a:endParaRPr lang="en-IN" sz="20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marR="245110" indent="-6350" algn="just">
                        <a:lnSpc>
                          <a:spcPct val="118000"/>
                        </a:lnSpc>
                        <a:spcAft>
                          <a:spcPts val="1175"/>
                        </a:spcAft>
                      </a:pP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tc>
                  <a:txBody>
                    <a:bodyPr/>
                    <a:lstStyle/>
                    <a:p>
                      <a:pPr marL="6350" marR="245110" indent="-6350" algn="just" defTabSz="914400" rtl="0" eaLnBrk="1" fontAlgn="auto" latinLnBrk="0" hangingPunct="1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Large database is required in order to store the images.</a:t>
                      </a:r>
                      <a:endParaRPr lang="en-IN" sz="20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321" marR="21321" marT="0" marB="0"/>
                </a:tc>
                <a:extLst>
                  <a:ext uri="{0D108BD9-81ED-4DB2-BD59-A6C34878D82A}">
                    <a16:rowId xmlns:a16="http://schemas.microsoft.com/office/drawing/2014/main" val="127137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81209" y="256816"/>
            <a:ext cx="3063659" cy="755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209" y="1432353"/>
            <a:ext cx="11543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The main purpose is to design a smart wearable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glove.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736051" y="2314155"/>
            <a:ext cx="10345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With the help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Flex sensors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the actual movement of figures will be recorded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lvl="0" algn="just"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Corresponding pattern will be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concluded through MATLAB.</a:t>
            </a:r>
          </a:p>
          <a:p>
            <a:pPr lvl="0" algn="just"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Accordingly, the conversion into voice is done.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8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068" y="6289907"/>
            <a:ext cx="11678289" cy="43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956" y="314842"/>
            <a:ext cx="2797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787" y="1112077"/>
            <a:ext cx="11599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started by gathering the relevant resources followed by identifying the modules.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modules are as follows: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436" y="352112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87" y="2008934"/>
            <a:ext cx="434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993" y="2581465"/>
            <a:ext cx="1102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custom-made wearable device was taken to hold the hardware.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787" y="3421382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993" y="415707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Sensor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Three-axis Accelerometer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Module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(Arduino Nano)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9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9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www.w3.org/XML/1998/namespace"/>
    <ds:schemaRef ds:uri="http://purl.org/dc/dcmitype/"/>
    <ds:schemaRef ds:uri="71af3243-3dd4-4a8d-8c0d-dd76da1f02a5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0</TotalTime>
  <Words>2501</Words>
  <Application>Microsoft Office PowerPoint</Application>
  <PresentationFormat>Widescreen</PresentationFormat>
  <Paragraphs>237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Corbel</vt:lpstr>
      <vt:lpstr>Mangal</vt:lpstr>
      <vt:lpstr>Symbol</vt:lpstr>
      <vt:lpstr>Times New Roman</vt:lpstr>
      <vt:lpstr>Wingdings</vt:lpstr>
      <vt:lpstr>Office Theme</vt:lpstr>
      <vt:lpstr>Deaf, Blind &amp; Dumb verbalizer communication system</vt:lpstr>
      <vt:lpstr>Index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2019-09-07T17:31:51Z</dcterms:created>
  <dcterms:modified xsi:type="dcterms:W3CDTF">2020-08-16T15:31:35Z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