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Gantt Chart</a:t>
            </a:r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432185039370078"/>
          <c:y val="8.5083406240886561E-2"/>
          <c:w val="0.56665214895013127"/>
          <c:h val="0.828422572178477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Feasibility Study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A16-4B79-ADA0-189E306F03C1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A16-4B79-ADA0-189E306F03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3">
                  <c:v>30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4-490F-94B1-9153EAE570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Feasibility Report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E4-490F-94B1-9153EAE570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Requirements Elicitation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E4-490F-94B1-9153EAE570A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Requirments Analysis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E4-490F-94B1-9153EAE570A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Requirements Specification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8EE4-490F-94B1-9153EAE570A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Requirments Validation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8EE4-490F-94B1-9153EAE570A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System Models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8EE4-490F-94B1-9153EAE570A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User and System requirements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Sheet1!$I$2:$I$6</c:f>
              <c:numCache>
                <c:formatCode>General</c:formatCode>
                <c:ptCount val="5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8EE4-490F-94B1-9153EAE570A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Requirments Document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Sheet1!$J$2:$J$6</c:f>
              <c:numCache>
                <c:formatCode>General</c:formatCode>
                <c:ptCount val="5"/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8EE4-490F-94B1-9153EAE570AA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Architectural Design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A16-4B79-ADA0-189E306F03C1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FD3-4572-8EE0-CBC9CF1102BF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A16-4B79-ADA0-189E306F03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Sheet1!$K$2:$K$6</c:f>
              <c:numCache>
                <c:formatCode>General</c:formatCode>
                <c:ptCount val="5"/>
                <c:pt idx="2">
                  <c:v>55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8EE4-490F-94B1-9153EAE570AA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Interface Design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Sheet1!$L$2:$L$6</c:f>
              <c:numCache>
                <c:formatCode>General</c:formatCode>
                <c:ptCount val="5"/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8EE4-490F-94B1-9153EAE570AA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Component Design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Sheet1!$M$2:$M$6</c:f>
              <c:numCache>
                <c:formatCode>General</c:formatCode>
                <c:ptCount val="5"/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8EE4-490F-94B1-9153EAE570AA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Database Design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Sheet1!$N$2:$N$6</c:f>
              <c:numCache>
                <c:formatCode>General</c:formatCode>
                <c:ptCount val="5"/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8EE4-490F-94B1-9153EAE570AA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Design Solution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16-4B79-ADA0-189E306F03C1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16-4B79-ADA0-189E306F03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Sheet1!$O$2:$O$6</c:f>
              <c:numCache>
                <c:formatCode>General</c:formatCode>
                <c:ptCount val="5"/>
                <c:pt idx="1">
                  <c:v>75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8EE4-490F-94B1-9153EAE570AA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Draw Flow Chart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Sheet1!$P$2:$P$6</c:f>
              <c:numCache>
                <c:formatCode>General</c:formatCode>
                <c:ptCount val="5"/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8EE4-490F-94B1-9153EAE570AA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Write Pseudo Code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Sheet1!$Q$2:$Q$6</c:f>
              <c:numCache>
                <c:formatCode>General</c:formatCode>
                <c:ptCount val="5"/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8EE4-490F-94B1-9153EAE570AA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Write Code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Sheet1!$R$2:$R$6</c:f>
              <c:numCache>
                <c:formatCode>General</c:formatCode>
                <c:ptCount val="5"/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8EE4-490F-94B1-9153EAE570AA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Unit test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Sheet1!$S$2:$S$6</c:f>
              <c:numCache>
                <c:formatCode>General</c:formatCode>
                <c:ptCount val="5"/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8EE4-490F-94B1-9153EAE570AA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Debugging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Sheet1!$T$2:$T$6</c:f>
              <c:numCache>
                <c:formatCode>General</c:formatCode>
                <c:ptCount val="5"/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8EE4-490F-94B1-9153EAE570AA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Unit testing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16-4B79-ADA0-189E306F03C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16-4B79-ADA0-189E306F03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Sheet1!$U$2:$U$6</c:f>
              <c:numCache>
                <c:formatCode>General</c:formatCode>
                <c:ptCount val="5"/>
                <c:pt idx="0">
                  <c:v>110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8EE4-490F-94B1-9153EAE570AA}"/>
            </c:ext>
          </c:extLst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Component Testing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Sheet1!$V$2:$V$6</c:f>
              <c:numCache>
                <c:formatCode>General</c:formatCode>
                <c:ptCount val="5"/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8EE4-490F-94B1-9153EAE570AA}"/>
            </c:ext>
          </c:extLst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Integration Testing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Sheet1!$W$2:$W$6</c:f>
              <c:numCache>
                <c:formatCode>General</c:formatCode>
                <c:ptCount val="5"/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8EE4-490F-94B1-9153EAE570AA}"/>
            </c:ext>
          </c:extLst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System Testing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Sheet1!$X$2:$X$6</c:f>
              <c:numCache>
                <c:formatCode>General</c:formatCode>
                <c:ptCount val="5"/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8EE4-490F-94B1-9153EAE570AA}"/>
            </c:ext>
          </c:extLst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Acceptance Testing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Sheet1!$Y$2:$Y$6</c:f>
              <c:numCache>
                <c:formatCode>General</c:formatCode>
                <c:ptCount val="5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8EE4-490F-94B1-9153EAE570AA}"/>
            </c:ext>
          </c:extLst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System Instalation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Sheet1!$Z$2:$Z$6</c:f>
              <c:numCache>
                <c:formatCode>General</c:formatCode>
                <c:ptCount val="5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8EE4-490F-94B1-9153EAE570AA}"/>
            </c:ext>
          </c:extLst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Improving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Implementation &amp; Maintenance</c:v>
                </c:pt>
                <c:pt idx="1">
                  <c:v>Testing</c:v>
                </c:pt>
                <c:pt idx="2">
                  <c:v>Coading</c:v>
                </c:pt>
                <c:pt idx="3">
                  <c:v>System and Software Design</c:v>
                </c:pt>
                <c:pt idx="4">
                  <c:v>Requirment Definition</c:v>
                </c:pt>
              </c:strCache>
            </c:strRef>
          </c:cat>
          <c:val>
            <c:numRef>
              <c:f>Sheet1!$AA$2:$AA$6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3BF4-4C32-8016-D8612D5A9F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242554896"/>
        <c:axId val="242554568"/>
      </c:barChart>
      <c:catAx>
        <c:axId val="2425548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smtClean="0"/>
                  <a:t>PHASE</a:t>
                </a:r>
                <a:endParaRPr lang="en-US" sz="1800" dirty="0"/>
              </a:p>
            </c:rich>
          </c:tx>
          <c:layout>
            <c:manualLayout>
              <c:xMode val="edge"/>
              <c:yMode val="edge"/>
              <c:x val="1.0416666666666667E-3"/>
              <c:y val="0.441262175561388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554568"/>
        <c:crosses val="autoZero"/>
        <c:auto val="1"/>
        <c:lblAlgn val="ctr"/>
        <c:lblOffset val="100"/>
        <c:noMultiLvlLbl val="0"/>
      </c:catAx>
      <c:valAx>
        <c:axId val="242554568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DAYS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554896"/>
        <c:crosses val="autoZero"/>
        <c:crossBetween val="between"/>
        <c:majorUnit val="5"/>
      </c:valAx>
      <c:spPr>
        <a:noFill/>
        <a:ln>
          <a:noFill/>
        </a:ln>
        <a:effectLst>
          <a:outerShdw blurRad="50800" dir="5400000" algn="ctr" rotWithShape="0">
            <a:srgbClr val="000000">
              <a:alpha val="43137"/>
            </a:srgbClr>
          </a:outerShdw>
        </a:effectLst>
      </c:spPr>
    </c:plotArea>
    <c:legend>
      <c:legendPos val="r"/>
      <c:layout>
        <c:manualLayout>
          <c:xMode val="edge"/>
          <c:yMode val="edge"/>
          <c:x val="0.75908423556430449"/>
          <c:y val="7.7156897054534851E-2"/>
          <c:w val="0.23049434055118109"/>
          <c:h val="0.83087139107611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0.345</cdr:x>
      <cdr:y>0.19619</cdr:y>
    </cdr:from>
    <cdr:to>
      <cdr:x>0.42</cdr:x>
      <cdr:y>0.32952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06240" y="134547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B82-9805-4644-BB24-29F463E2E9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DDC-956B-4D7A-9C7B-8AAB5A23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B82-9805-4644-BB24-29F463E2E9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DDC-956B-4D7A-9C7B-8AAB5A23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8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B82-9805-4644-BB24-29F463E2E9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DDC-956B-4D7A-9C7B-8AAB5A23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B82-9805-4644-BB24-29F463E2E9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DDC-956B-4D7A-9C7B-8AAB5A23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1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B82-9805-4644-BB24-29F463E2E9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DDC-956B-4D7A-9C7B-8AAB5A23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4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B82-9805-4644-BB24-29F463E2E9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DDC-956B-4D7A-9C7B-8AAB5A23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B82-9805-4644-BB24-29F463E2E9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DDC-956B-4D7A-9C7B-8AAB5A23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6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B82-9805-4644-BB24-29F463E2E9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DDC-956B-4D7A-9C7B-8AAB5A23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B82-9805-4644-BB24-29F463E2E9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DDC-956B-4D7A-9C7B-8AAB5A23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5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B82-9805-4644-BB24-29F463E2E9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DDC-956B-4D7A-9C7B-8AAB5A23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7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EB82-9805-4644-BB24-29F463E2E9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3DDC-956B-4D7A-9C7B-8AAB5A23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4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EB82-9805-4644-BB24-29F463E2E95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83DDC-956B-4D7A-9C7B-8AAB5A23C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4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4782002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59874" y="436713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 Jan to 30 Jan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1451543"/>
            <a:ext cx="17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1 Jan to 24 Feb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3222" y="2618491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Feb to 16 Mar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98058" y="3785438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Mar to 20 Apr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43224" y="4952387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 Apr to lifetime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59874" y="806045"/>
            <a:ext cx="16732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79823" y="1938152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2987823"/>
            <a:ext cx="11604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70617" y="4154770"/>
            <a:ext cx="2011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582297" y="5347845"/>
            <a:ext cx="561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3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win7</dc:creator>
  <cp:lastModifiedBy>win7</cp:lastModifiedBy>
  <cp:revision>13</cp:revision>
  <dcterms:created xsi:type="dcterms:W3CDTF">2018-02-11T14:40:11Z</dcterms:created>
  <dcterms:modified xsi:type="dcterms:W3CDTF">2018-02-20T18:17:49Z</dcterms:modified>
</cp:coreProperties>
</file>