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29"/>
  </p:notesMasterIdLst>
  <p:sldIdLst>
    <p:sldId id="273" r:id="rId2"/>
    <p:sldId id="257" r:id="rId3"/>
    <p:sldId id="258" r:id="rId4"/>
    <p:sldId id="274" r:id="rId5"/>
    <p:sldId id="275" r:id="rId6"/>
    <p:sldId id="276" r:id="rId7"/>
    <p:sldId id="277" r:id="rId8"/>
    <p:sldId id="278" r:id="rId9"/>
    <p:sldId id="279" r:id="rId10"/>
    <p:sldId id="280" r:id="rId11"/>
    <p:sldId id="281" r:id="rId12"/>
    <p:sldId id="283" r:id="rId13"/>
    <p:sldId id="284" r:id="rId14"/>
    <p:sldId id="285" r:id="rId15"/>
    <p:sldId id="286" r:id="rId16"/>
    <p:sldId id="287" r:id="rId17"/>
    <p:sldId id="288" r:id="rId18"/>
    <p:sldId id="289" r:id="rId19"/>
    <p:sldId id="290" r:id="rId20"/>
    <p:sldId id="291" r:id="rId21"/>
    <p:sldId id="292" r:id="rId22"/>
    <p:sldId id="298" r:id="rId23"/>
    <p:sldId id="294" r:id="rId24"/>
    <p:sldId id="299" r:id="rId25"/>
    <p:sldId id="296" r:id="rId26"/>
    <p:sldId id="297" r:id="rId27"/>
    <p:sldId id="27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59" autoAdjust="0"/>
    <p:restoredTop sz="94673" autoAdjust="0"/>
  </p:normalViewPr>
  <p:slideViewPr>
    <p:cSldViewPr snapToGrid="0">
      <p:cViewPr varScale="1">
        <p:scale>
          <a:sx n="69" d="100"/>
          <a:sy n="69" d="100"/>
        </p:scale>
        <p:origin x="6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Gantt Chart</a:t>
            </a:r>
          </a:p>
        </c:rich>
      </c:tx>
      <c:layout/>
      <c:overlay val="1"/>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0.18432185039370078"/>
          <c:y val="8.5083406240886561E-2"/>
          <c:w val="0.56665214895013127"/>
          <c:h val="0.8284225721784777"/>
        </c:manualLayout>
      </c:layout>
      <c:barChart>
        <c:barDir val="bar"/>
        <c:grouping val="stacked"/>
        <c:varyColors val="0"/>
        <c:ser>
          <c:idx val="0"/>
          <c:order val="0"/>
          <c:tx>
            <c:strRef>
              <c:f>Sheet1!$B$1</c:f>
              <c:strCache>
                <c:ptCount val="1"/>
                <c:pt idx="0">
                  <c:v>Feasibility Study</c:v>
                </c:pt>
              </c:strCache>
            </c:strRef>
          </c:tx>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38100" dist="25400" dir="5400000" rotWithShape="0">
                <a:srgbClr val="000000">
                  <a:alpha val="35000"/>
                </a:srgbClr>
              </a:outerShdw>
            </a:effectLst>
          </c:spPr>
          <c:invertIfNegative val="0"/>
          <c:dPt>
            <c:idx val="3"/>
            <c:invertIfNegative val="0"/>
            <c:bubble3D val="0"/>
            <c:spPr>
              <a:solidFill>
                <a:schemeClr val="bg1"/>
              </a:solidFill>
              <a:ln>
                <a:noFill/>
              </a:ln>
              <a:effectLst/>
            </c:spPr>
            <c:extLst>
              <c:ext xmlns:c16="http://schemas.microsoft.com/office/drawing/2014/chart" uri="{C3380CC4-5D6E-409C-BE32-E72D297353CC}">
                <c16:uniqueId val="{00000000-4A16-4B79-ADA0-189E306F03C1}"/>
              </c:ext>
            </c:extLst>
          </c:dPt>
          <c:dLbls>
            <c:dLbl>
              <c:idx val="3"/>
              <c:delete val="1"/>
              <c:extLst>
                <c:ext xmlns:c15="http://schemas.microsoft.com/office/drawing/2012/chart" uri="{CE6537A1-D6FC-4f65-9D91-7224C49458BB}"/>
                <c:ext xmlns:c16="http://schemas.microsoft.com/office/drawing/2014/chart" uri="{C3380CC4-5D6E-409C-BE32-E72D297353CC}">
                  <c16:uniqueId val="{00000000-4A16-4B79-ADA0-189E306F03C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Sheet1!$A$2:$A$6</c:f>
              <c:strCache>
                <c:ptCount val="5"/>
                <c:pt idx="0">
                  <c:v>Implementation &amp; Maintenance</c:v>
                </c:pt>
                <c:pt idx="1">
                  <c:v>Testing</c:v>
                </c:pt>
                <c:pt idx="2">
                  <c:v>Coading</c:v>
                </c:pt>
                <c:pt idx="3">
                  <c:v>System and Software Design</c:v>
                </c:pt>
                <c:pt idx="4">
                  <c:v>Requirment Definition</c:v>
                </c:pt>
              </c:strCache>
            </c:strRef>
          </c:cat>
          <c:val>
            <c:numRef>
              <c:f>Sheet1!$B$2:$B$6</c:f>
              <c:numCache>
                <c:formatCode>General</c:formatCode>
                <c:ptCount val="5"/>
                <c:pt idx="3">
                  <c:v>30</c:v>
                </c:pt>
                <c:pt idx="4">
                  <c:v>2</c:v>
                </c:pt>
              </c:numCache>
            </c:numRef>
          </c:val>
          <c:extLst>
            <c:ext xmlns:c16="http://schemas.microsoft.com/office/drawing/2014/chart" uri="{C3380CC4-5D6E-409C-BE32-E72D297353CC}">
              <c16:uniqueId val="{00000000-8EE4-490F-94B1-9153EAE570AA}"/>
            </c:ext>
          </c:extLst>
        </c:ser>
        <c:ser>
          <c:idx val="1"/>
          <c:order val="1"/>
          <c:tx>
            <c:strRef>
              <c:f>Sheet1!$C$1</c:f>
              <c:strCache>
                <c:ptCount val="1"/>
                <c:pt idx="0">
                  <c:v>Feasibility Report</c:v>
                </c:pt>
              </c:strCache>
            </c:strRef>
          </c:tx>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38100" dist="254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Sheet1!$A$2:$A$6</c:f>
              <c:strCache>
                <c:ptCount val="5"/>
                <c:pt idx="0">
                  <c:v>Implementation &amp; Maintenance</c:v>
                </c:pt>
                <c:pt idx="1">
                  <c:v>Testing</c:v>
                </c:pt>
                <c:pt idx="2">
                  <c:v>Coading</c:v>
                </c:pt>
                <c:pt idx="3">
                  <c:v>System and Software Design</c:v>
                </c:pt>
                <c:pt idx="4">
                  <c:v>Requirment Definition</c:v>
                </c:pt>
              </c:strCache>
            </c:strRef>
          </c:cat>
          <c:val>
            <c:numRef>
              <c:f>Sheet1!$C$2:$C$6</c:f>
              <c:numCache>
                <c:formatCode>General</c:formatCode>
                <c:ptCount val="5"/>
                <c:pt idx="4">
                  <c:v>2</c:v>
                </c:pt>
              </c:numCache>
            </c:numRef>
          </c:val>
          <c:extLst>
            <c:ext xmlns:c16="http://schemas.microsoft.com/office/drawing/2014/chart" uri="{C3380CC4-5D6E-409C-BE32-E72D297353CC}">
              <c16:uniqueId val="{00000001-8EE4-490F-94B1-9153EAE570AA}"/>
            </c:ext>
          </c:extLst>
        </c:ser>
        <c:ser>
          <c:idx val="2"/>
          <c:order val="2"/>
          <c:tx>
            <c:strRef>
              <c:f>Sheet1!$D$1</c:f>
              <c:strCache>
                <c:ptCount val="1"/>
                <c:pt idx="0">
                  <c:v>Requirements Elicitation</c:v>
                </c:pt>
              </c:strCache>
            </c:strRef>
          </c:tx>
          <c:spPr>
            <a:gradFill rotWithShape="1">
              <a:gsLst>
                <a:gs pos="0">
                  <a:schemeClr val="accent3">
                    <a:tint val="96000"/>
                    <a:lumMod val="100000"/>
                  </a:schemeClr>
                </a:gs>
                <a:gs pos="78000">
                  <a:schemeClr val="accent3">
                    <a:shade val="94000"/>
                    <a:lumMod val="94000"/>
                  </a:schemeClr>
                </a:gs>
              </a:gsLst>
              <a:lin ang="5400000" scaled="0"/>
            </a:gradFill>
            <a:ln>
              <a:noFill/>
            </a:ln>
            <a:effectLst>
              <a:outerShdw blurRad="38100" dist="254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Sheet1!$A$2:$A$6</c:f>
              <c:strCache>
                <c:ptCount val="5"/>
                <c:pt idx="0">
                  <c:v>Implementation &amp; Maintenance</c:v>
                </c:pt>
                <c:pt idx="1">
                  <c:v>Testing</c:v>
                </c:pt>
                <c:pt idx="2">
                  <c:v>Coading</c:v>
                </c:pt>
                <c:pt idx="3">
                  <c:v>System and Software Design</c:v>
                </c:pt>
                <c:pt idx="4">
                  <c:v>Requirment Definition</c:v>
                </c:pt>
              </c:strCache>
            </c:strRef>
          </c:cat>
          <c:val>
            <c:numRef>
              <c:f>Sheet1!$D$2:$D$6</c:f>
              <c:numCache>
                <c:formatCode>General</c:formatCode>
                <c:ptCount val="5"/>
                <c:pt idx="4">
                  <c:v>4</c:v>
                </c:pt>
              </c:numCache>
            </c:numRef>
          </c:val>
          <c:extLst>
            <c:ext xmlns:c16="http://schemas.microsoft.com/office/drawing/2014/chart" uri="{C3380CC4-5D6E-409C-BE32-E72D297353CC}">
              <c16:uniqueId val="{00000002-8EE4-490F-94B1-9153EAE570AA}"/>
            </c:ext>
          </c:extLst>
        </c:ser>
        <c:ser>
          <c:idx val="3"/>
          <c:order val="3"/>
          <c:tx>
            <c:strRef>
              <c:f>Sheet1!$E$1</c:f>
              <c:strCache>
                <c:ptCount val="1"/>
                <c:pt idx="0">
                  <c:v>Requirments Analysis</c:v>
                </c:pt>
              </c:strCache>
            </c:strRef>
          </c:tx>
          <c:spPr>
            <a:gradFill rotWithShape="1">
              <a:gsLst>
                <a:gs pos="0">
                  <a:schemeClr val="accent4">
                    <a:tint val="96000"/>
                    <a:lumMod val="100000"/>
                  </a:schemeClr>
                </a:gs>
                <a:gs pos="78000">
                  <a:schemeClr val="accent4">
                    <a:shade val="94000"/>
                    <a:lumMod val="94000"/>
                  </a:schemeClr>
                </a:gs>
              </a:gsLst>
              <a:lin ang="5400000" scaled="0"/>
            </a:gradFill>
            <a:ln>
              <a:noFill/>
            </a:ln>
            <a:effectLst>
              <a:outerShdw blurRad="38100" dist="254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Sheet1!$A$2:$A$6</c:f>
              <c:strCache>
                <c:ptCount val="5"/>
                <c:pt idx="0">
                  <c:v>Implementation &amp; Maintenance</c:v>
                </c:pt>
                <c:pt idx="1">
                  <c:v>Testing</c:v>
                </c:pt>
                <c:pt idx="2">
                  <c:v>Coading</c:v>
                </c:pt>
                <c:pt idx="3">
                  <c:v>System and Software Design</c:v>
                </c:pt>
                <c:pt idx="4">
                  <c:v>Requirment Definition</c:v>
                </c:pt>
              </c:strCache>
            </c:strRef>
          </c:cat>
          <c:val>
            <c:numRef>
              <c:f>Sheet1!$E$2:$E$6</c:f>
              <c:numCache>
                <c:formatCode>General</c:formatCode>
                <c:ptCount val="5"/>
                <c:pt idx="4">
                  <c:v>4</c:v>
                </c:pt>
              </c:numCache>
            </c:numRef>
          </c:val>
          <c:extLst>
            <c:ext xmlns:c16="http://schemas.microsoft.com/office/drawing/2014/chart" uri="{C3380CC4-5D6E-409C-BE32-E72D297353CC}">
              <c16:uniqueId val="{00000003-8EE4-490F-94B1-9153EAE570AA}"/>
            </c:ext>
          </c:extLst>
        </c:ser>
        <c:ser>
          <c:idx val="4"/>
          <c:order val="4"/>
          <c:tx>
            <c:strRef>
              <c:f>Sheet1!$F$1</c:f>
              <c:strCache>
                <c:ptCount val="1"/>
                <c:pt idx="0">
                  <c:v>Requirements Specification</c:v>
                </c:pt>
              </c:strCache>
            </c:strRef>
          </c:tx>
          <c:spPr>
            <a:gradFill rotWithShape="1">
              <a:gsLst>
                <a:gs pos="0">
                  <a:schemeClr val="accent5">
                    <a:tint val="96000"/>
                    <a:lumMod val="100000"/>
                  </a:schemeClr>
                </a:gs>
                <a:gs pos="78000">
                  <a:schemeClr val="accent5">
                    <a:shade val="94000"/>
                    <a:lumMod val="94000"/>
                  </a:schemeClr>
                </a:gs>
              </a:gsLst>
              <a:lin ang="5400000" scaled="0"/>
            </a:gradFill>
            <a:ln>
              <a:noFill/>
            </a:ln>
            <a:effectLst>
              <a:outerShdw blurRad="38100" dist="254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Sheet1!$A$2:$A$6</c:f>
              <c:strCache>
                <c:ptCount val="5"/>
                <c:pt idx="0">
                  <c:v>Implementation &amp; Maintenance</c:v>
                </c:pt>
                <c:pt idx="1">
                  <c:v>Testing</c:v>
                </c:pt>
                <c:pt idx="2">
                  <c:v>Coading</c:v>
                </c:pt>
                <c:pt idx="3">
                  <c:v>System and Software Design</c:v>
                </c:pt>
                <c:pt idx="4">
                  <c:v>Requirment Definition</c:v>
                </c:pt>
              </c:strCache>
            </c:strRef>
          </c:cat>
          <c:val>
            <c:numRef>
              <c:f>Sheet1!$F$2:$F$6</c:f>
              <c:numCache>
                <c:formatCode>General</c:formatCode>
                <c:ptCount val="5"/>
                <c:pt idx="4">
                  <c:v>4</c:v>
                </c:pt>
              </c:numCache>
            </c:numRef>
          </c:val>
          <c:extLst>
            <c:ext xmlns:c16="http://schemas.microsoft.com/office/drawing/2014/chart" uri="{C3380CC4-5D6E-409C-BE32-E72D297353CC}">
              <c16:uniqueId val="{0000001C-8EE4-490F-94B1-9153EAE570AA}"/>
            </c:ext>
          </c:extLst>
        </c:ser>
        <c:ser>
          <c:idx val="5"/>
          <c:order val="5"/>
          <c:tx>
            <c:strRef>
              <c:f>Sheet1!$G$1</c:f>
              <c:strCache>
                <c:ptCount val="1"/>
                <c:pt idx="0">
                  <c:v>Requirments Validation</c:v>
                </c:pt>
              </c:strCache>
            </c:strRef>
          </c:tx>
          <c:spPr>
            <a:gradFill rotWithShape="1">
              <a:gsLst>
                <a:gs pos="0">
                  <a:schemeClr val="accent6">
                    <a:tint val="96000"/>
                    <a:lumMod val="100000"/>
                  </a:schemeClr>
                </a:gs>
                <a:gs pos="78000">
                  <a:schemeClr val="accent6">
                    <a:shade val="94000"/>
                    <a:lumMod val="94000"/>
                  </a:schemeClr>
                </a:gs>
              </a:gsLst>
              <a:lin ang="5400000" scaled="0"/>
            </a:gradFill>
            <a:ln>
              <a:noFill/>
            </a:ln>
            <a:effectLst>
              <a:outerShdw blurRad="38100" dist="254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Sheet1!$A$2:$A$6</c:f>
              <c:strCache>
                <c:ptCount val="5"/>
                <c:pt idx="0">
                  <c:v>Implementation &amp; Maintenance</c:v>
                </c:pt>
                <c:pt idx="1">
                  <c:v>Testing</c:v>
                </c:pt>
                <c:pt idx="2">
                  <c:v>Coading</c:v>
                </c:pt>
                <c:pt idx="3">
                  <c:v>System and Software Design</c:v>
                </c:pt>
                <c:pt idx="4">
                  <c:v>Requirment Definition</c:v>
                </c:pt>
              </c:strCache>
            </c:strRef>
          </c:cat>
          <c:val>
            <c:numRef>
              <c:f>Sheet1!$G$2:$G$6</c:f>
              <c:numCache>
                <c:formatCode>General</c:formatCode>
                <c:ptCount val="5"/>
                <c:pt idx="4">
                  <c:v>4</c:v>
                </c:pt>
              </c:numCache>
            </c:numRef>
          </c:val>
          <c:extLst>
            <c:ext xmlns:c16="http://schemas.microsoft.com/office/drawing/2014/chart" uri="{C3380CC4-5D6E-409C-BE32-E72D297353CC}">
              <c16:uniqueId val="{0000001D-8EE4-490F-94B1-9153EAE570AA}"/>
            </c:ext>
          </c:extLst>
        </c:ser>
        <c:ser>
          <c:idx val="6"/>
          <c:order val="6"/>
          <c:tx>
            <c:strRef>
              <c:f>Sheet1!$H$1</c:f>
              <c:strCache>
                <c:ptCount val="1"/>
                <c:pt idx="0">
                  <c:v>System Models</c:v>
                </c:pt>
              </c:strCache>
            </c:strRef>
          </c:tx>
          <c:spPr>
            <a:gradFill rotWithShape="1">
              <a:gsLst>
                <a:gs pos="0">
                  <a:schemeClr val="accent1">
                    <a:lumMod val="60000"/>
                    <a:tint val="96000"/>
                    <a:lumMod val="100000"/>
                  </a:schemeClr>
                </a:gs>
                <a:gs pos="78000">
                  <a:schemeClr val="accent1">
                    <a:lumMod val="60000"/>
                    <a:shade val="94000"/>
                    <a:lumMod val="94000"/>
                  </a:schemeClr>
                </a:gs>
              </a:gsLst>
              <a:lin ang="5400000" scaled="0"/>
            </a:gradFill>
            <a:ln>
              <a:noFill/>
            </a:ln>
            <a:effectLst>
              <a:outerShdw blurRad="38100" dist="254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Sheet1!$A$2:$A$6</c:f>
              <c:strCache>
                <c:ptCount val="5"/>
                <c:pt idx="0">
                  <c:v>Implementation &amp; Maintenance</c:v>
                </c:pt>
                <c:pt idx="1">
                  <c:v>Testing</c:v>
                </c:pt>
                <c:pt idx="2">
                  <c:v>Coading</c:v>
                </c:pt>
                <c:pt idx="3">
                  <c:v>System and Software Design</c:v>
                </c:pt>
                <c:pt idx="4">
                  <c:v>Requirment Definition</c:v>
                </c:pt>
              </c:strCache>
            </c:strRef>
          </c:cat>
          <c:val>
            <c:numRef>
              <c:f>Sheet1!$H$2:$H$6</c:f>
              <c:numCache>
                <c:formatCode>General</c:formatCode>
                <c:ptCount val="5"/>
                <c:pt idx="4">
                  <c:v>2</c:v>
                </c:pt>
              </c:numCache>
            </c:numRef>
          </c:val>
          <c:extLst>
            <c:ext xmlns:c16="http://schemas.microsoft.com/office/drawing/2014/chart" uri="{C3380CC4-5D6E-409C-BE32-E72D297353CC}">
              <c16:uniqueId val="{0000001E-8EE4-490F-94B1-9153EAE570AA}"/>
            </c:ext>
          </c:extLst>
        </c:ser>
        <c:ser>
          <c:idx val="7"/>
          <c:order val="7"/>
          <c:tx>
            <c:strRef>
              <c:f>Sheet1!$I$1</c:f>
              <c:strCache>
                <c:ptCount val="1"/>
                <c:pt idx="0">
                  <c:v>User and System requirements</c:v>
                </c:pt>
              </c:strCache>
            </c:strRef>
          </c:tx>
          <c:spPr>
            <a:gradFill rotWithShape="1">
              <a:gsLst>
                <a:gs pos="0">
                  <a:schemeClr val="accent2">
                    <a:lumMod val="60000"/>
                    <a:tint val="96000"/>
                    <a:lumMod val="100000"/>
                  </a:schemeClr>
                </a:gs>
                <a:gs pos="78000">
                  <a:schemeClr val="accent2">
                    <a:lumMod val="60000"/>
                    <a:shade val="94000"/>
                    <a:lumMod val="94000"/>
                  </a:schemeClr>
                </a:gs>
              </a:gsLst>
              <a:lin ang="5400000" scaled="0"/>
            </a:gradFill>
            <a:ln>
              <a:noFill/>
            </a:ln>
            <a:effectLst>
              <a:outerShdw blurRad="38100" dist="254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Sheet1!$A$2:$A$6</c:f>
              <c:strCache>
                <c:ptCount val="5"/>
                <c:pt idx="0">
                  <c:v>Implementation &amp; Maintenance</c:v>
                </c:pt>
                <c:pt idx="1">
                  <c:v>Testing</c:v>
                </c:pt>
                <c:pt idx="2">
                  <c:v>Coading</c:v>
                </c:pt>
                <c:pt idx="3">
                  <c:v>System and Software Design</c:v>
                </c:pt>
                <c:pt idx="4">
                  <c:v>Requirment Definition</c:v>
                </c:pt>
              </c:strCache>
            </c:strRef>
          </c:cat>
          <c:val>
            <c:numRef>
              <c:f>Sheet1!$I$2:$I$6</c:f>
              <c:numCache>
                <c:formatCode>General</c:formatCode>
                <c:ptCount val="5"/>
                <c:pt idx="4">
                  <c:v>2</c:v>
                </c:pt>
              </c:numCache>
            </c:numRef>
          </c:val>
          <c:extLst>
            <c:ext xmlns:c16="http://schemas.microsoft.com/office/drawing/2014/chart" uri="{C3380CC4-5D6E-409C-BE32-E72D297353CC}">
              <c16:uniqueId val="{0000001F-8EE4-490F-94B1-9153EAE570AA}"/>
            </c:ext>
          </c:extLst>
        </c:ser>
        <c:ser>
          <c:idx val="8"/>
          <c:order val="8"/>
          <c:tx>
            <c:strRef>
              <c:f>Sheet1!$J$1</c:f>
              <c:strCache>
                <c:ptCount val="1"/>
                <c:pt idx="0">
                  <c:v>Requirments Document</c:v>
                </c:pt>
              </c:strCache>
            </c:strRef>
          </c:tx>
          <c:spPr>
            <a:gradFill rotWithShape="1">
              <a:gsLst>
                <a:gs pos="0">
                  <a:schemeClr val="accent3">
                    <a:lumMod val="60000"/>
                    <a:tint val="96000"/>
                    <a:lumMod val="100000"/>
                  </a:schemeClr>
                </a:gs>
                <a:gs pos="78000">
                  <a:schemeClr val="accent3">
                    <a:lumMod val="60000"/>
                    <a:shade val="94000"/>
                    <a:lumMod val="94000"/>
                  </a:schemeClr>
                </a:gs>
              </a:gsLst>
              <a:lin ang="5400000" scaled="0"/>
            </a:gradFill>
            <a:ln>
              <a:noFill/>
            </a:ln>
            <a:effectLst>
              <a:outerShdw blurRad="38100" dist="254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Sheet1!$A$2:$A$6</c:f>
              <c:strCache>
                <c:ptCount val="5"/>
                <c:pt idx="0">
                  <c:v>Implementation &amp; Maintenance</c:v>
                </c:pt>
                <c:pt idx="1">
                  <c:v>Testing</c:v>
                </c:pt>
                <c:pt idx="2">
                  <c:v>Coading</c:v>
                </c:pt>
                <c:pt idx="3">
                  <c:v>System and Software Design</c:v>
                </c:pt>
                <c:pt idx="4">
                  <c:v>Requirment Definition</c:v>
                </c:pt>
              </c:strCache>
            </c:strRef>
          </c:cat>
          <c:val>
            <c:numRef>
              <c:f>Sheet1!$J$2:$J$6</c:f>
              <c:numCache>
                <c:formatCode>General</c:formatCode>
                <c:ptCount val="5"/>
                <c:pt idx="4">
                  <c:v>6</c:v>
                </c:pt>
              </c:numCache>
            </c:numRef>
          </c:val>
          <c:extLst>
            <c:ext xmlns:c16="http://schemas.microsoft.com/office/drawing/2014/chart" uri="{C3380CC4-5D6E-409C-BE32-E72D297353CC}">
              <c16:uniqueId val="{00000020-8EE4-490F-94B1-9153EAE570AA}"/>
            </c:ext>
          </c:extLst>
        </c:ser>
        <c:ser>
          <c:idx val="9"/>
          <c:order val="9"/>
          <c:tx>
            <c:strRef>
              <c:f>Sheet1!$K$1</c:f>
              <c:strCache>
                <c:ptCount val="1"/>
                <c:pt idx="0">
                  <c:v>Architectural Design</c:v>
                </c:pt>
              </c:strCache>
            </c:strRef>
          </c:tx>
          <c:spPr>
            <a:solidFill>
              <a:srgbClr val="FFFF00"/>
            </a:solidFill>
            <a:ln>
              <a:solidFill>
                <a:schemeClr val="accent1"/>
              </a:solidFill>
            </a:ln>
            <a:effectLst>
              <a:outerShdw blurRad="38100" dist="25400" dir="5400000" rotWithShape="0">
                <a:srgbClr val="000000">
                  <a:alpha val="35000"/>
                </a:srgbClr>
              </a:outerShdw>
            </a:effectLst>
          </c:spPr>
          <c:invertIfNegative val="0"/>
          <c:dPt>
            <c:idx val="2"/>
            <c:invertIfNegative val="0"/>
            <c:bubble3D val="0"/>
            <c:spPr>
              <a:solidFill>
                <a:schemeClr val="bg1"/>
              </a:solidFill>
              <a:ln>
                <a:noFill/>
              </a:ln>
              <a:effectLst/>
            </c:spPr>
            <c:extLst>
              <c:ext xmlns:c16="http://schemas.microsoft.com/office/drawing/2014/chart" uri="{C3380CC4-5D6E-409C-BE32-E72D297353CC}">
                <c16:uniqueId val="{00000004-4A16-4B79-ADA0-189E306F03C1}"/>
              </c:ext>
            </c:extLst>
          </c:dPt>
          <c:dPt>
            <c:idx val="3"/>
            <c:invertIfNegative val="0"/>
            <c:bubble3D val="0"/>
            <c:spPr>
              <a:solidFill>
                <a:srgbClr val="FFFF00"/>
              </a:solidFill>
              <a:ln>
                <a:solidFill>
                  <a:schemeClr val="bg1"/>
                </a:solidFill>
              </a:ln>
              <a:effectLst/>
            </c:spPr>
            <c:extLst>
              <c:ext xmlns:c16="http://schemas.microsoft.com/office/drawing/2014/chart" uri="{C3380CC4-5D6E-409C-BE32-E72D297353CC}">
                <c16:uniqueId val="{00000008-5FD3-4572-8EE0-CBC9CF1102BF}"/>
              </c:ext>
            </c:extLst>
          </c:dPt>
          <c:dLbls>
            <c:dLbl>
              <c:idx val="2"/>
              <c:delete val="1"/>
              <c:extLst>
                <c:ext xmlns:c15="http://schemas.microsoft.com/office/drawing/2012/chart" uri="{CE6537A1-D6FC-4f65-9D91-7224C49458BB}"/>
                <c:ext xmlns:c16="http://schemas.microsoft.com/office/drawing/2014/chart" uri="{C3380CC4-5D6E-409C-BE32-E72D297353CC}">
                  <c16:uniqueId val="{00000004-4A16-4B79-ADA0-189E306F03C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Sheet1!$A$2:$A$6</c:f>
              <c:strCache>
                <c:ptCount val="5"/>
                <c:pt idx="0">
                  <c:v>Implementation &amp; Maintenance</c:v>
                </c:pt>
                <c:pt idx="1">
                  <c:v>Testing</c:v>
                </c:pt>
                <c:pt idx="2">
                  <c:v>Coading</c:v>
                </c:pt>
                <c:pt idx="3">
                  <c:v>System and Software Design</c:v>
                </c:pt>
                <c:pt idx="4">
                  <c:v>Requirment Definition</c:v>
                </c:pt>
              </c:strCache>
            </c:strRef>
          </c:cat>
          <c:val>
            <c:numRef>
              <c:f>Sheet1!$K$2:$K$6</c:f>
              <c:numCache>
                <c:formatCode>General</c:formatCode>
                <c:ptCount val="5"/>
                <c:pt idx="2">
                  <c:v>55</c:v>
                </c:pt>
                <c:pt idx="3">
                  <c:v>6</c:v>
                </c:pt>
              </c:numCache>
            </c:numRef>
          </c:val>
          <c:extLst>
            <c:ext xmlns:c16="http://schemas.microsoft.com/office/drawing/2014/chart" uri="{C3380CC4-5D6E-409C-BE32-E72D297353CC}">
              <c16:uniqueId val="{00000021-8EE4-490F-94B1-9153EAE570AA}"/>
            </c:ext>
          </c:extLst>
        </c:ser>
        <c:ser>
          <c:idx val="10"/>
          <c:order val="10"/>
          <c:tx>
            <c:strRef>
              <c:f>Sheet1!$L$1</c:f>
              <c:strCache>
                <c:ptCount val="1"/>
                <c:pt idx="0">
                  <c:v>Interface Design</c:v>
                </c:pt>
              </c:strCache>
            </c:strRef>
          </c:tx>
          <c:spPr>
            <a:gradFill rotWithShape="1">
              <a:gsLst>
                <a:gs pos="0">
                  <a:schemeClr val="accent5">
                    <a:lumMod val="60000"/>
                    <a:tint val="96000"/>
                    <a:lumMod val="100000"/>
                  </a:schemeClr>
                </a:gs>
                <a:gs pos="78000">
                  <a:schemeClr val="accent5">
                    <a:lumMod val="60000"/>
                    <a:shade val="94000"/>
                    <a:lumMod val="94000"/>
                  </a:schemeClr>
                </a:gs>
              </a:gsLst>
              <a:lin ang="5400000" scaled="0"/>
            </a:gradFill>
            <a:ln>
              <a:noFill/>
            </a:ln>
            <a:effectLst>
              <a:outerShdw blurRad="38100" dist="254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Sheet1!$A$2:$A$6</c:f>
              <c:strCache>
                <c:ptCount val="5"/>
                <c:pt idx="0">
                  <c:v>Implementation &amp; Maintenance</c:v>
                </c:pt>
                <c:pt idx="1">
                  <c:v>Testing</c:v>
                </c:pt>
                <c:pt idx="2">
                  <c:v>Coading</c:v>
                </c:pt>
                <c:pt idx="3">
                  <c:v>System and Software Design</c:v>
                </c:pt>
                <c:pt idx="4">
                  <c:v>Requirment Definition</c:v>
                </c:pt>
              </c:strCache>
            </c:strRef>
          </c:cat>
          <c:val>
            <c:numRef>
              <c:f>Sheet1!$L$2:$L$6</c:f>
              <c:numCache>
                <c:formatCode>General</c:formatCode>
                <c:ptCount val="5"/>
                <c:pt idx="3">
                  <c:v>6</c:v>
                </c:pt>
              </c:numCache>
            </c:numRef>
          </c:val>
          <c:extLst>
            <c:ext xmlns:c16="http://schemas.microsoft.com/office/drawing/2014/chart" uri="{C3380CC4-5D6E-409C-BE32-E72D297353CC}">
              <c16:uniqueId val="{00000022-8EE4-490F-94B1-9153EAE570AA}"/>
            </c:ext>
          </c:extLst>
        </c:ser>
        <c:ser>
          <c:idx val="11"/>
          <c:order val="11"/>
          <c:tx>
            <c:strRef>
              <c:f>Sheet1!$M$1</c:f>
              <c:strCache>
                <c:ptCount val="1"/>
                <c:pt idx="0">
                  <c:v>Component Design</c:v>
                </c:pt>
              </c:strCache>
            </c:strRef>
          </c:tx>
          <c:spPr>
            <a:gradFill rotWithShape="1">
              <a:gsLst>
                <a:gs pos="0">
                  <a:schemeClr val="accent6">
                    <a:lumMod val="60000"/>
                    <a:tint val="96000"/>
                    <a:lumMod val="100000"/>
                  </a:schemeClr>
                </a:gs>
                <a:gs pos="78000">
                  <a:schemeClr val="accent6">
                    <a:lumMod val="60000"/>
                    <a:shade val="94000"/>
                    <a:lumMod val="94000"/>
                  </a:schemeClr>
                </a:gs>
              </a:gsLst>
              <a:lin ang="5400000" scaled="0"/>
            </a:gradFill>
            <a:ln>
              <a:noFill/>
            </a:ln>
            <a:effectLst>
              <a:outerShdw blurRad="38100" dist="254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Sheet1!$A$2:$A$6</c:f>
              <c:strCache>
                <c:ptCount val="5"/>
                <c:pt idx="0">
                  <c:v>Implementation &amp; Maintenance</c:v>
                </c:pt>
                <c:pt idx="1">
                  <c:v>Testing</c:v>
                </c:pt>
                <c:pt idx="2">
                  <c:v>Coading</c:v>
                </c:pt>
                <c:pt idx="3">
                  <c:v>System and Software Design</c:v>
                </c:pt>
                <c:pt idx="4">
                  <c:v>Requirment Definition</c:v>
                </c:pt>
              </c:strCache>
            </c:strRef>
          </c:cat>
          <c:val>
            <c:numRef>
              <c:f>Sheet1!$M$2:$M$6</c:f>
              <c:numCache>
                <c:formatCode>General</c:formatCode>
                <c:ptCount val="5"/>
                <c:pt idx="3">
                  <c:v>6</c:v>
                </c:pt>
              </c:numCache>
            </c:numRef>
          </c:val>
          <c:extLst>
            <c:ext xmlns:c16="http://schemas.microsoft.com/office/drawing/2014/chart" uri="{C3380CC4-5D6E-409C-BE32-E72D297353CC}">
              <c16:uniqueId val="{00000023-8EE4-490F-94B1-9153EAE570AA}"/>
            </c:ext>
          </c:extLst>
        </c:ser>
        <c:ser>
          <c:idx val="12"/>
          <c:order val="12"/>
          <c:tx>
            <c:strRef>
              <c:f>Sheet1!$N$1</c:f>
              <c:strCache>
                <c:ptCount val="1"/>
                <c:pt idx="0">
                  <c:v>Database Design</c:v>
                </c:pt>
              </c:strCache>
            </c:strRef>
          </c:tx>
          <c:spPr>
            <a:gradFill rotWithShape="1">
              <a:gsLst>
                <a:gs pos="0">
                  <a:schemeClr val="accent1">
                    <a:lumMod val="80000"/>
                    <a:lumOff val="20000"/>
                    <a:tint val="96000"/>
                    <a:lumMod val="100000"/>
                  </a:schemeClr>
                </a:gs>
                <a:gs pos="78000">
                  <a:schemeClr val="accent1">
                    <a:lumMod val="80000"/>
                    <a:lumOff val="20000"/>
                    <a:shade val="94000"/>
                    <a:lumMod val="94000"/>
                  </a:schemeClr>
                </a:gs>
              </a:gsLst>
              <a:lin ang="5400000" scaled="0"/>
            </a:gradFill>
            <a:ln>
              <a:noFill/>
            </a:ln>
            <a:effectLst>
              <a:outerShdw blurRad="38100" dist="254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Sheet1!$A$2:$A$6</c:f>
              <c:strCache>
                <c:ptCount val="5"/>
                <c:pt idx="0">
                  <c:v>Implementation &amp; Maintenance</c:v>
                </c:pt>
                <c:pt idx="1">
                  <c:v>Testing</c:v>
                </c:pt>
                <c:pt idx="2">
                  <c:v>Coading</c:v>
                </c:pt>
                <c:pt idx="3">
                  <c:v>System and Software Design</c:v>
                </c:pt>
                <c:pt idx="4">
                  <c:v>Requirment Definition</c:v>
                </c:pt>
              </c:strCache>
            </c:strRef>
          </c:cat>
          <c:val>
            <c:numRef>
              <c:f>Sheet1!$N$2:$N$6</c:f>
              <c:numCache>
                <c:formatCode>General</c:formatCode>
                <c:ptCount val="5"/>
                <c:pt idx="3">
                  <c:v>7</c:v>
                </c:pt>
              </c:numCache>
            </c:numRef>
          </c:val>
          <c:extLst>
            <c:ext xmlns:c16="http://schemas.microsoft.com/office/drawing/2014/chart" uri="{C3380CC4-5D6E-409C-BE32-E72D297353CC}">
              <c16:uniqueId val="{00000024-8EE4-490F-94B1-9153EAE570AA}"/>
            </c:ext>
          </c:extLst>
        </c:ser>
        <c:ser>
          <c:idx val="13"/>
          <c:order val="13"/>
          <c:tx>
            <c:strRef>
              <c:f>Sheet1!$O$1</c:f>
              <c:strCache>
                <c:ptCount val="1"/>
                <c:pt idx="0">
                  <c:v>Design Solution</c:v>
                </c:pt>
              </c:strCache>
            </c:strRef>
          </c:tx>
          <c:spPr>
            <a:solidFill>
              <a:schemeClr val="accent2">
                <a:lumMod val="75000"/>
              </a:schemeClr>
            </a:solidFill>
            <a:ln>
              <a:noFill/>
            </a:ln>
            <a:effectLst>
              <a:outerShdw blurRad="38100" dist="25400" dir="5400000" rotWithShape="0">
                <a:srgbClr val="000000">
                  <a:alpha val="35000"/>
                </a:srgbClr>
              </a:outerShdw>
            </a:effectLst>
          </c:spPr>
          <c:invertIfNegative val="0"/>
          <c:dPt>
            <c:idx val="1"/>
            <c:invertIfNegative val="0"/>
            <c:bubble3D val="0"/>
            <c:spPr>
              <a:solidFill>
                <a:schemeClr val="bg1"/>
              </a:solidFill>
              <a:ln>
                <a:noFill/>
              </a:ln>
              <a:effectLst/>
            </c:spPr>
            <c:extLst>
              <c:ext xmlns:c16="http://schemas.microsoft.com/office/drawing/2014/chart" uri="{C3380CC4-5D6E-409C-BE32-E72D297353CC}">
                <c16:uniqueId val="{00000001-4A16-4B79-ADA0-189E306F03C1}"/>
              </c:ext>
            </c:extLst>
          </c:dPt>
          <c:dLbls>
            <c:dLbl>
              <c:idx val="1"/>
              <c:delete val="1"/>
              <c:extLst>
                <c:ext xmlns:c15="http://schemas.microsoft.com/office/drawing/2012/chart" uri="{CE6537A1-D6FC-4f65-9D91-7224C49458BB}"/>
                <c:ext xmlns:c16="http://schemas.microsoft.com/office/drawing/2014/chart" uri="{C3380CC4-5D6E-409C-BE32-E72D297353CC}">
                  <c16:uniqueId val="{00000001-4A16-4B79-ADA0-189E306F03C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Sheet1!$A$2:$A$6</c:f>
              <c:strCache>
                <c:ptCount val="5"/>
                <c:pt idx="0">
                  <c:v>Implementation &amp; Maintenance</c:v>
                </c:pt>
                <c:pt idx="1">
                  <c:v>Testing</c:v>
                </c:pt>
                <c:pt idx="2">
                  <c:v>Coading</c:v>
                </c:pt>
                <c:pt idx="3">
                  <c:v>System and Software Design</c:v>
                </c:pt>
                <c:pt idx="4">
                  <c:v>Requirment Definition</c:v>
                </c:pt>
              </c:strCache>
            </c:strRef>
          </c:cat>
          <c:val>
            <c:numRef>
              <c:f>Sheet1!$O$2:$O$6</c:f>
              <c:numCache>
                <c:formatCode>General</c:formatCode>
                <c:ptCount val="5"/>
                <c:pt idx="1">
                  <c:v>75</c:v>
                </c:pt>
                <c:pt idx="2">
                  <c:v>2</c:v>
                </c:pt>
              </c:numCache>
            </c:numRef>
          </c:val>
          <c:extLst>
            <c:ext xmlns:c16="http://schemas.microsoft.com/office/drawing/2014/chart" uri="{C3380CC4-5D6E-409C-BE32-E72D297353CC}">
              <c16:uniqueId val="{00000025-8EE4-490F-94B1-9153EAE570AA}"/>
            </c:ext>
          </c:extLst>
        </c:ser>
        <c:ser>
          <c:idx val="14"/>
          <c:order val="14"/>
          <c:tx>
            <c:strRef>
              <c:f>Sheet1!$P$1</c:f>
              <c:strCache>
                <c:ptCount val="1"/>
                <c:pt idx="0">
                  <c:v>Draw Flow Chart</c:v>
                </c:pt>
              </c:strCache>
            </c:strRef>
          </c:tx>
          <c:spPr>
            <a:gradFill rotWithShape="1">
              <a:gsLst>
                <a:gs pos="0">
                  <a:schemeClr val="accent3">
                    <a:lumMod val="80000"/>
                    <a:lumOff val="20000"/>
                    <a:tint val="96000"/>
                    <a:lumMod val="100000"/>
                  </a:schemeClr>
                </a:gs>
                <a:gs pos="78000">
                  <a:schemeClr val="accent3">
                    <a:lumMod val="80000"/>
                    <a:lumOff val="20000"/>
                    <a:shade val="94000"/>
                    <a:lumMod val="94000"/>
                  </a:schemeClr>
                </a:gs>
              </a:gsLst>
              <a:lin ang="5400000" scaled="0"/>
            </a:gradFill>
            <a:ln>
              <a:noFill/>
            </a:ln>
            <a:effectLst>
              <a:outerShdw blurRad="38100" dist="254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Sheet1!$A$2:$A$6</c:f>
              <c:strCache>
                <c:ptCount val="5"/>
                <c:pt idx="0">
                  <c:v>Implementation &amp; Maintenance</c:v>
                </c:pt>
                <c:pt idx="1">
                  <c:v>Testing</c:v>
                </c:pt>
                <c:pt idx="2">
                  <c:v>Coading</c:v>
                </c:pt>
                <c:pt idx="3">
                  <c:v>System and Software Design</c:v>
                </c:pt>
                <c:pt idx="4">
                  <c:v>Requirment Definition</c:v>
                </c:pt>
              </c:strCache>
            </c:strRef>
          </c:cat>
          <c:val>
            <c:numRef>
              <c:f>Sheet1!$P$2:$P$6</c:f>
              <c:numCache>
                <c:formatCode>General</c:formatCode>
                <c:ptCount val="5"/>
                <c:pt idx="2">
                  <c:v>4</c:v>
                </c:pt>
              </c:numCache>
            </c:numRef>
          </c:val>
          <c:extLst>
            <c:ext xmlns:c16="http://schemas.microsoft.com/office/drawing/2014/chart" uri="{C3380CC4-5D6E-409C-BE32-E72D297353CC}">
              <c16:uniqueId val="{00000026-8EE4-490F-94B1-9153EAE570AA}"/>
            </c:ext>
          </c:extLst>
        </c:ser>
        <c:ser>
          <c:idx val="15"/>
          <c:order val="15"/>
          <c:tx>
            <c:strRef>
              <c:f>Sheet1!$Q$1</c:f>
              <c:strCache>
                <c:ptCount val="1"/>
                <c:pt idx="0">
                  <c:v>Write Pseudo Code</c:v>
                </c:pt>
              </c:strCache>
            </c:strRef>
          </c:tx>
          <c:spPr>
            <a:gradFill rotWithShape="1">
              <a:gsLst>
                <a:gs pos="0">
                  <a:schemeClr val="accent4">
                    <a:lumMod val="80000"/>
                    <a:lumOff val="20000"/>
                    <a:tint val="96000"/>
                    <a:lumMod val="100000"/>
                  </a:schemeClr>
                </a:gs>
                <a:gs pos="78000">
                  <a:schemeClr val="accent4">
                    <a:lumMod val="80000"/>
                    <a:lumOff val="20000"/>
                    <a:shade val="94000"/>
                    <a:lumMod val="94000"/>
                  </a:schemeClr>
                </a:gs>
              </a:gsLst>
              <a:lin ang="5400000" scaled="0"/>
            </a:gradFill>
            <a:ln>
              <a:noFill/>
            </a:ln>
            <a:effectLst>
              <a:outerShdw blurRad="38100" dist="254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Sheet1!$A$2:$A$6</c:f>
              <c:strCache>
                <c:ptCount val="5"/>
                <c:pt idx="0">
                  <c:v>Implementation &amp; Maintenance</c:v>
                </c:pt>
                <c:pt idx="1">
                  <c:v>Testing</c:v>
                </c:pt>
                <c:pt idx="2">
                  <c:v>Coading</c:v>
                </c:pt>
                <c:pt idx="3">
                  <c:v>System and Software Design</c:v>
                </c:pt>
                <c:pt idx="4">
                  <c:v>Requirment Definition</c:v>
                </c:pt>
              </c:strCache>
            </c:strRef>
          </c:cat>
          <c:val>
            <c:numRef>
              <c:f>Sheet1!$Q$2:$Q$6</c:f>
              <c:numCache>
                <c:formatCode>General</c:formatCode>
                <c:ptCount val="5"/>
                <c:pt idx="2">
                  <c:v>4</c:v>
                </c:pt>
              </c:numCache>
            </c:numRef>
          </c:val>
          <c:extLst>
            <c:ext xmlns:c16="http://schemas.microsoft.com/office/drawing/2014/chart" uri="{C3380CC4-5D6E-409C-BE32-E72D297353CC}">
              <c16:uniqueId val="{00000027-8EE4-490F-94B1-9153EAE570AA}"/>
            </c:ext>
          </c:extLst>
        </c:ser>
        <c:ser>
          <c:idx val="16"/>
          <c:order val="16"/>
          <c:tx>
            <c:strRef>
              <c:f>Sheet1!$R$1</c:f>
              <c:strCache>
                <c:ptCount val="1"/>
                <c:pt idx="0">
                  <c:v>Write Code</c:v>
                </c:pt>
              </c:strCache>
            </c:strRef>
          </c:tx>
          <c:spPr>
            <a:gradFill rotWithShape="1">
              <a:gsLst>
                <a:gs pos="0">
                  <a:schemeClr val="accent5">
                    <a:lumMod val="80000"/>
                    <a:lumOff val="20000"/>
                    <a:tint val="96000"/>
                    <a:lumMod val="100000"/>
                  </a:schemeClr>
                </a:gs>
                <a:gs pos="78000">
                  <a:schemeClr val="accent5">
                    <a:lumMod val="80000"/>
                    <a:lumOff val="20000"/>
                    <a:shade val="94000"/>
                    <a:lumMod val="94000"/>
                  </a:schemeClr>
                </a:gs>
              </a:gsLst>
              <a:lin ang="5400000" scaled="0"/>
            </a:gradFill>
            <a:ln>
              <a:noFill/>
            </a:ln>
            <a:effectLst>
              <a:outerShdw blurRad="38100" dist="254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Sheet1!$A$2:$A$6</c:f>
              <c:strCache>
                <c:ptCount val="5"/>
                <c:pt idx="0">
                  <c:v>Implementation &amp; Maintenance</c:v>
                </c:pt>
                <c:pt idx="1">
                  <c:v>Testing</c:v>
                </c:pt>
                <c:pt idx="2">
                  <c:v>Coading</c:v>
                </c:pt>
                <c:pt idx="3">
                  <c:v>System and Software Design</c:v>
                </c:pt>
                <c:pt idx="4">
                  <c:v>Requirment Definition</c:v>
                </c:pt>
              </c:strCache>
            </c:strRef>
          </c:cat>
          <c:val>
            <c:numRef>
              <c:f>Sheet1!$R$2:$R$6</c:f>
              <c:numCache>
                <c:formatCode>General</c:formatCode>
                <c:ptCount val="5"/>
                <c:pt idx="2">
                  <c:v>3</c:v>
                </c:pt>
              </c:numCache>
            </c:numRef>
          </c:val>
          <c:extLst>
            <c:ext xmlns:c16="http://schemas.microsoft.com/office/drawing/2014/chart" uri="{C3380CC4-5D6E-409C-BE32-E72D297353CC}">
              <c16:uniqueId val="{00000028-8EE4-490F-94B1-9153EAE570AA}"/>
            </c:ext>
          </c:extLst>
        </c:ser>
        <c:ser>
          <c:idx val="17"/>
          <c:order val="17"/>
          <c:tx>
            <c:strRef>
              <c:f>Sheet1!$S$1</c:f>
              <c:strCache>
                <c:ptCount val="1"/>
                <c:pt idx="0">
                  <c:v>Unit test</c:v>
                </c:pt>
              </c:strCache>
            </c:strRef>
          </c:tx>
          <c:spPr>
            <a:gradFill rotWithShape="1">
              <a:gsLst>
                <a:gs pos="0">
                  <a:schemeClr val="accent6">
                    <a:lumMod val="80000"/>
                    <a:lumOff val="20000"/>
                    <a:tint val="96000"/>
                    <a:lumMod val="100000"/>
                  </a:schemeClr>
                </a:gs>
                <a:gs pos="78000">
                  <a:schemeClr val="accent6">
                    <a:lumMod val="80000"/>
                    <a:lumOff val="20000"/>
                    <a:shade val="94000"/>
                    <a:lumMod val="94000"/>
                  </a:schemeClr>
                </a:gs>
              </a:gsLst>
              <a:lin ang="5400000" scaled="0"/>
            </a:gradFill>
            <a:ln>
              <a:noFill/>
            </a:ln>
            <a:effectLst>
              <a:outerShdw blurRad="38100" dist="254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Sheet1!$A$2:$A$6</c:f>
              <c:strCache>
                <c:ptCount val="5"/>
                <c:pt idx="0">
                  <c:v>Implementation &amp; Maintenance</c:v>
                </c:pt>
                <c:pt idx="1">
                  <c:v>Testing</c:v>
                </c:pt>
                <c:pt idx="2">
                  <c:v>Coading</c:v>
                </c:pt>
                <c:pt idx="3">
                  <c:v>System and Software Design</c:v>
                </c:pt>
                <c:pt idx="4">
                  <c:v>Requirment Definition</c:v>
                </c:pt>
              </c:strCache>
            </c:strRef>
          </c:cat>
          <c:val>
            <c:numRef>
              <c:f>Sheet1!$S$2:$S$6</c:f>
              <c:numCache>
                <c:formatCode>General</c:formatCode>
                <c:ptCount val="5"/>
                <c:pt idx="2">
                  <c:v>4</c:v>
                </c:pt>
              </c:numCache>
            </c:numRef>
          </c:val>
          <c:extLst>
            <c:ext xmlns:c16="http://schemas.microsoft.com/office/drawing/2014/chart" uri="{C3380CC4-5D6E-409C-BE32-E72D297353CC}">
              <c16:uniqueId val="{00000029-8EE4-490F-94B1-9153EAE570AA}"/>
            </c:ext>
          </c:extLst>
        </c:ser>
        <c:ser>
          <c:idx val="18"/>
          <c:order val="18"/>
          <c:tx>
            <c:strRef>
              <c:f>Sheet1!$T$1</c:f>
              <c:strCache>
                <c:ptCount val="1"/>
                <c:pt idx="0">
                  <c:v>Debugging</c:v>
                </c:pt>
              </c:strCache>
            </c:strRef>
          </c:tx>
          <c:spPr>
            <a:gradFill rotWithShape="1">
              <a:gsLst>
                <a:gs pos="0">
                  <a:schemeClr val="accent1">
                    <a:lumMod val="80000"/>
                    <a:tint val="96000"/>
                    <a:lumMod val="100000"/>
                  </a:schemeClr>
                </a:gs>
                <a:gs pos="78000">
                  <a:schemeClr val="accent1">
                    <a:lumMod val="80000"/>
                    <a:shade val="94000"/>
                    <a:lumMod val="94000"/>
                  </a:schemeClr>
                </a:gs>
              </a:gsLst>
              <a:lin ang="5400000" scaled="0"/>
            </a:gradFill>
            <a:ln>
              <a:noFill/>
            </a:ln>
            <a:effectLst>
              <a:outerShdw blurRad="38100" dist="254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Sheet1!$A$2:$A$6</c:f>
              <c:strCache>
                <c:ptCount val="5"/>
                <c:pt idx="0">
                  <c:v>Implementation &amp; Maintenance</c:v>
                </c:pt>
                <c:pt idx="1">
                  <c:v>Testing</c:v>
                </c:pt>
                <c:pt idx="2">
                  <c:v>Coading</c:v>
                </c:pt>
                <c:pt idx="3">
                  <c:v>System and Software Design</c:v>
                </c:pt>
                <c:pt idx="4">
                  <c:v>Requirment Definition</c:v>
                </c:pt>
              </c:strCache>
            </c:strRef>
          </c:cat>
          <c:val>
            <c:numRef>
              <c:f>Sheet1!$T$2:$T$6</c:f>
              <c:numCache>
                <c:formatCode>General</c:formatCode>
                <c:ptCount val="5"/>
                <c:pt idx="2">
                  <c:v>3</c:v>
                </c:pt>
              </c:numCache>
            </c:numRef>
          </c:val>
          <c:extLst>
            <c:ext xmlns:c16="http://schemas.microsoft.com/office/drawing/2014/chart" uri="{C3380CC4-5D6E-409C-BE32-E72D297353CC}">
              <c16:uniqueId val="{0000002A-8EE4-490F-94B1-9153EAE570AA}"/>
            </c:ext>
          </c:extLst>
        </c:ser>
        <c:ser>
          <c:idx val="19"/>
          <c:order val="19"/>
          <c:tx>
            <c:strRef>
              <c:f>Sheet1!$U$1</c:f>
              <c:strCache>
                <c:ptCount val="1"/>
                <c:pt idx="0">
                  <c:v>Unit testing</c:v>
                </c:pt>
              </c:strCache>
            </c:strRef>
          </c:tx>
          <c:spPr>
            <a:solidFill>
              <a:srgbClr val="FF0000"/>
            </a:solidFill>
            <a:ln>
              <a:noFill/>
            </a:ln>
            <a:effectLst>
              <a:outerShdw blurRad="38100" dist="25400" dir="5400000" rotWithShape="0">
                <a:srgbClr val="000000">
                  <a:alpha val="35000"/>
                </a:srgbClr>
              </a:outerShdw>
            </a:effectLst>
          </c:spPr>
          <c:invertIfNegative val="0"/>
          <c:dPt>
            <c:idx val="0"/>
            <c:invertIfNegative val="0"/>
            <c:bubble3D val="0"/>
            <c:spPr>
              <a:solidFill>
                <a:schemeClr val="bg1"/>
              </a:solidFill>
              <a:ln>
                <a:noFill/>
              </a:ln>
              <a:effectLst/>
            </c:spPr>
            <c:extLst>
              <c:ext xmlns:c16="http://schemas.microsoft.com/office/drawing/2014/chart" uri="{C3380CC4-5D6E-409C-BE32-E72D297353CC}">
                <c16:uniqueId val="{00000003-4A16-4B79-ADA0-189E306F03C1}"/>
              </c:ext>
            </c:extLst>
          </c:dPt>
          <c:dLbls>
            <c:dLbl>
              <c:idx val="0"/>
              <c:delete val="1"/>
              <c:extLst>
                <c:ext xmlns:c15="http://schemas.microsoft.com/office/drawing/2012/chart" uri="{CE6537A1-D6FC-4f65-9D91-7224C49458BB}"/>
                <c:ext xmlns:c16="http://schemas.microsoft.com/office/drawing/2014/chart" uri="{C3380CC4-5D6E-409C-BE32-E72D297353CC}">
                  <c16:uniqueId val="{00000003-4A16-4B79-ADA0-189E306F03C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Sheet1!$A$2:$A$6</c:f>
              <c:strCache>
                <c:ptCount val="5"/>
                <c:pt idx="0">
                  <c:v>Implementation &amp; Maintenance</c:v>
                </c:pt>
                <c:pt idx="1">
                  <c:v>Testing</c:v>
                </c:pt>
                <c:pt idx="2">
                  <c:v>Coading</c:v>
                </c:pt>
                <c:pt idx="3">
                  <c:v>System and Software Design</c:v>
                </c:pt>
                <c:pt idx="4">
                  <c:v>Requirment Definition</c:v>
                </c:pt>
              </c:strCache>
            </c:strRef>
          </c:cat>
          <c:val>
            <c:numRef>
              <c:f>Sheet1!$U$2:$U$6</c:f>
              <c:numCache>
                <c:formatCode>General</c:formatCode>
                <c:ptCount val="5"/>
                <c:pt idx="0">
                  <c:v>110</c:v>
                </c:pt>
                <c:pt idx="1">
                  <c:v>8</c:v>
                </c:pt>
              </c:numCache>
            </c:numRef>
          </c:val>
          <c:extLst>
            <c:ext xmlns:c16="http://schemas.microsoft.com/office/drawing/2014/chart" uri="{C3380CC4-5D6E-409C-BE32-E72D297353CC}">
              <c16:uniqueId val="{0000002B-8EE4-490F-94B1-9153EAE570AA}"/>
            </c:ext>
          </c:extLst>
        </c:ser>
        <c:ser>
          <c:idx val="20"/>
          <c:order val="20"/>
          <c:tx>
            <c:strRef>
              <c:f>Sheet1!$V$1</c:f>
              <c:strCache>
                <c:ptCount val="1"/>
                <c:pt idx="0">
                  <c:v>Component Testing</c:v>
                </c:pt>
              </c:strCache>
            </c:strRef>
          </c:tx>
          <c:spPr>
            <a:gradFill rotWithShape="1">
              <a:gsLst>
                <a:gs pos="0">
                  <a:schemeClr val="accent3">
                    <a:lumMod val="80000"/>
                    <a:tint val="96000"/>
                    <a:lumMod val="100000"/>
                  </a:schemeClr>
                </a:gs>
                <a:gs pos="78000">
                  <a:schemeClr val="accent3">
                    <a:lumMod val="80000"/>
                    <a:shade val="94000"/>
                    <a:lumMod val="94000"/>
                  </a:schemeClr>
                </a:gs>
              </a:gsLst>
              <a:lin ang="5400000" scaled="0"/>
            </a:gradFill>
            <a:ln>
              <a:noFill/>
            </a:ln>
            <a:effectLst>
              <a:outerShdw blurRad="38100" dist="254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Sheet1!$A$2:$A$6</c:f>
              <c:strCache>
                <c:ptCount val="5"/>
                <c:pt idx="0">
                  <c:v>Implementation &amp; Maintenance</c:v>
                </c:pt>
                <c:pt idx="1">
                  <c:v>Testing</c:v>
                </c:pt>
                <c:pt idx="2">
                  <c:v>Coading</c:v>
                </c:pt>
                <c:pt idx="3">
                  <c:v>System and Software Design</c:v>
                </c:pt>
                <c:pt idx="4">
                  <c:v>Requirment Definition</c:v>
                </c:pt>
              </c:strCache>
            </c:strRef>
          </c:cat>
          <c:val>
            <c:numRef>
              <c:f>Sheet1!$V$2:$V$6</c:f>
              <c:numCache>
                <c:formatCode>General</c:formatCode>
                <c:ptCount val="5"/>
                <c:pt idx="1">
                  <c:v>8</c:v>
                </c:pt>
              </c:numCache>
            </c:numRef>
          </c:val>
          <c:extLst>
            <c:ext xmlns:c16="http://schemas.microsoft.com/office/drawing/2014/chart" uri="{C3380CC4-5D6E-409C-BE32-E72D297353CC}">
              <c16:uniqueId val="{0000002C-8EE4-490F-94B1-9153EAE570AA}"/>
            </c:ext>
          </c:extLst>
        </c:ser>
        <c:ser>
          <c:idx val="21"/>
          <c:order val="21"/>
          <c:tx>
            <c:strRef>
              <c:f>Sheet1!$W$1</c:f>
              <c:strCache>
                <c:ptCount val="1"/>
                <c:pt idx="0">
                  <c:v>Integration Testing</c:v>
                </c:pt>
              </c:strCache>
            </c:strRef>
          </c:tx>
          <c:spPr>
            <a:gradFill rotWithShape="1">
              <a:gsLst>
                <a:gs pos="0">
                  <a:schemeClr val="accent4">
                    <a:lumMod val="80000"/>
                    <a:tint val="96000"/>
                    <a:lumMod val="100000"/>
                  </a:schemeClr>
                </a:gs>
                <a:gs pos="78000">
                  <a:schemeClr val="accent4">
                    <a:lumMod val="80000"/>
                    <a:shade val="94000"/>
                    <a:lumMod val="94000"/>
                  </a:schemeClr>
                </a:gs>
              </a:gsLst>
              <a:lin ang="5400000" scaled="0"/>
            </a:gradFill>
            <a:ln>
              <a:noFill/>
            </a:ln>
            <a:effectLst>
              <a:outerShdw blurRad="38100" dist="254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Sheet1!$A$2:$A$6</c:f>
              <c:strCache>
                <c:ptCount val="5"/>
                <c:pt idx="0">
                  <c:v>Implementation &amp; Maintenance</c:v>
                </c:pt>
                <c:pt idx="1">
                  <c:v>Testing</c:v>
                </c:pt>
                <c:pt idx="2">
                  <c:v>Coading</c:v>
                </c:pt>
                <c:pt idx="3">
                  <c:v>System and Software Design</c:v>
                </c:pt>
                <c:pt idx="4">
                  <c:v>Requirment Definition</c:v>
                </c:pt>
              </c:strCache>
            </c:strRef>
          </c:cat>
          <c:val>
            <c:numRef>
              <c:f>Sheet1!$W$2:$W$6</c:f>
              <c:numCache>
                <c:formatCode>General</c:formatCode>
                <c:ptCount val="5"/>
                <c:pt idx="1">
                  <c:v>10</c:v>
                </c:pt>
              </c:numCache>
            </c:numRef>
          </c:val>
          <c:extLst>
            <c:ext xmlns:c16="http://schemas.microsoft.com/office/drawing/2014/chart" uri="{C3380CC4-5D6E-409C-BE32-E72D297353CC}">
              <c16:uniqueId val="{0000002D-8EE4-490F-94B1-9153EAE570AA}"/>
            </c:ext>
          </c:extLst>
        </c:ser>
        <c:ser>
          <c:idx val="22"/>
          <c:order val="22"/>
          <c:tx>
            <c:strRef>
              <c:f>Sheet1!$X$1</c:f>
              <c:strCache>
                <c:ptCount val="1"/>
                <c:pt idx="0">
                  <c:v>System Testing</c:v>
                </c:pt>
              </c:strCache>
            </c:strRef>
          </c:tx>
          <c:spPr>
            <a:gradFill rotWithShape="1">
              <a:gsLst>
                <a:gs pos="0">
                  <a:schemeClr val="accent5">
                    <a:lumMod val="80000"/>
                    <a:tint val="96000"/>
                    <a:lumMod val="100000"/>
                  </a:schemeClr>
                </a:gs>
                <a:gs pos="78000">
                  <a:schemeClr val="accent5">
                    <a:lumMod val="80000"/>
                    <a:shade val="94000"/>
                    <a:lumMod val="94000"/>
                  </a:schemeClr>
                </a:gs>
              </a:gsLst>
              <a:lin ang="5400000" scaled="0"/>
            </a:gradFill>
            <a:ln>
              <a:noFill/>
            </a:ln>
            <a:effectLst>
              <a:outerShdw blurRad="38100" dist="254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Sheet1!$A$2:$A$6</c:f>
              <c:strCache>
                <c:ptCount val="5"/>
                <c:pt idx="0">
                  <c:v>Implementation &amp; Maintenance</c:v>
                </c:pt>
                <c:pt idx="1">
                  <c:v>Testing</c:v>
                </c:pt>
                <c:pt idx="2">
                  <c:v>Coading</c:v>
                </c:pt>
                <c:pt idx="3">
                  <c:v>System and Software Design</c:v>
                </c:pt>
                <c:pt idx="4">
                  <c:v>Requirment Definition</c:v>
                </c:pt>
              </c:strCache>
            </c:strRef>
          </c:cat>
          <c:val>
            <c:numRef>
              <c:f>Sheet1!$X$2:$X$6</c:f>
              <c:numCache>
                <c:formatCode>General</c:formatCode>
                <c:ptCount val="5"/>
                <c:pt idx="1">
                  <c:v>7</c:v>
                </c:pt>
              </c:numCache>
            </c:numRef>
          </c:val>
          <c:extLst>
            <c:ext xmlns:c16="http://schemas.microsoft.com/office/drawing/2014/chart" uri="{C3380CC4-5D6E-409C-BE32-E72D297353CC}">
              <c16:uniqueId val="{0000002E-8EE4-490F-94B1-9153EAE570AA}"/>
            </c:ext>
          </c:extLst>
        </c:ser>
        <c:ser>
          <c:idx val="23"/>
          <c:order val="23"/>
          <c:tx>
            <c:strRef>
              <c:f>Sheet1!$Y$1</c:f>
              <c:strCache>
                <c:ptCount val="1"/>
                <c:pt idx="0">
                  <c:v>Acceptance Testing</c:v>
                </c:pt>
              </c:strCache>
            </c:strRef>
          </c:tx>
          <c:spPr>
            <a:gradFill rotWithShape="1">
              <a:gsLst>
                <a:gs pos="0">
                  <a:schemeClr val="accent6">
                    <a:lumMod val="80000"/>
                    <a:tint val="96000"/>
                    <a:lumMod val="100000"/>
                  </a:schemeClr>
                </a:gs>
                <a:gs pos="78000">
                  <a:schemeClr val="accent6">
                    <a:lumMod val="80000"/>
                    <a:shade val="94000"/>
                    <a:lumMod val="94000"/>
                  </a:schemeClr>
                </a:gs>
              </a:gsLst>
              <a:lin ang="5400000" scaled="0"/>
            </a:gradFill>
            <a:ln>
              <a:noFill/>
            </a:ln>
            <a:effectLst>
              <a:outerShdw blurRad="38100" dist="254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Sheet1!$A$2:$A$6</c:f>
              <c:strCache>
                <c:ptCount val="5"/>
                <c:pt idx="0">
                  <c:v>Implementation &amp; Maintenance</c:v>
                </c:pt>
                <c:pt idx="1">
                  <c:v>Testing</c:v>
                </c:pt>
                <c:pt idx="2">
                  <c:v>Coading</c:v>
                </c:pt>
                <c:pt idx="3">
                  <c:v>System and Software Design</c:v>
                </c:pt>
                <c:pt idx="4">
                  <c:v>Requirment Definition</c:v>
                </c:pt>
              </c:strCache>
            </c:strRef>
          </c:cat>
          <c:val>
            <c:numRef>
              <c:f>Sheet1!$Y$2:$Y$6</c:f>
              <c:numCache>
                <c:formatCode>General</c:formatCode>
                <c:ptCount val="5"/>
                <c:pt idx="1">
                  <c:v>2</c:v>
                </c:pt>
              </c:numCache>
            </c:numRef>
          </c:val>
          <c:extLst>
            <c:ext xmlns:c16="http://schemas.microsoft.com/office/drawing/2014/chart" uri="{C3380CC4-5D6E-409C-BE32-E72D297353CC}">
              <c16:uniqueId val="{0000002F-8EE4-490F-94B1-9153EAE570AA}"/>
            </c:ext>
          </c:extLst>
        </c:ser>
        <c:ser>
          <c:idx val="24"/>
          <c:order val="24"/>
          <c:tx>
            <c:strRef>
              <c:f>Sheet1!$Z$1</c:f>
              <c:strCache>
                <c:ptCount val="1"/>
                <c:pt idx="0">
                  <c:v>System Instalation</c:v>
                </c:pt>
              </c:strCache>
            </c:strRef>
          </c:tx>
          <c:spPr>
            <a:gradFill rotWithShape="1">
              <a:gsLst>
                <a:gs pos="0">
                  <a:schemeClr val="accent1">
                    <a:lumMod val="60000"/>
                    <a:lumOff val="40000"/>
                    <a:tint val="96000"/>
                    <a:lumMod val="100000"/>
                  </a:schemeClr>
                </a:gs>
                <a:gs pos="78000">
                  <a:schemeClr val="accent1">
                    <a:lumMod val="60000"/>
                    <a:lumOff val="40000"/>
                    <a:shade val="94000"/>
                    <a:lumMod val="94000"/>
                  </a:schemeClr>
                </a:gs>
              </a:gsLst>
              <a:lin ang="5400000" scaled="0"/>
            </a:gradFill>
            <a:ln>
              <a:noFill/>
            </a:ln>
            <a:effectLst>
              <a:outerShdw blurRad="38100" dist="254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Sheet1!$A$2:$A$6</c:f>
              <c:strCache>
                <c:ptCount val="5"/>
                <c:pt idx="0">
                  <c:v>Implementation &amp; Maintenance</c:v>
                </c:pt>
                <c:pt idx="1">
                  <c:v>Testing</c:v>
                </c:pt>
                <c:pt idx="2">
                  <c:v>Coading</c:v>
                </c:pt>
                <c:pt idx="3">
                  <c:v>System and Software Design</c:v>
                </c:pt>
                <c:pt idx="4">
                  <c:v>Requirment Definition</c:v>
                </c:pt>
              </c:strCache>
            </c:strRef>
          </c:cat>
          <c:val>
            <c:numRef>
              <c:f>Sheet1!$Z$2:$Z$6</c:f>
              <c:numCache>
                <c:formatCode>General</c:formatCode>
                <c:ptCount val="5"/>
                <c:pt idx="0">
                  <c:v>10</c:v>
                </c:pt>
              </c:numCache>
            </c:numRef>
          </c:val>
          <c:extLst>
            <c:ext xmlns:c16="http://schemas.microsoft.com/office/drawing/2014/chart" uri="{C3380CC4-5D6E-409C-BE32-E72D297353CC}">
              <c16:uniqueId val="{00000030-8EE4-490F-94B1-9153EAE570AA}"/>
            </c:ext>
          </c:extLst>
        </c:ser>
        <c:ser>
          <c:idx val="25"/>
          <c:order val="25"/>
          <c:tx>
            <c:strRef>
              <c:f>Sheet1!$AA$1</c:f>
              <c:strCache>
                <c:ptCount val="1"/>
                <c:pt idx="0">
                  <c:v>Improving</c:v>
                </c:pt>
              </c:strCache>
            </c:strRef>
          </c:tx>
          <c:spPr>
            <a:gradFill rotWithShape="1">
              <a:gsLst>
                <a:gs pos="0">
                  <a:schemeClr val="accent2">
                    <a:lumMod val="60000"/>
                    <a:lumOff val="40000"/>
                    <a:tint val="96000"/>
                    <a:lumMod val="100000"/>
                  </a:schemeClr>
                </a:gs>
                <a:gs pos="78000">
                  <a:schemeClr val="accent2">
                    <a:lumMod val="60000"/>
                    <a:lumOff val="40000"/>
                    <a:shade val="94000"/>
                    <a:lumMod val="94000"/>
                  </a:schemeClr>
                </a:gs>
              </a:gsLst>
              <a:lin ang="5400000" scaled="0"/>
            </a:gradFill>
            <a:ln>
              <a:noFill/>
            </a:ln>
            <a:effectLst>
              <a:outerShdw blurRad="38100" dist="254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Sheet1!$A$2:$A$6</c:f>
              <c:strCache>
                <c:ptCount val="5"/>
                <c:pt idx="0">
                  <c:v>Implementation &amp; Maintenance</c:v>
                </c:pt>
                <c:pt idx="1">
                  <c:v>Testing</c:v>
                </c:pt>
                <c:pt idx="2">
                  <c:v>Coading</c:v>
                </c:pt>
                <c:pt idx="3">
                  <c:v>System and Software Design</c:v>
                </c:pt>
                <c:pt idx="4">
                  <c:v>Requirment Definition</c:v>
                </c:pt>
              </c:strCache>
            </c:strRef>
          </c:cat>
          <c:val>
            <c:numRef>
              <c:f>Sheet1!$AA$2:$AA$6</c:f>
              <c:numCache>
                <c:formatCode>General</c:formatCode>
                <c:ptCount val="5"/>
              </c:numCache>
            </c:numRef>
          </c:val>
          <c:extLst>
            <c:ext xmlns:c16="http://schemas.microsoft.com/office/drawing/2014/chart" uri="{C3380CC4-5D6E-409C-BE32-E72D297353CC}">
              <c16:uniqueId val="{00000000-3BF4-4C32-8016-D8612D5A9F07}"/>
            </c:ext>
          </c:extLst>
        </c:ser>
        <c:dLbls>
          <c:dLblPos val="ctr"/>
          <c:showLegendKey val="0"/>
          <c:showVal val="1"/>
          <c:showCatName val="0"/>
          <c:showSerName val="0"/>
          <c:showPercent val="0"/>
          <c:showBubbleSize val="0"/>
        </c:dLbls>
        <c:gapWidth val="150"/>
        <c:overlap val="100"/>
        <c:serLines>
          <c:spPr>
            <a:ln w="9525">
              <a:solidFill>
                <a:schemeClr val="tx2">
                  <a:lumMod val="60000"/>
                  <a:lumOff val="40000"/>
                </a:schemeClr>
              </a:solidFill>
              <a:prstDash val="dash"/>
            </a:ln>
            <a:effectLst/>
          </c:spPr>
        </c:serLines>
        <c:axId val="242554896"/>
        <c:axId val="242554568"/>
      </c:barChart>
      <c:catAx>
        <c:axId val="242554896"/>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US" sz="1800" dirty="0" smtClean="0"/>
                  <a:t>PHASE</a:t>
                </a:r>
                <a:endParaRPr lang="en-US" sz="1800" dirty="0"/>
              </a:p>
            </c:rich>
          </c:tx>
          <c:layout>
            <c:manualLayout>
              <c:xMode val="edge"/>
              <c:yMode val="edge"/>
              <c:x val="1.0416666666666667E-3"/>
              <c:y val="0.44126217556138814"/>
            </c:manualLayout>
          </c:layout>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242554568"/>
        <c:crosses val="autoZero"/>
        <c:auto val="1"/>
        <c:lblAlgn val="ctr"/>
        <c:lblOffset val="100"/>
        <c:noMultiLvlLbl val="0"/>
      </c:catAx>
      <c:valAx>
        <c:axId val="242554568"/>
        <c:scaling>
          <c:orientation val="minMax"/>
          <c:max val="120"/>
        </c:scaling>
        <c:delete val="0"/>
        <c:axPos val="b"/>
        <c:majorGridlines>
          <c:spPr>
            <a:ln w="9525" cap="flat" cmpd="sng" algn="ctr">
              <a:solidFill>
                <a:schemeClr val="tx2">
                  <a:lumMod val="15000"/>
                  <a:lumOff val="85000"/>
                </a:schemeClr>
              </a:solidFill>
              <a:round/>
            </a:ln>
            <a:effectLst/>
          </c:spPr>
        </c:majorGridlines>
        <c:minorGridlines>
          <c:spPr>
            <a:ln>
              <a:solidFill>
                <a:schemeClr val="tx2">
                  <a:lumMod val="5000"/>
                  <a:lumOff val="95000"/>
                </a:schemeClr>
              </a:solidFill>
            </a:ln>
            <a:effectLst/>
          </c:spPr>
        </c:minorGridlines>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sz="1600" dirty="0" smtClean="0"/>
                  <a:t>DAYS</a:t>
                </a:r>
                <a:endParaRPr lang="en-US" sz="1600" dirty="0"/>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242554896"/>
        <c:crosses val="autoZero"/>
        <c:crossBetween val="between"/>
        <c:majorUnit val="5"/>
      </c:valAx>
      <c:spPr>
        <a:noFill/>
        <a:ln>
          <a:noFill/>
        </a:ln>
        <a:effectLst>
          <a:outerShdw blurRad="50800" dir="5400000" algn="ctr" rotWithShape="0">
            <a:srgbClr val="000000">
              <a:alpha val="43137"/>
            </a:srgbClr>
          </a:outerShdw>
        </a:effectLst>
      </c:spPr>
    </c:plotArea>
    <c:legend>
      <c:legendPos val="r"/>
      <c:layout>
        <c:manualLayout>
          <c:xMode val="edge"/>
          <c:yMode val="edge"/>
          <c:x val="0.75908423556430449"/>
          <c:y val="7.7156897054534851E-2"/>
          <c:w val="0.23049434055118109"/>
          <c:h val="0.8308713910761155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2">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rawings/drawing1.xml><?xml version="1.0" encoding="utf-8"?>
<c:userShapes xmlns:c="http://schemas.openxmlformats.org/drawingml/2006/chart">
  <cdr:relSizeAnchor xmlns:cdr="http://schemas.openxmlformats.org/drawingml/2006/chartDrawing">
    <cdr:from>
      <cdr:x>0.345</cdr:x>
      <cdr:y>0.19619</cdr:y>
    </cdr:from>
    <cdr:to>
      <cdr:x>0.42</cdr:x>
      <cdr:y>0.32952</cdr:y>
    </cdr:to>
    <cdr:sp macro="" textlink="">
      <cdr:nvSpPr>
        <cdr:cNvPr id="2" name="TextBox 1"/>
        <cdr:cNvSpPr txBox="1"/>
      </cdr:nvSpPr>
      <cdr:spPr>
        <a:xfrm xmlns:a="http://schemas.openxmlformats.org/drawingml/2006/main">
          <a:off x="4206240" y="1345474"/>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AA4B44-41B7-4B13-8910-2DADF28B3481}" type="datetimeFigureOut">
              <a:rPr lang="en-US" smtClean="0"/>
              <a:t>4/26/2018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0327B3-45EE-4456-AC87-0C6827D3C720}" type="slidenum">
              <a:rPr lang="en-US" smtClean="0"/>
              <a:t>‹#›</a:t>
            </a:fld>
            <a:endParaRPr lang="en-US"/>
          </a:p>
        </p:txBody>
      </p:sp>
    </p:spTree>
    <p:extLst>
      <p:ext uri="{BB962C8B-B14F-4D97-AF65-F5344CB8AC3E}">
        <p14:creationId xmlns:p14="http://schemas.microsoft.com/office/powerpoint/2010/main" val="538475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118B4EE-4499-4AFF-806D-241991FB5181}" type="slidenum">
              <a:rPr lang="en-US" smtClean="0"/>
              <a:pPr/>
              <a:t>5</a:t>
            </a:fld>
            <a:endParaRPr lang="en-US"/>
          </a:p>
        </p:txBody>
      </p:sp>
    </p:spTree>
    <p:extLst>
      <p:ext uri="{BB962C8B-B14F-4D97-AF65-F5344CB8AC3E}">
        <p14:creationId xmlns:p14="http://schemas.microsoft.com/office/powerpoint/2010/main" val="2476070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118B4EE-4499-4AFF-806D-241991FB5181}" type="slidenum">
              <a:rPr lang="en-US" smtClean="0"/>
              <a:pPr/>
              <a:t>26</a:t>
            </a:fld>
            <a:endParaRPr lang="en-US"/>
          </a:p>
        </p:txBody>
      </p:sp>
    </p:spTree>
    <p:extLst>
      <p:ext uri="{BB962C8B-B14F-4D97-AF65-F5344CB8AC3E}">
        <p14:creationId xmlns:p14="http://schemas.microsoft.com/office/powerpoint/2010/main" val="1504611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65509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47762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57708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15472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6403736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1899602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29401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79223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75163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55525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59759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4/26/2018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75903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4/26/2018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76633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78778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99764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70610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4/26/2018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36843627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en.m.wikipedia.org/wiki/Gantt_char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m.economitimes.com/" TargetMode="External"/><Relationship Id="rId4" Type="http://schemas.openxmlformats.org/officeDocument/2006/relationships/hyperlink" Target="https://www.investopedia.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18309" y="3570814"/>
            <a:ext cx="10155382" cy="923330"/>
          </a:xfrm>
          <a:prstGeom prst="rect">
            <a:avLst/>
          </a:prstGeom>
          <a:noFill/>
        </p:spPr>
        <p:txBody>
          <a:bodyPr wrap="square" lIns="91440" tIns="45720" rIns="91440" bIns="45720">
            <a:spAutoFit/>
            <a:scene3d>
              <a:camera prst="obliqueTopRight"/>
              <a:lightRig rig="threePt" dir="t"/>
            </a:scene3d>
            <a:sp3d extrusionH="57150">
              <a:bevelT w="57150" h="38100" prst="hardEdge"/>
            </a:sp3d>
          </a:bodyPr>
          <a:lstStyle/>
          <a:p>
            <a:pPr algn="ctr"/>
            <a:r>
              <a:rPr lang="en-US" sz="5400" dirty="0" smtClean="0">
                <a:ln w="12700">
                  <a:solidFill>
                    <a:schemeClr val="accent2">
                      <a:lumMod val="20000"/>
                      <a:lumOff val="80000"/>
                    </a:schemeClr>
                  </a:solidFill>
                  <a:prstDash val="solid"/>
                </a:ln>
                <a:solidFill>
                  <a:schemeClr val="accent2">
                    <a:lumMod val="20000"/>
                    <a:lumOff val="80000"/>
                  </a:schemeClr>
                </a:solidFill>
                <a:effectLst>
                  <a:outerShdw blurRad="41275" dist="20320" dir="1800000" algn="tl" rotWithShape="0">
                    <a:srgbClr val="000000">
                      <a:alpha val="40000"/>
                    </a:srgbClr>
                  </a:outerShdw>
                </a:effectLst>
              </a:rPr>
              <a:t>HOTEL </a:t>
            </a:r>
            <a:r>
              <a:rPr lang="en-US" sz="5400" dirty="0">
                <a:ln w="12700">
                  <a:solidFill>
                    <a:schemeClr val="accent2">
                      <a:lumMod val="20000"/>
                      <a:lumOff val="80000"/>
                    </a:schemeClr>
                  </a:solidFill>
                  <a:prstDash val="solid"/>
                </a:ln>
                <a:solidFill>
                  <a:schemeClr val="accent2">
                    <a:lumMod val="20000"/>
                    <a:lumOff val="80000"/>
                  </a:schemeClr>
                </a:solidFill>
                <a:effectLst>
                  <a:outerShdw blurRad="41275" dist="20320" dir="1800000" algn="tl" rotWithShape="0">
                    <a:srgbClr val="000000">
                      <a:alpha val="40000"/>
                    </a:srgbClr>
                  </a:outerShdw>
                </a:effectLst>
              </a:rPr>
              <a:t>MANAGEMENT SYSTEM</a:t>
            </a:r>
            <a:endParaRPr lang="en-US" sz="5400" dirty="0">
              <a:ln w="12700">
                <a:solidFill>
                  <a:schemeClr val="accent2">
                    <a:lumMod val="20000"/>
                    <a:lumOff val="80000"/>
                  </a:schemeClr>
                </a:solidFill>
                <a:prstDash val="solid"/>
              </a:ln>
              <a:solidFill>
                <a:schemeClr val="accent2">
                  <a:lumMod val="20000"/>
                  <a:lumOff val="80000"/>
                </a:schemeClr>
              </a:solidFill>
              <a:effectLst>
                <a:outerShdw blurRad="41275" dist="20320" dir="1800000" algn="tl" rotWithShape="0">
                  <a:srgbClr val="000000">
                    <a:alpha val="40000"/>
                  </a:srgbClr>
                </a:outerShdw>
              </a:effectLst>
            </a:endParaRPr>
          </a:p>
        </p:txBody>
      </p:sp>
      <p:sp>
        <p:nvSpPr>
          <p:cNvPr id="6" name="TextBox 5"/>
          <p:cNvSpPr txBox="1"/>
          <p:nvPr/>
        </p:nvSpPr>
        <p:spPr>
          <a:xfrm>
            <a:off x="7492757" y="4925789"/>
            <a:ext cx="3005951" cy="1323439"/>
          </a:xfrm>
          <a:prstGeom prst="rect">
            <a:avLst/>
          </a:prstGeom>
          <a:noFill/>
        </p:spPr>
        <p:txBody>
          <a:bodyPr wrap="none" rtlCol="0">
            <a:spAutoFit/>
          </a:bodyPr>
          <a:lstStyle/>
          <a:p>
            <a:r>
              <a:rPr lang="en-US" sz="2000" b="1" dirty="0"/>
              <a:t>REPRESENTED BY :-</a:t>
            </a:r>
          </a:p>
          <a:p>
            <a:r>
              <a:rPr lang="en-US" sz="2000" b="1" dirty="0" smtClean="0"/>
              <a:t>1.Mohammad Umair</a:t>
            </a:r>
            <a:endParaRPr lang="en-US" sz="2000" b="1" dirty="0"/>
          </a:p>
          <a:p>
            <a:r>
              <a:rPr lang="en-US" sz="2000" b="1" dirty="0" smtClean="0"/>
              <a:t>2.Arjun Kumar Gupta</a:t>
            </a:r>
            <a:endParaRPr lang="en-US" sz="2000" b="1" dirty="0"/>
          </a:p>
          <a:p>
            <a:r>
              <a:rPr lang="en-US" sz="2000" b="1" dirty="0" smtClean="0"/>
              <a:t>3.Chandrabhan Gupta</a:t>
            </a:r>
            <a:endParaRPr lang="en-US" sz="2000" b="1" dirty="0"/>
          </a:p>
        </p:txBody>
      </p:sp>
      <p:sp>
        <p:nvSpPr>
          <p:cNvPr id="7" name="Rectangle 6"/>
          <p:cNvSpPr/>
          <p:nvPr/>
        </p:nvSpPr>
        <p:spPr>
          <a:xfrm>
            <a:off x="1981200" y="1143000"/>
            <a:ext cx="8153400" cy="4648200"/>
          </a:xfrm>
          <a:prstGeom prst="rect">
            <a:avLst/>
          </a:prstGeom>
          <a:noFill/>
        </p:spPr>
        <p:txBody>
          <a:bodyPr spcFirstLastPara="1" wrap="none" lIns="91440" tIns="45720" rIns="91440" bIns="45720" numCol="1">
            <a:prstTxWarp prst="textArchUp">
              <a:avLst/>
            </a:prstTxWarp>
            <a:spAutoFit/>
          </a:bodyPr>
          <a:lstStyle/>
          <a:p>
            <a:pPr algn="ctr"/>
            <a:r>
              <a:rPr lang="en-US" sz="3600" b="1" cap="all" dirty="0">
                <a:ln w="3175" cmpd="sng">
                  <a:solidFill>
                    <a:schemeClr val="tx2">
                      <a:lumMod val="25000"/>
                    </a:schemeClr>
                  </a:solidFill>
                  <a:prstDash val="solid"/>
                </a:ln>
                <a:gradFill flip="none" rotWithShape="1">
                  <a:gsLst>
                    <a:gs pos="0">
                      <a:schemeClr val="accent3">
                        <a:lumMod val="20000"/>
                        <a:lumOff val="80000"/>
                      </a:schemeClr>
                    </a:gs>
                    <a:gs pos="43000">
                      <a:schemeClr val="accent4">
                        <a:satMod val="255000"/>
                      </a:schemeClr>
                    </a:gs>
                    <a:gs pos="48000">
                      <a:schemeClr val="accent4">
                        <a:shade val="85000"/>
                        <a:satMod val="255000"/>
                      </a:schemeClr>
                    </a:gs>
                    <a:gs pos="100000">
                      <a:schemeClr val="accent4">
                        <a:shade val="20000"/>
                        <a:satMod val="245000"/>
                      </a:schemeClr>
                    </a:gs>
                  </a:gsLst>
                  <a:path path="shape">
                    <a:fillToRect l="50000" t="50000" r="50000" b="50000"/>
                  </a:path>
                  <a:tileRect/>
                </a:gradFill>
                <a:effectLst>
                  <a:reflection blurRad="12700" stA="28000" endPos="45000" dist="1000" dir="5400000" sy="-100000" algn="bl" rotWithShape="0"/>
                </a:effectLst>
              </a:rPr>
              <a:t>Institute</a:t>
            </a:r>
            <a:r>
              <a:rPr lang="en-US" sz="3600" b="1" cap="all" dirty="0">
                <a:ln w="3175" cmpd="sng">
                  <a:solidFill>
                    <a:schemeClr val="tx2">
                      <a:lumMod val="25000"/>
                    </a:schemeClr>
                  </a:solidFill>
                  <a:prstDash val="solid"/>
                </a:ln>
                <a:gradFill flip="none" rotWithShape="1">
                  <a:gsLst>
                    <a:gs pos="21000">
                      <a:schemeClr val="accent3">
                        <a:lumMod val="20000"/>
                        <a:lumOff val="80000"/>
                      </a:schemeClr>
                    </a:gs>
                    <a:gs pos="43000">
                      <a:schemeClr val="accent4">
                        <a:satMod val="255000"/>
                      </a:schemeClr>
                    </a:gs>
                    <a:gs pos="48000">
                      <a:schemeClr val="accent4">
                        <a:shade val="85000"/>
                        <a:satMod val="255000"/>
                      </a:schemeClr>
                    </a:gs>
                    <a:gs pos="100000">
                      <a:schemeClr val="accent4">
                        <a:shade val="20000"/>
                        <a:satMod val="245000"/>
                      </a:schemeClr>
                    </a:gs>
                  </a:gsLst>
                  <a:path path="circle">
                    <a:fillToRect l="100000" t="100000"/>
                  </a:path>
                  <a:tileRect r="-100000" b="-100000"/>
                </a:gradFill>
                <a:effectLst>
                  <a:reflection blurRad="12700" stA="28000" endPos="45000" dist="1000" dir="5400000" sy="-100000" algn="bl" rotWithShape="0"/>
                </a:effectLst>
              </a:rPr>
              <a:t> </a:t>
            </a:r>
            <a:r>
              <a:rPr lang="en-US" sz="3600" b="1" cap="all" dirty="0" smtClean="0">
                <a:ln w="3175" cmpd="sng">
                  <a:solidFill>
                    <a:schemeClr val="tx2">
                      <a:lumMod val="25000"/>
                    </a:schemeClr>
                  </a:solidFill>
                  <a:prstDash val="solid"/>
                </a:ln>
                <a:gradFill flip="none" rotWithShape="1">
                  <a:gsLst>
                    <a:gs pos="21000">
                      <a:schemeClr val="accent3">
                        <a:lumMod val="20000"/>
                        <a:lumOff val="80000"/>
                      </a:schemeClr>
                    </a:gs>
                    <a:gs pos="43000">
                      <a:schemeClr val="accent4">
                        <a:satMod val="255000"/>
                      </a:schemeClr>
                    </a:gs>
                    <a:gs pos="48000">
                      <a:schemeClr val="accent4">
                        <a:shade val="85000"/>
                        <a:satMod val="255000"/>
                      </a:schemeClr>
                    </a:gs>
                    <a:gs pos="100000">
                      <a:schemeClr val="accent4">
                        <a:shade val="20000"/>
                        <a:satMod val="245000"/>
                      </a:schemeClr>
                    </a:gs>
                  </a:gsLst>
                  <a:path path="circle">
                    <a:fillToRect l="100000" t="100000"/>
                  </a:path>
                  <a:tileRect r="-100000" b="-100000"/>
                </a:gradFill>
                <a:effectLst>
                  <a:reflection blurRad="12700" stA="28000" endPos="45000" dist="1000" dir="5400000" sy="-100000" algn="bl" rotWithShape="0"/>
                </a:effectLst>
              </a:rPr>
              <a:t>of</a:t>
            </a:r>
            <a:endParaRPr lang="en-US" sz="36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a:p>
            <a:pPr algn="ctr"/>
            <a:r>
              <a:rPr lang="en-US" sz="3600" b="1" cap="all" dirty="0">
                <a:ln w="3175" cmpd="sng">
                  <a:solidFill>
                    <a:schemeClr val="tx2">
                      <a:lumMod val="25000"/>
                    </a:schemeClr>
                  </a:solidFill>
                  <a:prstDash val="solid"/>
                </a:ln>
                <a:solidFill>
                  <a:schemeClr val="accent3">
                    <a:lumMod val="20000"/>
                    <a:lumOff val="80000"/>
                  </a:schemeClr>
                </a:solidFill>
                <a:effectLst>
                  <a:reflection blurRad="12700" stA="28000" endPos="45000" dist="1000" dir="5400000" sy="-100000" algn="bl" rotWithShape="0"/>
                </a:effectLst>
              </a:rPr>
              <a:t>technology</a:t>
            </a:r>
            <a:r>
              <a:rPr lang="en-US" sz="3600" b="1" cap="all" dirty="0">
                <a:ln w="3175" cmpd="sng">
                  <a:solidFill>
                    <a:schemeClr val="tx2">
                      <a:lumMod val="25000"/>
                    </a:schemeClr>
                  </a:solidFill>
                  <a:prstDash val="solid"/>
                </a:ln>
                <a:gradFill flip="none" rotWithShape="1">
                  <a:gsLst>
                    <a:gs pos="21000">
                      <a:schemeClr val="accent3">
                        <a:lumMod val="20000"/>
                        <a:lumOff val="80000"/>
                      </a:schemeClr>
                    </a:gs>
                    <a:gs pos="43000">
                      <a:schemeClr val="accent4">
                        <a:satMod val="255000"/>
                      </a:schemeClr>
                    </a:gs>
                    <a:gs pos="48000">
                      <a:schemeClr val="accent4">
                        <a:shade val="85000"/>
                        <a:satMod val="255000"/>
                      </a:schemeClr>
                    </a:gs>
                    <a:gs pos="100000">
                      <a:schemeClr val="accent4">
                        <a:shade val="20000"/>
                        <a:satMod val="245000"/>
                      </a:schemeClr>
                    </a:gs>
                  </a:gsLst>
                  <a:path path="circle">
                    <a:fillToRect l="100000" t="100000"/>
                  </a:path>
                  <a:tileRect r="-100000" b="-100000"/>
                </a:gradFill>
                <a:effectLst>
                  <a:reflection blurRad="12700" stA="28000" endPos="45000" dist="1000" dir="5400000" sy="-100000" algn="bl" rotWithShape="0"/>
                </a:effectLst>
              </a:rPr>
              <a:t> &amp; management</a:t>
            </a:r>
            <a:endParaRPr lang="en-US" sz="3600" b="1" cap="all" dirty="0">
              <a:ln w="3175" cmpd="sng">
                <a:solidFill>
                  <a:schemeClr val="tx2">
                    <a:lumMod val="25000"/>
                  </a:schemeClr>
                </a:solidFill>
                <a:prstDash val="solid"/>
              </a:ln>
              <a:gradFill flip="none" rotWithShape="1">
                <a:gsLst>
                  <a:gs pos="21000">
                    <a:schemeClr val="accent3">
                      <a:lumMod val="20000"/>
                      <a:lumOff val="80000"/>
                    </a:schemeClr>
                  </a:gs>
                  <a:gs pos="43000">
                    <a:schemeClr val="accent4">
                      <a:satMod val="255000"/>
                    </a:schemeClr>
                  </a:gs>
                  <a:gs pos="48000">
                    <a:schemeClr val="accent4">
                      <a:shade val="85000"/>
                      <a:satMod val="255000"/>
                    </a:schemeClr>
                  </a:gs>
                  <a:gs pos="100000">
                    <a:schemeClr val="accent4">
                      <a:shade val="20000"/>
                      <a:satMod val="245000"/>
                    </a:schemeClr>
                  </a:gs>
                </a:gsLst>
                <a:path path="circle">
                  <a:fillToRect l="100000" t="100000"/>
                </a:path>
                <a:tileRect r="-100000" b="-100000"/>
              </a:gradFill>
              <a:effectLst>
                <a:reflection blurRad="12700" stA="28000" endPos="45000" dist="1000" dir="5400000" sy="-100000" algn="bl" rotWithShape="0"/>
              </a:effectLst>
            </a:endParaRPr>
          </a:p>
        </p:txBody>
      </p:sp>
      <p:sp>
        <p:nvSpPr>
          <p:cNvPr id="8" name="Rectangle 7"/>
          <p:cNvSpPr/>
          <p:nvPr/>
        </p:nvSpPr>
        <p:spPr>
          <a:xfrm>
            <a:off x="1887894" y="5410200"/>
            <a:ext cx="2470292" cy="707886"/>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SUBMITTED TO:-</a:t>
            </a:r>
          </a:p>
          <a:p>
            <a:pPr algn="ctr"/>
            <a:r>
              <a:rPr lang="en-US" sz="2000" dirty="0">
                <a:ln w="0"/>
                <a:effectLst>
                  <a:outerShdw blurRad="38100" dist="19050" dir="2700000" algn="tl" rotWithShape="0">
                    <a:schemeClr val="dk1">
                      <a:alpha val="40000"/>
                    </a:schemeClr>
                  </a:outerShdw>
                </a:effectLst>
              </a:rPr>
              <a:t>Mr. VIJENDRA SINGH</a:t>
            </a:r>
            <a:endParaRPr lang="en-US" sz="2000" dirty="0">
              <a:ln w="0"/>
              <a:effectLst>
                <a:outerShdw blurRad="38100" dist="19050" dir="2700000" algn="tl" rotWithShape="0">
                  <a:schemeClr val="dk1">
                    <a:alpha val="40000"/>
                  </a:schemeClr>
                </a:outerShdw>
              </a:effectLst>
            </a:endParaRPr>
          </a:p>
        </p:txBody>
      </p:sp>
      <p:pic>
        <p:nvPicPr>
          <p:cNvPr id="11" name="Picture 10" descr="C:\Users\USER\Documents\Bluetooth Folder\logo-1.png"/>
          <p:cNvPicPr/>
          <p:nvPr/>
        </p:nvPicPr>
        <p:blipFill>
          <a:blip r:embed="rId2">
            <a:duotone>
              <a:prstClr val="black"/>
              <a:schemeClr val="accent4">
                <a:tint val="45000"/>
                <a:satMod val="400000"/>
              </a:schemeClr>
            </a:duotone>
          </a:blip>
          <a:stretch>
            <a:fillRect/>
          </a:stretch>
        </p:blipFill>
        <p:spPr bwMode="auto">
          <a:xfrm>
            <a:off x="5105400" y="1447801"/>
            <a:ext cx="1727062" cy="1749287"/>
          </a:xfrm>
          <a:prstGeom prst="ellipse">
            <a:avLst/>
          </a:prstGeom>
          <a:ln>
            <a:noFill/>
          </a:ln>
          <a:effectLst>
            <a:softEdge rad="112500"/>
          </a:effectLst>
        </p:spPr>
      </p:pic>
    </p:spTree>
    <p:extLst>
      <p:ext uri="{BB962C8B-B14F-4D97-AF65-F5344CB8AC3E}">
        <p14:creationId xmlns:p14="http://schemas.microsoft.com/office/powerpoint/2010/main" val="3096390665"/>
      </p:ext>
    </p:extLst>
  </p:cSld>
  <p:clrMapOvr>
    <a:masterClrMapping/>
  </p:clrMapOvr>
  <p:transition spd="med">
    <p:whee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
            <a:ext cx="8229600" cy="1143000"/>
          </a:xfrm>
        </p:spPr>
        <p:txBody>
          <a:bodyPr>
            <a:normAutofit/>
          </a:bodyPr>
          <a:lstStyle/>
          <a:p>
            <a:pPr algn="ctr"/>
            <a:r>
              <a:rPr lang="en-US" sz="4000" b="1" dirty="0">
                <a:ln w="12700">
                  <a:solidFill>
                    <a:schemeClr val="tx2">
                      <a:satMod val="155000"/>
                    </a:schemeClr>
                  </a:solidFill>
                  <a:prstDash val="solid"/>
                </a:ln>
                <a:effectLst>
                  <a:outerShdw blurRad="41275" dist="20320" dir="1800000" algn="tl" rotWithShape="0">
                    <a:srgbClr val="000000">
                      <a:alpha val="40000"/>
                    </a:srgbClr>
                  </a:outerShdw>
                </a:effectLst>
                <a:latin typeface="Castellar" pitchFamily="18" charset="0"/>
              </a:rPr>
              <a:t>DECISION TABLE</a:t>
            </a:r>
            <a:endParaRPr lang="en-US" sz="4000" b="1" dirty="0">
              <a:ln w="12700">
                <a:solidFill>
                  <a:schemeClr val="tx2">
                    <a:satMod val="155000"/>
                  </a:schemeClr>
                </a:solidFill>
                <a:prstDash val="solid"/>
              </a:ln>
              <a:effectLst>
                <a:outerShdw blurRad="41275" dist="20320" dir="1800000" algn="tl" rotWithShape="0">
                  <a:srgbClr val="000000">
                    <a:alpha val="40000"/>
                  </a:srgbClr>
                </a:outerShdw>
              </a:effectLst>
              <a:latin typeface="Castellar" pitchFamily="18" charset="0"/>
            </a:endParaRPr>
          </a:p>
        </p:txBody>
      </p:sp>
      <p:sp>
        <p:nvSpPr>
          <p:cNvPr id="3" name="Content Placeholder 2"/>
          <p:cNvSpPr>
            <a:spLocks noGrp="1"/>
          </p:cNvSpPr>
          <p:nvPr>
            <p:ph idx="1"/>
          </p:nvPr>
        </p:nvSpPr>
        <p:spPr/>
        <p:txBody>
          <a:bodyPr/>
          <a:lstStyle/>
          <a:p>
            <a:pPr algn="just"/>
            <a:r>
              <a:rPr lang="en-US" dirty="0" smtClean="0"/>
              <a:t>A Decision table is a good way to deal with combinations of things.</a:t>
            </a:r>
          </a:p>
          <a:p>
            <a:pPr algn="just"/>
            <a:r>
              <a:rPr lang="en-US" dirty="0" smtClean="0"/>
              <a:t>Decision tables are a concise visual representation for specifying which actions to perform depending on given conditions.</a:t>
            </a:r>
          </a:p>
          <a:p>
            <a:pPr>
              <a:buNone/>
            </a:pPr>
            <a:endParaRPr lang="en-US" dirty="0"/>
          </a:p>
        </p:txBody>
      </p:sp>
      <p:pic>
        <p:nvPicPr>
          <p:cNvPr id="4" name="Picture 3" descr="1.png"/>
          <p:cNvPicPr>
            <a:picLocks noChangeAspect="1"/>
          </p:cNvPicPr>
          <p:nvPr/>
        </p:nvPicPr>
        <p:blipFill>
          <a:blip r:embed="rId2"/>
          <a:stretch>
            <a:fillRect/>
          </a:stretch>
        </p:blipFill>
        <p:spPr>
          <a:xfrm>
            <a:off x="762000" y="3948548"/>
            <a:ext cx="5257800" cy="2355603"/>
          </a:xfrm>
          <a:prstGeom prst="rect">
            <a:avLst/>
          </a:prstGeom>
        </p:spPr>
      </p:pic>
      <p:pic>
        <p:nvPicPr>
          <p:cNvPr id="5" name="Picture 4" descr="using-soiqd-to-formalize-semantics-within-one-semantic-decision-table-3-728.jpg"/>
          <p:cNvPicPr>
            <a:picLocks noChangeAspect="1"/>
          </p:cNvPicPr>
          <p:nvPr/>
        </p:nvPicPr>
        <p:blipFill>
          <a:blip r:embed="rId3"/>
          <a:stretch>
            <a:fillRect/>
          </a:stretch>
        </p:blipFill>
        <p:spPr>
          <a:xfrm>
            <a:off x="7093449" y="3508194"/>
            <a:ext cx="4530437" cy="3236309"/>
          </a:xfrm>
          <a:prstGeom prst="rect">
            <a:avLst/>
          </a:prstGeom>
        </p:spPr>
      </p:pic>
    </p:spTree>
    <p:extLst>
      <p:ext uri="{BB962C8B-B14F-4D97-AF65-F5344CB8AC3E}">
        <p14:creationId xmlns:p14="http://schemas.microsoft.com/office/powerpoint/2010/main" val="30392348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828801" y="914400"/>
            <a:ext cx="4040188" cy="659352"/>
          </a:xfrm>
        </p:spPr>
        <p:txBody>
          <a:bodyPr/>
          <a:lstStyle/>
          <a:p>
            <a:pPr algn="just"/>
            <a:r>
              <a:rPr lang="en-US" sz="2000" dirty="0">
                <a:ln w="12700">
                  <a:solidFill>
                    <a:schemeClr val="tx2">
                      <a:satMod val="155000"/>
                    </a:schemeClr>
                  </a:solidFill>
                  <a:prstDash val="solid"/>
                </a:ln>
                <a:effectLst>
                  <a:outerShdw blurRad="41275" dist="20320" dir="1800000" algn="tl" rotWithShape="0">
                    <a:srgbClr val="000000">
                      <a:alpha val="40000"/>
                    </a:srgbClr>
                  </a:outerShdw>
                </a:effectLst>
                <a:latin typeface="Castellar" pitchFamily="18" charset="0"/>
              </a:rPr>
              <a:t>ADVANTAGES:-</a:t>
            </a:r>
            <a:endParaRPr lang="en-US" sz="2000" dirty="0">
              <a:ln w="12700">
                <a:solidFill>
                  <a:schemeClr val="tx2">
                    <a:satMod val="155000"/>
                  </a:schemeClr>
                </a:solidFill>
                <a:prstDash val="solid"/>
              </a:ln>
              <a:effectLst>
                <a:outerShdw blurRad="41275" dist="20320" dir="1800000" algn="tl" rotWithShape="0">
                  <a:srgbClr val="000000">
                    <a:alpha val="40000"/>
                  </a:srgbClr>
                </a:outerShdw>
              </a:effectLst>
              <a:latin typeface="Castellar" pitchFamily="18" charset="0"/>
            </a:endParaRPr>
          </a:p>
        </p:txBody>
      </p:sp>
      <p:sp>
        <p:nvSpPr>
          <p:cNvPr id="7" name="Text Placeholder 6"/>
          <p:cNvSpPr>
            <a:spLocks noGrp="1"/>
          </p:cNvSpPr>
          <p:nvPr>
            <p:ph type="body" sz="half" idx="3"/>
          </p:nvPr>
        </p:nvSpPr>
        <p:spPr>
          <a:xfrm>
            <a:off x="1905003" y="3581402"/>
            <a:ext cx="4041775" cy="654843"/>
          </a:xfrm>
        </p:spPr>
        <p:txBody>
          <a:bodyPr>
            <a:normAutofit/>
          </a:bodyPr>
          <a:lstStyle/>
          <a:p>
            <a:pPr algn="just"/>
            <a:r>
              <a:rPr lang="en-US" sz="2000" dirty="0">
                <a:ln w="12700">
                  <a:solidFill>
                    <a:schemeClr val="tx2">
                      <a:satMod val="155000"/>
                    </a:schemeClr>
                  </a:solidFill>
                  <a:prstDash val="solid"/>
                </a:ln>
                <a:effectLst>
                  <a:outerShdw blurRad="41275" dist="20320" dir="1800000" algn="tl" rotWithShape="0">
                    <a:srgbClr val="000000">
                      <a:alpha val="40000"/>
                    </a:srgbClr>
                  </a:outerShdw>
                </a:effectLst>
                <a:latin typeface="Castellar" pitchFamily="18" charset="0"/>
              </a:rPr>
              <a:t>DISADVANTAGES:-</a:t>
            </a:r>
            <a:endParaRPr lang="en-US" sz="2000" dirty="0">
              <a:ln w="12700">
                <a:solidFill>
                  <a:schemeClr val="tx2">
                    <a:satMod val="155000"/>
                  </a:schemeClr>
                </a:solidFill>
                <a:prstDash val="solid"/>
              </a:ln>
              <a:effectLst>
                <a:outerShdw blurRad="41275" dist="20320" dir="1800000" algn="tl" rotWithShape="0">
                  <a:srgbClr val="000000">
                    <a:alpha val="40000"/>
                  </a:srgbClr>
                </a:outerShdw>
              </a:effectLst>
              <a:latin typeface="Castellar" pitchFamily="18" charset="0"/>
            </a:endParaRPr>
          </a:p>
        </p:txBody>
      </p:sp>
      <p:sp>
        <p:nvSpPr>
          <p:cNvPr id="6" name="Content Placeholder 5"/>
          <p:cNvSpPr>
            <a:spLocks noGrp="1"/>
          </p:cNvSpPr>
          <p:nvPr>
            <p:ph sz="quarter" idx="2"/>
          </p:nvPr>
        </p:nvSpPr>
        <p:spPr>
          <a:xfrm>
            <a:off x="1752600" y="1600200"/>
            <a:ext cx="8534400" cy="2209800"/>
          </a:xfrm>
        </p:spPr>
        <p:txBody>
          <a:bodyPr>
            <a:normAutofit/>
          </a:bodyPr>
          <a:lstStyle/>
          <a:p>
            <a:pPr algn="just"/>
            <a:r>
              <a:rPr lang="en-US" sz="2000" dirty="0" smtClean="0"/>
              <a:t>Decision table are declarative. There is no particular order  for conditions and actions to occur.</a:t>
            </a:r>
          </a:p>
          <a:p>
            <a:pPr algn="just"/>
            <a:r>
              <a:rPr lang="en-US" sz="2000" dirty="0" smtClean="0"/>
              <a:t>This type of testing also works  iteratively.</a:t>
            </a:r>
          </a:p>
        </p:txBody>
      </p:sp>
      <p:sp>
        <p:nvSpPr>
          <p:cNvPr id="8" name="Content Placeholder 7"/>
          <p:cNvSpPr>
            <a:spLocks noGrp="1"/>
          </p:cNvSpPr>
          <p:nvPr>
            <p:ph sz="quarter" idx="4"/>
          </p:nvPr>
        </p:nvSpPr>
        <p:spPr>
          <a:xfrm>
            <a:off x="1828803" y="4343400"/>
            <a:ext cx="8534399" cy="2514600"/>
          </a:xfrm>
        </p:spPr>
        <p:txBody>
          <a:bodyPr>
            <a:normAutofit/>
          </a:bodyPr>
          <a:lstStyle/>
          <a:p>
            <a:pPr algn="just"/>
            <a:r>
              <a:rPr lang="en-US" sz="2000" dirty="0" smtClean="0"/>
              <a:t>Can be time consuming.</a:t>
            </a:r>
          </a:p>
          <a:p>
            <a:pPr algn="just"/>
            <a:r>
              <a:rPr lang="en-US" sz="2000" dirty="0" smtClean="0"/>
              <a:t>Constant change in the market makes  assumptions difficult.</a:t>
            </a:r>
          </a:p>
          <a:p>
            <a:pPr algn="just"/>
            <a:r>
              <a:rPr lang="en-US" sz="2000" dirty="0" smtClean="0"/>
              <a:t>Danger of either too simplistic or too complicated.</a:t>
            </a:r>
            <a:endParaRPr lang="en-US" sz="2000" dirty="0"/>
          </a:p>
        </p:txBody>
      </p:sp>
    </p:spTree>
    <p:extLst>
      <p:ext uri="{BB962C8B-B14F-4D97-AF65-F5344CB8AC3E}">
        <p14:creationId xmlns:p14="http://schemas.microsoft.com/office/powerpoint/2010/main" val="19928825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lIns="91440" tIns="45720" rIns="91440" bIns="45720">
            <a:spAutoFit/>
          </a:bodyPr>
          <a:lstStyle/>
          <a:p>
            <a:pPr algn="ctr"/>
            <a:r>
              <a:rPr lang="en-US" sz="3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Black" pitchFamily="34" charset="0"/>
              </a:rPr>
              <a:t>Decision </a:t>
            </a:r>
            <a:r>
              <a:rPr lang="en-US" sz="3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Black" pitchFamily="34" charset="0"/>
              </a:rPr>
              <a:t>Table</a:t>
            </a:r>
            <a:endParaRPr lang="en-US" sz="3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graphicFrame>
        <p:nvGraphicFramePr>
          <p:cNvPr id="7" name="Table 6"/>
          <p:cNvGraphicFramePr>
            <a:graphicFrameLocks noGrp="1"/>
          </p:cNvGraphicFramePr>
          <p:nvPr>
            <p:extLst/>
          </p:nvPr>
        </p:nvGraphicFramePr>
        <p:xfrm>
          <a:off x="1752600" y="612485"/>
          <a:ext cx="8458200" cy="6172200"/>
        </p:xfrm>
        <a:graphic>
          <a:graphicData uri="http://schemas.openxmlformats.org/drawingml/2006/table">
            <a:tbl>
              <a:tblPr firstRow="1" bandRow="1">
                <a:tableStyleId>{5940675A-B579-460E-94D1-54222C63F5DA}</a:tableStyleId>
              </a:tblPr>
              <a:tblGrid>
                <a:gridCol w="1409700">
                  <a:extLst>
                    <a:ext uri="{9D8B030D-6E8A-4147-A177-3AD203B41FA5}">
                      <a16:colId xmlns:a16="http://schemas.microsoft.com/office/drawing/2014/main" val="1651342124"/>
                    </a:ext>
                  </a:extLst>
                </a:gridCol>
                <a:gridCol w="2247900">
                  <a:extLst>
                    <a:ext uri="{9D8B030D-6E8A-4147-A177-3AD203B41FA5}">
                      <a16:colId xmlns:a16="http://schemas.microsoft.com/office/drawing/2014/main" val="1259766265"/>
                    </a:ext>
                  </a:extLst>
                </a:gridCol>
                <a:gridCol w="1143000">
                  <a:extLst>
                    <a:ext uri="{9D8B030D-6E8A-4147-A177-3AD203B41FA5}">
                      <a16:colId xmlns:a16="http://schemas.microsoft.com/office/drawing/2014/main" val="1281293273"/>
                    </a:ext>
                  </a:extLst>
                </a:gridCol>
                <a:gridCol w="1295400">
                  <a:extLst>
                    <a:ext uri="{9D8B030D-6E8A-4147-A177-3AD203B41FA5}">
                      <a16:colId xmlns:a16="http://schemas.microsoft.com/office/drawing/2014/main" val="1390566999"/>
                    </a:ext>
                  </a:extLst>
                </a:gridCol>
                <a:gridCol w="1295400">
                  <a:extLst>
                    <a:ext uri="{9D8B030D-6E8A-4147-A177-3AD203B41FA5}">
                      <a16:colId xmlns:a16="http://schemas.microsoft.com/office/drawing/2014/main" val="4039988096"/>
                    </a:ext>
                  </a:extLst>
                </a:gridCol>
                <a:gridCol w="1066800">
                  <a:extLst>
                    <a:ext uri="{9D8B030D-6E8A-4147-A177-3AD203B41FA5}">
                      <a16:colId xmlns:a16="http://schemas.microsoft.com/office/drawing/2014/main" val="3878653273"/>
                    </a:ext>
                  </a:extLst>
                </a:gridCol>
              </a:tblGrid>
              <a:tr h="333081">
                <a:tc gridSpan="2">
                  <a:txBody>
                    <a:bodyPr/>
                    <a:lstStyle/>
                    <a:p>
                      <a:endParaRPr lang="en-US" dirty="0"/>
                    </a:p>
                  </a:txBody>
                  <a:tcPr>
                    <a:lnR w="38100" cap="flat" cmpd="sng" algn="ctr">
                      <a:solidFill>
                        <a:schemeClr val="tx1"/>
                      </a:solidFill>
                      <a:prstDash val="solid"/>
                      <a:round/>
                      <a:headEnd type="none" w="med" len="med"/>
                      <a:tailEnd type="none" w="med" len="med"/>
                    </a:lnR>
                  </a:tcPr>
                </a:tc>
                <a:tc hMerge="1">
                  <a:txBody>
                    <a:bodyPr/>
                    <a:lstStyle/>
                    <a:p>
                      <a:endParaRPr lang="en-US"/>
                    </a:p>
                  </a:txBody>
                  <a:tcPr/>
                </a:tc>
                <a:tc gridSpan="4">
                  <a:txBody>
                    <a:bodyPr/>
                    <a:lstStyle/>
                    <a:p>
                      <a:r>
                        <a:rPr lang="en-US" b="1" dirty="0" smtClean="0"/>
                        <a:t>                                       Rules</a:t>
                      </a:r>
                      <a:endParaRPr lang="en-US" dirty="0"/>
                    </a:p>
                  </a:txBody>
                  <a:tcPr>
                    <a:lnL w="381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34705157"/>
                  </a:ext>
                </a:extLst>
              </a:tr>
              <a:tr h="463045">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p>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Condition</a:t>
                      </a:r>
                    </a:p>
                    <a:p>
                      <a:endParaRPr lang="en-US" dirty="0"/>
                    </a:p>
                  </a:txBody>
                  <a:tcPr>
                    <a:lnB w="381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Customer</a:t>
                      </a:r>
                    </a:p>
                  </a:txBody>
                  <a:tcPr>
                    <a:lnR w="38100" cap="flat" cmpd="sng" algn="ctr">
                      <a:solidFill>
                        <a:schemeClr val="tx1"/>
                      </a:solidFill>
                      <a:prstDash val="solid"/>
                      <a:round/>
                      <a:headEnd type="none" w="med" len="med"/>
                      <a:tailEnd type="none" w="med" len="med"/>
                    </a:lnR>
                  </a:tcPr>
                </a:tc>
                <a:tc>
                  <a:txBody>
                    <a:bodyPr/>
                    <a:lstStyle/>
                    <a:p>
                      <a:pPr algn="ctr"/>
                      <a:r>
                        <a:rPr lang="en-US" dirty="0" smtClean="0">
                          <a:latin typeface="Arial Black" pitchFamily="34" charset="0"/>
                        </a:rPr>
                        <a:t>N</a:t>
                      </a:r>
                      <a:endParaRPr lang="en-US" dirty="0">
                        <a:latin typeface="Arial Black" pitchFamily="34" charset="0"/>
                      </a:endParaRPr>
                    </a:p>
                  </a:txBody>
                  <a:tcPr anchor="ctr">
                    <a:lnL w="38100" cap="flat" cmpd="sng" algn="ctr">
                      <a:solidFill>
                        <a:schemeClr val="tx1"/>
                      </a:solidFill>
                      <a:prstDash val="solid"/>
                      <a:round/>
                      <a:headEnd type="none" w="med" len="med"/>
                      <a:tailEnd type="none" w="med" len="med"/>
                    </a:lnL>
                  </a:tcPr>
                </a:tc>
                <a:tc>
                  <a:txBody>
                    <a:bodyPr/>
                    <a:lstStyle/>
                    <a:p>
                      <a:pPr algn="ctr"/>
                      <a:r>
                        <a:rPr lang="en-US" dirty="0" smtClean="0">
                          <a:latin typeface="Arial Black" pitchFamily="34" charset="0"/>
                        </a:rPr>
                        <a:t>Y</a:t>
                      </a:r>
                      <a:endParaRPr lang="en-US" dirty="0">
                        <a:latin typeface="Arial Black" pitchFamily="34" charset="0"/>
                      </a:endParaRPr>
                    </a:p>
                  </a:txBody>
                  <a:tcPr anchor="ctr"/>
                </a:tc>
                <a:tc>
                  <a:txBody>
                    <a:bodyPr/>
                    <a:lstStyle/>
                    <a:p>
                      <a:pPr algn="ctr"/>
                      <a:r>
                        <a:rPr lang="en-US" dirty="0" smtClean="0">
                          <a:latin typeface="Arial Black" pitchFamily="34" charset="0"/>
                        </a:rPr>
                        <a:t>N</a:t>
                      </a:r>
                      <a:endParaRPr lang="en-US" dirty="0">
                        <a:latin typeface="Arial Black" pitchFamily="34" charset="0"/>
                      </a:endParaRPr>
                    </a:p>
                  </a:txBody>
                  <a:tcPr anchor="ctr"/>
                </a:tc>
                <a:tc>
                  <a:txBody>
                    <a:bodyPr/>
                    <a:lstStyle/>
                    <a:p>
                      <a:pPr algn="ctr"/>
                      <a:r>
                        <a:rPr lang="en-US" dirty="0" smtClean="0">
                          <a:latin typeface="Arial Black" pitchFamily="34" charset="0"/>
                        </a:rPr>
                        <a:t>Y</a:t>
                      </a:r>
                      <a:endParaRPr lang="en-US" dirty="0">
                        <a:latin typeface="Arial Black" pitchFamily="34" charset="0"/>
                      </a:endParaRPr>
                    </a:p>
                  </a:txBody>
                  <a:tcPr anchor="ctr"/>
                </a:tc>
                <a:extLst>
                  <a:ext uri="{0D108BD9-81ED-4DB2-BD59-A6C34878D82A}">
                    <a16:rowId xmlns:a16="http://schemas.microsoft.com/office/drawing/2014/main" val="3093412971"/>
                  </a:ext>
                </a:extLst>
              </a:tr>
              <a:tr h="619468">
                <a:tc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Employee</a:t>
                      </a:r>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algn="ctr"/>
                      <a:r>
                        <a:rPr lang="en-US" dirty="0" smtClean="0">
                          <a:latin typeface="Arial Black" pitchFamily="34" charset="0"/>
                        </a:rPr>
                        <a:t>N</a:t>
                      </a:r>
                      <a:endParaRPr lang="en-US" dirty="0">
                        <a:latin typeface="Arial Black" pitchFamily="34" charset="0"/>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lang="en-US" dirty="0" smtClean="0">
                          <a:latin typeface="Arial Black" pitchFamily="34" charset="0"/>
                        </a:rPr>
                        <a:t>N</a:t>
                      </a:r>
                      <a:endParaRPr lang="en-US" dirty="0">
                        <a:latin typeface="Arial Black" pitchFamily="34" charset="0"/>
                      </a:endParaRPr>
                    </a:p>
                  </a:txBody>
                  <a:tcPr anchor="ctr">
                    <a:lnB w="38100" cap="flat" cmpd="sng" algn="ctr">
                      <a:solidFill>
                        <a:schemeClr val="tx1"/>
                      </a:solidFill>
                      <a:prstDash val="solid"/>
                      <a:round/>
                      <a:headEnd type="none" w="med" len="med"/>
                      <a:tailEnd type="none" w="med" len="med"/>
                    </a:lnB>
                  </a:tcPr>
                </a:tc>
                <a:tc>
                  <a:txBody>
                    <a:bodyPr/>
                    <a:lstStyle/>
                    <a:p>
                      <a:pPr algn="ctr"/>
                      <a:r>
                        <a:rPr lang="en-US" dirty="0" smtClean="0">
                          <a:latin typeface="Arial Black" pitchFamily="34" charset="0"/>
                        </a:rPr>
                        <a:t>Y</a:t>
                      </a:r>
                      <a:endParaRPr lang="en-US" dirty="0">
                        <a:latin typeface="Arial Black" pitchFamily="34" charset="0"/>
                      </a:endParaRPr>
                    </a:p>
                  </a:txBody>
                  <a:tcPr anchor="ctr">
                    <a:lnB w="38100" cap="flat" cmpd="sng" algn="ctr">
                      <a:solidFill>
                        <a:schemeClr val="tx1"/>
                      </a:solidFill>
                      <a:prstDash val="solid"/>
                      <a:round/>
                      <a:headEnd type="none" w="med" len="med"/>
                      <a:tailEnd type="none" w="med" len="med"/>
                    </a:lnB>
                  </a:tcPr>
                </a:tc>
                <a:tc>
                  <a:txBody>
                    <a:bodyPr/>
                    <a:lstStyle/>
                    <a:p>
                      <a:pPr algn="ctr"/>
                      <a:r>
                        <a:rPr lang="en-US" dirty="0" smtClean="0">
                          <a:latin typeface="Arial Black" pitchFamily="34" charset="0"/>
                        </a:rPr>
                        <a:t>Y</a:t>
                      </a:r>
                      <a:endParaRPr lang="en-US" dirty="0">
                        <a:latin typeface="Arial Black" pitchFamily="34" charset="0"/>
                      </a:endParaRPr>
                    </a:p>
                  </a:txBody>
                  <a:tcPr anchor="ct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6409528"/>
                  </a:ext>
                </a:extLst>
              </a:tr>
              <a:tr h="582892">
                <a:tc rowSpan="7">
                  <a:txBody>
                    <a:bodyPr/>
                    <a:lstStyle/>
                    <a:p>
                      <a:pPr algn="ctr"/>
                      <a:endParaRPr lang="en-US" b="1" dirty="0" smtClean="0"/>
                    </a:p>
                    <a:p>
                      <a:pPr algn="ctr"/>
                      <a:endParaRPr lang="en-US" b="1" dirty="0" smtClean="0"/>
                    </a:p>
                    <a:p>
                      <a:pPr algn="ctr"/>
                      <a:endParaRPr lang="en-US" b="1" dirty="0" smtClean="0"/>
                    </a:p>
                    <a:p>
                      <a:pPr algn="ctr"/>
                      <a:endParaRPr lang="en-US" b="1" dirty="0" smtClean="0"/>
                    </a:p>
                    <a:p>
                      <a:pPr algn="ctr"/>
                      <a:endParaRPr lang="en-US" b="1" dirty="0" smtClean="0"/>
                    </a:p>
                    <a:p>
                      <a:pPr algn="ctr"/>
                      <a:endParaRPr lang="en-US" b="1" dirty="0" smtClean="0"/>
                    </a:p>
                    <a:p>
                      <a:pPr algn="ctr"/>
                      <a:r>
                        <a:rPr lang="en-US" b="1" dirty="0" smtClean="0"/>
                        <a:t>Action</a:t>
                      </a:r>
                      <a:endParaRPr lang="en-US" b="1" dirty="0"/>
                    </a:p>
                  </a:txBody>
                  <a:tcPr>
                    <a:lnT w="381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Bill Payment</a:t>
                      </a:r>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algn="ctr"/>
                      <a:endParaRPr lang="en-US" b="1" dirty="0">
                        <a:latin typeface="Arial Black" panose="020B0A04020102020204" pitchFamily="34" charset="0"/>
                      </a:endParaRP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lnSpc>
                          <a:spcPct val="150000"/>
                        </a:lnSpc>
                      </a:pPr>
                      <a:r>
                        <a:rPr lang="en-US" b="1" dirty="0" smtClean="0">
                          <a:latin typeface="Arial Black" panose="020B0A04020102020204" pitchFamily="34" charset="0"/>
                        </a:rPr>
                        <a:t>Y</a:t>
                      </a:r>
                      <a:endParaRPr lang="en-US" b="1" dirty="0">
                        <a:latin typeface="Arial Black" panose="020B0A04020102020204" pitchFamily="34" charset="0"/>
                      </a:endParaRPr>
                    </a:p>
                  </a:txBody>
                  <a:tcPr>
                    <a:lnT w="38100" cap="flat" cmpd="sng" algn="ctr">
                      <a:solidFill>
                        <a:schemeClr val="tx1"/>
                      </a:solidFill>
                      <a:prstDash val="solid"/>
                      <a:round/>
                      <a:headEnd type="none" w="med" len="med"/>
                      <a:tailEnd type="none" w="med" len="med"/>
                    </a:lnT>
                  </a:tcPr>
                </a:tc>
                <a:tc>
                  <a:txBody>
                    <a:bodyPr/>
                    <a:lstStyle/>
                    <a:p>
                      <a:pPr algn="ctr"/>
                      <a:endParaRPr lang="en-US" b="1" dirty="0">
                        <a:latin typeface="Arial Black" panose="020B0A04020102020204" pitchFamily="34" charset="0"/>
                      </a:endParaRPr>
                    </a:p>
                  </a:txBody>
                  <a:tcPr>
                    <a:lnT w="38100" cap="flat" cmpd="sng" algn="ctr">
                      <a:solidFill>
                        <a:schemeClr val="tx1"/>
                      </a:solidFill>
                      <a:prstDash val="solid"/>
                      <a:round/>
                      <a:headEnd type="none" w="med" len="med"/>
                      <a:tailEnd type="none" w="med" len="med"/>
                    </a:lnT>
                  </a:tcPr>
                </a:tc>
                <a:tc>
                  <a:txBody>
                    <a:bodyPr/>
                    <a:lstStyle/>
                    <a:p>
                      <a:pPr algn="ctr">
                        <a:lnSpc>
                          <a:spcPct val="150000"/>
                        </a:lnSpc>
                      </a:pPr>
                      <a:r>
                        <a:rPr lang="en-US" b="1" dirty="0" smtClean="0">
                          <a:latin typeface="Arial Black" panose="020B0A04020102020204" pitchFamily="34" charset="0"/>
                        </a:rPr>
                        <a:t>Y</a:t>
                      </a:r>
                      <a:endParaRPr lang="en-US" b="1" dirty="0">
                        <a:latin typeface="Arial Black" panose="020B0A04020102020204" pitchFamily="34" charset="0"/>
                      </a:endParaRPr>
                    </a:p>
                  </a:txBody>
                  <a:tcP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56386486"/>
                  </a:ext>
                </a:extLst>
              </a:tr>
              <a:tr h="463045">
                <a:tc vMerge="1">
                  <a:txBody>
                    <a:bodyPr/>
                    <a:lstStyle/>
                    <a:p>
                      <a:endParaRPr lang="en-US"/>
                    </a:p>
                  </a:txBody>
                  <a:tcPr/>
                </a:tc>
                <a:tc>
                  <a:txBody>
                    <a:bodyPr/>
                    <a:lstStyle/>
                    <a:p>
                      <a:pPr algn="ctr"/>
                      <a:r>
                        <a:rPr lang="en-US" sz="1800" b="1" i="0" kern="1200" dirty="0" smtClean="0">
                          <a:solidFill>
                            <a:schemeClr val="tx1"/>
                          </a:solidFill>
                          <a:effectLst/>
                          <a:latin typeface="+mn-lt"/>
                          <a:ea typeface="+mn-ea"/>
                          <a:cs typeface="+mn-cs"/>
                        </a:rPr>
                        <a:t>Preparing Bill</a:t>
                      </a:r>
                    </a:p>
                  </a:txBody>
                  <a:tcPr>
                    <a:lnR w="38100" cap="flat" cmpd="sng" algn="ctr">
                      <a:solidFill>
                        <a:schemeClr val="tx1"/>
                      </a:solidFill>
                      <a:prstDash val="solid"/>
                      <a:round/>
                      <a:headEnd type="none" w="med" len="med"/>
                      <a:tailEnd type="none" w="med" len="med"/>
                    </a:lnR>
                  </a:tcPr>
                </a:tc>
                <a:tc>
                  <a:txBody>
                    <a:bodyPr/>
                    <a:lstStyle/>
                    <a:p>
                      <a:pPr algn="ctr">
                        <a:lnSpc>
                          <a:spcPct val="150000"/>
                        </a:lnSpc>
                      </a:pPr>
                      <a:endParaRPr lang="en-US" b="1" dirty="0">
                        <a:latin typeface="Arial Black" panose="020B0A04020102020204" pitchFamily="34" charset="0"/>
                      </a:endParaRPr>
                    </a:p>
                  </a:txBody>
                  <a:tcPr>
                    <a:lnL w="38100" cap="flat" cmpd="sng" algn="ctr">
                      <a:solidFill>
                        <a:schemeClr val="tx1"/>
                      </a:solidFill>
                      <a:prstDash val="solid"/>
                      <a:round/>
                      <a:headEnd type="none" w="med" len="med"/>
                      <a:tailEnd type="none" w="med" len="med"/>
                    </a:lnL>
                  </a:tcPr>
                </a:tc>
                <a:tc>
                  <a:txBody>
                    <a:bodyPr/>
                    <a:lstStyle/>
                    <a:p>
                      <a:pPr algn="ctr">
                        <a:lnSpc>
                          <a:spcPct val="150000"/>
                        </a:lnSpc>
                      </a:pPr>
                      <a:endParaRPr lang="en-US" b="1" dirty="0">
                        <a:latin typeface="Arial Black" panose="020B0A04020102020204" pitchFamily="34" charset="0"/>
                      </a:endParaRPr>
                    </a:p>
                  </a:txBody>
                  <a:tcPr/>
                </a:tc>
                <a:tc>
                  <a:txBody>
                    <a:bodyPr/>
                    <a:lstStyle/>
                    <a:p>
                      <a:pPr algn="ctr">
                        <a:lnSpc>
                          <a:spcPct val="150000"/>
                        </a:lnSpc>
                      </a:pPr>
                      <a:r>
                        <a:rPr lang="en-US" b="1" dirty="0" smtClean="0">
                          <a:latin typeface="Arial Black" panose="020B0A04020102020204" pitchFamily="34" charset="0"/>
                        </a:rPr>
                        <a:t>Y</a:t>
                      </a:r>
                      <a:endParaRPr lang="en-US" b="1" dirty="0">
                        <a:latin typeface="Arial Black" panose="020B0A04020102020204" pitchFamily="34" charset="0"/>
                      </a:endParaRPr>
                    </a:p>
                  </a:txBody>
                  <a:tcPr/>
                </a:tc>
                <a:tc>
                  <a:txBody>
                    <a:bodyPr/>
                    <a:lstStyle/>
                    <a:p>
                      <a:pPr algn="ctr">
                        <a:lnSpc>
                          <a:spcPct val="150000"/>
                        </a:lnSpc>
                      </a:pPr>
                      <a:r>
                        <a:rPr lang="en-US" b="1" dirty="0" smtClean="0">
                          <a:latin typeface="Arial Black" panose="020B0A04020102020204" pitchFamily="34" charset="0"/>
                        </a:rPr>
                        <a:t>Y</a:t>
                      </a:r>
                      <a:endParaRPr lang="en-US" b="1" dirty="0">
                        <a:latin typeface="Arial Black" panose="020B0A04020102020204" pitchFamily="34" charset="0"/>
                      </a:endParaRPr>
                    </a:p>
                  </a:txBody>
                  <a:tcPr/>
                </a:tc>
                <a:extLst>
                  <a:ext uri="{0D108BD9-81ED-4DB2-BD59-A6C34878D82A}">
                    <a16:rowId xmlns:a16="http://schemas.microsoft.com/office/drawing/2014/main" val="588431389"/>
                  </a:ext>
                </a:extLst>
              </a:tr>
              <a:tr h="582892">
                <a:tc vMerge="1">
                  <a:txBody>
                    <a:bodyPr/>
                    <a:lstStyle/>
                    <a:p>
                      <a:endParaRPr lang="en-US"/>
                    </a:p>
                  </a:txBody>
                  <a:tcPr/>
                </a:tc>
                <a:tc>
                  <a:txBody>
                    <a:bodyPr/>
                    <a:lstStyle/>
                    <a:p>
                      <a:pPr algn="ctr"/>
                      <a:endParaRPr lang="en-US" b="1" dirty="0" smtClean="0"/>
                    </a:p>
                    <a:p>
                      <a:pPr algn="ctr"/>
                      <a:r>
                        <a:rPr lang="en-US" b="1" dirty="0" smtClean="0"/>
                        <a:t>Room Booking</a:t>
                      </a:r>
                    </a:p>
                  </a:txBody>
                  <a:tcPr>
                    <a:lnR w="38100" cap="flat" cmpd="sng" algn="ctr">
                      <a:solidFill>
                        <a:schemeClr val="tx1"/>
                      </a:solidFill>
                      <a:prstDash val="solid"/>
                      <a:round/>
                      <a:headEnd type="none" w="med" len="med"/>
                      <a:tailEnd type="none" w="med" len="med"/>
                    </a:lnR>
                  </a:tcPr>
                </a:tc>
                <a:tc>
                  <a:txBody>
                    <a:bodyPr/>
                    <a:lstStyle/>
                    <a:p>
                      <a:pPr algn="ctr">
                        <a:lnSpc>
                          <a:spcPct val="150000"/>
                        </a:lnSpc>
                      </a:pPr>
                      <a:endParaRPr lang="en-US" b="1" dirty="0">
                        <a:latin typeface="Arial Black" panose="020B0A04020102020204" pitchFamily="34" charset="0"/>
                      </a:endParaRPr>
                    </a:p>
                  </a:txBody>
                  <a:tcPr>
                    <a:lnL w="38100" cap="flat" cmpd="sng" algn="ctr">
                      <a:solidFill>
                        <a:schemeClr val="tx1"/>
                      </a:solidFill>
                      <a:prstDash val="solid"/>
                      <a:round/>
                      <a:headEnd type="none" w="med" len="med"/>
                      <a:tailEnd type="none" w="med" len="med"/>
                    </a:lnL>
                  </a:tcPr>
                </a:tc>
                <a:tc>
                  <a:txBody>
                    <a:bodyPr/>
                    <a:lstStyle/>
                    <a:p>
                      <a:pPr algn="ctr">
                        <a:lnSpc>
                          <a:spcPct val="150000"/>
                        </a:lnSpc>
                      </a:pPr>
                      <a:r>
                        <a:rPr lang="en-US" b="1" dirty="0" smtClean="0">
                          <a:latin typeface="Arial Black" panose="020B0A04020102020204" pitchFamily="34" charset="0"/>
                        </a:rPr>
                        <a:t>Y</a:t>
                      </a:r>
                      <a:endParaRPr lang="en-US" b="1" dirty="0">
                        <a:latin typeface="Arial Black" panose="020B0A04020102020204" pitchFamily="34" charset="0"/>
                      </a:endParaRPr>
                    </a:p>
                  </a:txBody>
                  <a:tcPr/>
                </a:tc>
                <a:tc>
                  <a:txBody>
                    <a:bodyPr/>
                    <a:lstStyle/>
                    <a:p>
                      <a:pPr algn="ctr">
                        <a:lnSpc>
                          <a:spcPct val="150000"/>
                        </a:lnSpc>
                      </a:pPr>
                      <a:endParaRPr lang="en-US" b="1" dirty="0">
                        <a:latin typeface="Arial Black" panose="020B0A04020102020204" pitchFamily="34" charset="0"/>
                      </a:endParaRPr>
                    </a:p>
                  </a:txBody>
                  <a:tcPr/>
                </a:tc>
                <a:tc>
                  <a:txBody>
                    <a:bodyPr/>
                    <a:lstStyle/>
                    <a:p>
                      <a:pPr algn="ctr">
                        <a:lnSpc>
                          <a:spcPct val="150000"/>
                        </a:lnSpc>
                      </a:pPr>
                      <a:r>
                        <a:rPr lang="en-US" b="1" dirty="0" smtClean="0">
                          <a:latin typeface="Arial Black" panose="020B0A04020102020204" pitchFamily="34" charset="0"/>
                        </a:rPr>
                        <a:t>Y</a:t>
                      </a:r>
                      <a:endParaRPr lang="en-US" b="1" dirty="0">
                        <a:latin typeface="Arial Black" panose="020B0A04020102020204" pitchFamily="34" charset="0"/>
                      </a:endParaRPr>
                    </a:p>
                  </a:txBody>
                  <a:tcPr/>
                </a:tc>
                <a:extLst>
                  <a:ext uri="{0D108BD9-81ED-4DB2-BD59-A6C34878D82A}">
                    <a16:rowId xmlns:a16="http://schemas.microsoft.com/office/drawing/2014/main" val="6216215"/>
                  </a:ext>
                </a:extLst>
              </a:tr>
              <a:tr h="463045">
                <a:tc vMerge="1">
                  <a:txBody>
                    <a:bodyPr/>
                    <a:lstStyle/>
                    <a:p>
                      <a:endParaRPr lang="en-US"/>
                    </a:p>
                  </a:txBody>
                  <a:tcPr/>
                </a:tc>
                <a:tc>
                  <a:txBody>
                    <a:bodyPr/>
                    <a:lstStyle/>
                    <a:p>
                      <a:pPr algn="ctr"/>
                      <a:r>
                        <a:rPr lang="en-US" b="1" dirty="0" smtClean="0"/>
                        <a:t>Room </a:t>
                      </a:r>
                      <a:r>
                        <a:rPr lang="en-US" sz="1800" b="1" i="0" kern="1200" dirty="0" smtClean="0">
                          <a:solidFill>
                            <a:schemeClr val="tx1"/>
                          </a:solidFill>
                          <a:effectLst/>
                          <a:latin typeface="+mn-lt"/>
                          <a:ea typeface="+mn-ea"/>
                          <a:cs typeface="+mn-cs"/>
                        </a:rPr>
                        <a:t> Reserve</a:t>
                      </a:r>
                    </a:p>
                  </a:txBody>
                  <a:tcPr>
                    <a:lnR w="38100" cap="flat" cmpd="sng" algn="ctr">
                      <a:solidFill>
                        <a:schemeClr val="tx1"/>
                      </a:solidFill>
                      <a:prstDash val="solid"/>
                      <a:round/>
                      <a:headEnd type="none" w="med" len="med"/>
                      <a:tailEnd type="none" w="med" len="med"/>
                    </a:lnR>
                  </a:tcPr>
                </a:tc>
                <a:tc>
                  <a:txBody>
                    <a:bodyPr/>
                    <a:lstStyle/>
                    <a:p>
                      <a:pPr algn="ctr">
                        <a:lnSpc>
                          <a:spcPct val="150000"/>
                        </a:lnSpc>
                      </a:pPr>
                      <a:endParaRPr lang="en-US" b="1">
                        <a:latin typeface="Arial Black" panose="020B0A04020102020204" pitchFamily="34" charset="0"/>
                      </a:endParaRPr>
                    </a:p>
                  </a:txBody>
                  <a:tcPr>
                    <a:lnL w="38100" cap="flat" cmpd="sng" algn="ctr">
                      <a:solidFill>
                        <a:schemeClr val="tx1"/>
                      </a:solidFill>
                      <a:prstDash val="solid"/>
                      <a:round/>
                      <a:headEnd type="none" w="med" len="med"/>
                      <a:tailEnd type="none" w="med" len="med"/>
                    </a:lnL>
                  </a:tcPr>
                </a:tc>
                <a:tc>
                  <a:txBody>
                    <a:bodyPr/>
                    <a:lstStyle/>
                    <a:p>
                      <a:pPr algn="ctr">
                        <a:lnSpc>
                          <a:spcPct val="150000"/>
                        </a:lnSpc>
                      </a:pPr>
                      <a:endParaRPr lang="en-US" b="1" dirty="0">
                        <a:latin typeface="Arial Black" panose="020B0A04020102020204" pitchFamily="34" charset="0"/>
                      </a:endParaRPr>
                    </a:p>
                  </a:txBody>
                  <a:tcPr/>
                </a:tc>
                <a:tc>
                  <a:txBody>
                    <a:bodyPr/>
                    <a:lstStyle/>
                    <a:p>
                      <a:pPr algn="ctr">
                        <a:lnSpc>
                          <a:spcPct val="150000"/>
                        </a:lnSpc>
                      </a:pPr>
                      <a:r>
                        <a:rPr lang="en-US" b="1" dirty="0" smtClean="0">
                          <a:latin typeface="Arial Black" panose="020B0A04020102020204" pitchFamily="34" charset="0"/>
                        </a:rPr>
                        <a:t>Y</a:t>
                      </a:r>
                      <a:endParaRPr lang="en-US" b="1" dirty="0">
                        <a:latin typeface="Arial Black" panose="020B0A04020102020204" pitchFamily="34" charset="0"/>
                      </a:endParaRPr>
                    </a:p>
                  </a:txBody>
                  <a:tcPr/>
                </a:tc>
                <a:tc>
                  <a:txBody>
                    <a:bodyPr/>
                    <a:lstStyle/>
                    <a:p>
                      <a:pPr algn="ctr">
                        <a:lnSpc>
                          <a:spcPct val="150000"/>
                        </a:lnSpc>
                      </a:pPr>
                      <a:r>
                        <a:rPr lang="en-US" b="1" dirty="0" smtClean="0">
                          <a:latin typeface="Arial Black" panose="020B0A04020102020204" pitchFamily="34" charset="0"/>
                        </a:rPr>
                        <a:t>Y</a:t>
                      </a:r>
                      <a:endParaRPr lang="en-US" b="1" dirty="0">
                        <a:latin typeface="Arial Black" panose="020B0A04020102020204" pitchFamily="34" charset="0"/>
                      </a:endParaRPr>
                    </a:p>
                  </a:txBody>
                  <a:tcPr/>
                </a:tc>
                <a:extLst>
                  <a:ext uri="{0D108BD9-81ED-4DB2-BD59-A6C34878D82A}">
                    <a16:rowId xmlns:a16="http://schemas.microsoft.com/office/drawing/2014/main" val="2462376975"/>
                  </a:ext>
                </a:extLst>
              </a:tr>
              <a:tr h="582892">
                <a:tc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Food Order</a:t>
                      </a:r>
                    </a:p>
                  </a:txBody>
                  <a:tcPr>
                    <a:lnR w="38100" cap="flat" cmpd="sng" algn="ctr">
                      <a:solidFill>
                        <a:schemeClr val="tx1"/>
                      </a:solidFill>
                      <a:prstDash val="solid"/>
                      <a:round/>
                      <a:headEnd type="none" w="med" len="med"/>
                      <a:tailEnd type="none" w="med" len="med"/>
                    </a:lnR>
                  </a:tcPr>
                </a:tc>
                <a:tc>
                  <a:txBody>
                    <a:bodyPr/>
                    <a:lstStyle/>
                    <a:p>
                      <a:pPr algn="ctr">
                        <a:lnSpc>
                          <a:spcPct val="150000"/>
                        </a:lnSpc>
                      </a:pPr>
                      <a:endParaRPr lang="en-US" b="1" dirty="0">
                        <a:latin typeface="Arial Black" panose="020B0A04020102020204" pitchFamily="34" charset="0"/>
                      </a:endParaRPr>
                    </a:p>
                  </a:txBody>
                  <a:tcPr>
                    <a:lnL w="38100" cap="flat" cmpd="sng" algn="ctr">
                      <a:solidFill>
                        <a:schemeClr val="tx1"/>
                      </a:solidFill>
                      <a:prstDash val="solid"/>
                      <a:round/>
                      <a:headEnd type="none" w="med" len="med"/>
                      <a:tailEnd type="none" w="med" len="med"/>
                    </a:lnL>
                  </a:tcPr>
                </a:tc>
                <a:tc>
                  <a:txBody>
                    <a:bodyPr/>
                    <a:lstStyle/>
                    <a:p>
                      <a:pPr algn="ctr">
                        <a:lnSpc>
                          <a:spcPct val="150000"/>
                        </a:lnSpc>
                      </a:pPr>
                      <a:r>
                        <a:rPr lang="en-US" b="1" dirty="0" smtClean="0">
                          <a:latin typeface="Arial Black" panose="020B0A04020102020204" pitchFamily="34" charset="0"/>
                        </a:rPr>
                        <a:t>Y</a:t>
                      </a:r>
                      <a:endParaRPr lang="en-US" b="1" dirty="0">
                        <a:latin typeface="Arial Black" panose="020B0A04020102020204" pitchFamily="34" charset="0"/>
                      </a:endParaRPr>
                    </a:p>
                  </a:txBody>
                  <a:tcPr/>
                </a:tc>
                <a:tc>
                  <a:txBody>
                    <a:bodyPr/>
                    <a:lstStyle/>
                    <a:p>
                      <a:pPr algn="ctr">
                        <a:lnSpc>
                          <a:spcPct val="150000"/>
                        </a:lnSpc>
                      </a:pPr>
                      <a:endParaRPr lang="en-US" b="1" dirty="0">
                        <a:latin typeface="Arial Black" panose="020B0A04020102020204" pitchFamily="34" charset="0"/>
                      </a:endParaRPr>
                    </a:p>
                  </a:txBody>
                  <a:tcPr/>
                </a:tc>
                <a:tc>
                  <a:txBody>
                    <a:bodyPr/>
                    <a:lstStyle/>
                    <a:p>
                      <a:pPr algn="ctr">
                        <a:lnSpc>
                          <a:spcPct val="150000"/>
                        </a:lnSpc>
                      </a:pPr>
                      <a:r>
                        <a:rPr lang="en-US" b="1" dirty="0" smtClean="0">
                          <a:latin typeface="Arial Black" panose="020B0A04020102020204" pitchFamily="34" charset="0"/>
                        </a:rPr>
                        <a:t>Y</a:t>
                      </a:r>
                      <a:endParaRPr lang="en-US" b="1" dirty="0">
                        <a:latin typeface="Arial Black" panose="020B0A04020102020204" pitchFamily="34" charset="0"/>
                      </a:endParaRPr>
                    </a:p>
                  </a:txBody>
                  <a:tcPr/>
                </a:tc>
                <a:extLst>
                  <a:ext uri="{0D108BD9-81ED-4DB2-BD59-A6C34878D82A}">
                    <a16:rowId xmlns:a16="http://schemas.microsoft.com/office/drawing/2014/main" val="2494035854"/>
                  </a:ext>
                </a:extLst>
              </a:tr>
              <a:tr h="463045">
                <a:tc vMerge="1">
                  <a:txBody>
                    <a:bodyPr/>
                    <a:lstStyle/>
                    <a:p>
                      <a:endParaRPr lang="en-US"/>
                    </a:p>
                  </a:txBody>
                  <a:tcPr/>
                </a:tc>
                <a:tc>
                  <a:txBody>
                    <a:bodyPr/>
                    <a:lstStyle/>
                    <a:p>
                      <a:pPr algn="ctr"/>
                      <a:r>
                        <a:rPr lang="en-US" b="1" dirty="0" smtClean="0"/>
                        <a:t>Food Serve</a:t>
                      </a:r>
                    </a:p>
                  </a:txBody>
                  <a:tcPr>
                    <a:lnR w="38100" cap="flat" cmpd="sng" algn="ctr">
                      <a:solidFill>
                        <a:schemeClr val="tx1"/>
                      </a:solidFill>
                      <a:prstDash val="solid"/>
                      <a:round/>
                      <a:headEnd type="none" w="med" len="med"/>
                      <a:tailEnd type="none" w="med" len="med"/>
                    </a:lnR>
                  </a:tcPr>
                </a:tc>
                <a:tc>
                  <a:txBody>
                    <a:bodyPr/>
                    <a:lstStyle/>
                    <a:p>
                      <a:pPr algn="ctr">
                        <a:lnSpc>
                          <a:spcPct val="150000"/>
                        </a:lnSpc>
                      </a:pPr>
                      <a:endParaRPr lang="en-US" b="1" dirty="0">
                        <a:latin typeface="Arial Black" panose="020B0A04020102020204" pitchFamily="34" charset="0"/>
                      </a:endParaRPr>
                    </a:p>
                  </a:txBody>
                  <a:tcPr>
                    <a:lnL w="38100" cap="flat" cmpd="sng" algn="ctr">
                      <a:solidFill>
                        <a:schemeClr val="tx1"/>
                      </a:solidFill>
                      <a:prstDash val="solid"/>
                      <a:round/>
                      <a:headEnd type="none" w="med" len="med"/>
                      <a:tailEnd type="none" w="med" len="med"/>
                    </a:lnL>
                  </a:tcPr>
                </a:tc>
                <a:tc>
                  <a:txBody>
                    <a:bodyPr/>
                    <a:lstStyle/>
                    <a:p>
                      <a:pPr algn="ctr">
                        <a:lnSpc>
                          <a:spcPct val="150000"/>
                        </a:lnSpc>
                      </a:pPr>
                      <a:endParaRPr lang="en-US" b="1" dirty="0">
                        <a:latin typeface="Arial Black" panose="020B0A04020102020204" pitchFamily="34" charset="0"/>
                      </a:endParaRPr>
                    </a:p>
                  </a:txBody>
                  <a:tcPr/>
                </a:tc>
                <a:tc>
                  <a:txBody>
                    <a:bodyPr/>
                    <a:lstStyle/>
                    <a:p>
                      <a:pPr algn="ctr">
                        <a:lnSpc>
                          <a:spcPct val="150000"/>
                        </a:lnSpc>
                      </a:pPr>
                      <a:r>
                        <a:rPr lang="en-US" b="1" dirty="0" smtClean="0">
                          <a:latin typeface="Arial Black" panose="020B0A04020102020204" pitchFamily="34" charset="0"/>
                        </a:rPr>
                        <a:t>Y</a:t>
                      </a:r>
                      <a:endParaRPr lang="en-US" b="1" dirty="0">
                        <a:latin typeface="Arial Black" panose="020B0A04020102020204" pitchFamily="34" charset="0"/>
                      </a:endParaRPr>
                    </a:p>
                  </a:txBody>
                  <a:tcPr/>
                </a:tc>
                <a:tc>
                  <a:txBody>
                    <a:bodyPr/>
                    <a:lstStyle/>
                    <a:p>
                      <a:pPr algn="ctr">
                        <a:lnSpc>
                          <a:spcPct val="150000"/>
                        </a:lnSpc>
                      </a:pPr>
                      <a:r>
                        <a:rPr lang="en-US" b="1" dirty="0" smtClean="0">
                          <a:latin typeface="Arial Black" panose="020B0A04020102020204" pitchFamily="34" charset="0"/>
                        </a:rPr>
                        <a:t>Y</a:t>
                      </a:r>
                      <a:endParaRPr lang="en-US" b="1" dirty="0">
                        <a:latin typeface="Arial Black" panose="020B0A04020102020204" pitchFamily="34" charset="0"/>
                      </a:endParaRPr>
                    </a:p>
                  </a:txBody>
                  <a:tcPr/>
                </a:tc>
                <a:extLst>
                  <a:ext uri="{0D108BD9-81ED-4DB2-BD59-A6C34878D82A}">
                    <a16:rowId xmlns:a16="http://schemas.microsoft.com/office/drawing/2014/main" val="3461007257"/>
                  </a:ext>
                </a:extLst>
              </a:tr>
              <a:tr h="1082513">
                <a:tc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Management, Room Service,  Cleaning, Watching</a:t>
                      </a:r>
                    </a:p>
                  </a:txBody>
                  <a:tcPr>
                    <a:lnR w="38100" cap="flat" cmpd="sng" algn="ctr">
                      <a:solidFill>
                        <a:schemeClr val="tx1"/>
                      </a:solidFill>
                      <a:prstDash val="solid"/>
                      <a:round/>
                      <a:headEnd type="none" w="med" len="med"/>
                      <a:tailEnd type="none" w="med" len="med"/>
                    </a:lnR>
                  </a:tcPr>
                </a:tc>
                <a:tc>
                  <a:txBody>
                    <a:bodyPr/>
                    <a:lstStyle/>
                    <a:p>
                      <a:pPr algn="ctr">
                        <a:lnSpc>
                          <a:spcPct val="150000"/>
                        </a:lnSpc>
                      </a:pPr>
                      <a:endParaRPr lang="en-US" b="1" dirty="0">
                        <a:latin typeface="Arial Black" panose="020B0A04020102020204" pitchFamily="34" charset="0"/>
                      </a:endParaRPr>
                    </a:p>
                  </a:txBody>
                  <a:tcPr>
                    <a:lnL w="38100" cap="flat" cmpd="sng" algn="ctr">
                      <a:solidFill>
                        <a:schemeClr val="tx1"/>
                      </a:solidFill>
                      <a:prstDash val="solid"/>
                      <a:round/>
                      <a:headEnd type="none" w="med" len="med"/>
                      <a:tailEnd type="none" w="med" len="med"/>
                    </a:lnL>
                  </a:tcPr>
                </a:tc>
                <a:tc>
                  <a:txBody>
                    <a:bodyPr/>
                    <a:lstStyle/>
                    <a:p>
                      <a:pPr algn="ctr">
                        <a:lnSpc>
                          <a:spcPct val="150000"/>
                        </a:lnSpc>
                      </a:pPr>
                      <a:endParaRPr lang="en-US" b="1" dirty="0">
                        <a:latin typeface="Arial Black" panose="020B0A04020102020204" pitchFamily="34" charset="0"/>
                      </a:endParaRPr>
                    </a:p>
                  </a:txBody>
                  <a:tcPr/>
                </a:tc>
                <a:tc>
                  <a:txBody>
                    <a:bodyPr/>
                    <a:lstStyle/>
                    <a:p>
                      <a:pPr algn="ctr">
                        <a:lnSpc>
                          <a:spcPct val="150000"/>
                        </a:lnSpc>
                      </a:pPr>
                      <a:endParaRPr lang="en-US" b="1" dirty="0" smtClean="0">
                        <a:latin typeface="Arial Black" panose="020B0A04020102020204" pitchFamily="34" charset="0"/>
                      </a:endParaRPr>
                    </a:p>
                    <a:p>
                      <a:pPr algn="ctr">
                        <a:lnSpc>
                          <a:spcPct val="150000"/>
                        </a:lnSpc>
                      </a:pPr>
                      <a:r>
                        <a:rPr lang="en-US" b="1" dirty="0" smtClean="0">
                          <a:latin typeface="Arial Black" panose="020B0A04020102020204" pitchFamily="34" charset="0"/>
                        </a:rPr>
                        <a:t>Y</a:t>
                      </a:r>
                      <a:endParaRPr lang="en-US" b="1" dirty="0">
                        <a:latin typeface="Arial Black" panose="020B0A04020102020204" pitchFamily="34" charset="0"/>
                      </a:endParaRPr>
                    </a:p>
                  </a:txBody>
                  <a:tcPr/>
                </a:tc>
                <a:tc>
                  <a:txBody>
                    <a:bodyPr/>
                    <a:lstStyle/>
                    <a:p>
                      <a:pPr algn="ctr">
                        <a:lnSpc>
                          <a:spcPct val="150000"/>
                        </a:lnSpc>
                      </a:pPr>
                      <a:endParaRPr lang="en-US" b="1" dirty="0" smtClean="0">
                        <a:latin typeface="Arial Black" panose="020B0A04020102020204" pitchFamily="34" charset="0"/>
                      </a:endParaRPr>
                    </a:p>
                    <a:p>
                      <a:pPr algn="ctr">
                        <a:lnSpc>
                          <a:spcPct val="150000"/>
                        </a:lnSpc>
                      </a:pPr>
                      <a:r>
                        <a:rPr lang="en-US" b="1" dirty="0" smtClean="0">
                          <a:latin typeface="Arial Black" panose="020B0A04020102020204" pitchFamily="34" charset="0"/>
                        </a:rPr>
                        <a:t>Y</a:t>
                      </a:r>
                      <a:endParaRPr lang="en-US" b="1" dirty="0">
                        <a:latin typeface="Arial Black" panose="020B0A04020102020204" pitchFamily="34" charset="0"/>
                      </a:endParaRPr>
                    </a:p>
                  </a:txBody>
                  <a:tcPr/>
                </a:tc>
                <a:extLst>
                  <a:ext uri="{0D108BD9-81ED-4DB2-BD59-A6C34878D82A}">
                    <a16:rowId xmlns:a16="http://schemas.microsoft.com/office/drawing/2014/main" val="2173957819"/>
                  </a:ext>
                </a:extLst>
              </a:tr>
            </a:tbl>
          </a:graphicData>
        </a:graphic>
      </p:graphicFrame>
    </p:spTree>
    <p:extLst>
      <p:ext uri="{BB962C8B-B14F-4D97-AF65-F5344CB8AC3E}">
        <p14:creationId xmlns:p14="http://schemas.microsoft.com/office/powerpoint/2010/main" val="708314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81000"/>
            <a:ext cx="8229600" cy="1143000"/>
          </a:xfrm>
        </p:spPr>
        <p:txBody>
          <a:bodyPr>
            <a:normAutofit/>
          </a:bodyPr>
          <a:lstStyle/>
          <a:p>
            <a:pPr algn="ctr"/>
            <a:r>
              <a:rPr lang="en-US" sz="4000" b="1" dirty="0">
                <a:ln w="12700">
                  <a:solidFill>
                    <a:schemeClr val="tx2">
                      <a:satMod val="155000"/>
                    </a:schemeClr>
                  </a:solidFill>
                  <a:prstDash val="solid"/>
                </a:ln>
                <a:effectLst>
                  <a:outerShdw blurRad="41275" dist="20320" dir="1800000" algn="tl" rotWithShape="0">
                    <a:srgbClr val="000000">
                      <a:alpha val="40000"/>
                    </a:srgbClr>
                  </a:outerShdw>
                </a:effectLst>
                <a:latin typeface="Castellar" pitchFamily="18" charset="0"/>
              </a:rPr>
              <a:t>USE CASE DIAGRAM</a:t>
            </a:r>
            <a:endParaRPr lang="en-US" sz="4000" b="1" dirty="0">
              <a:ln w="12700">
                <a:solidFill>
                  <a:schemeClr val="tx2">
                    <a:satMod val="155000"/>
                  </a:schemeClr>
                </a:solidFill>
                <a:prstDash val="solid"/>
              </a:ln>
              <a:effectLst>
                <a:outerShdw blurRad="41275" dist="20320" dir="1800000" algn="tl" rotWithShape="0">
                  <a:srgbClr val="000000">
                    <a:alpha val="40000"/>
                  </a:srgbClr>
                </a:outerShdw>
              </a:effectLst>
              <a:latin typeface="Castellar" pitchFamily="18" charset="0"/>
            </a:endParaRPr>
          </a:p>
        </p:txBody>
      </p:sp>
      <p:sp>
        <p:nvSpPr>
          <p:cNvPr id="7" name="Content Placeholder 6"/>
          <p:cNvSpPr>
            <a:spLocks noGrp="1"/>
          </p:cNvSpPr>
          <p:nvPr>
            <p:ph idx="1"/>
          </p:nvPr>
        </p:nvSpPr>
        <p:spPr/>
        <p:txBody>
          <a:bodyPr>
            <a:normAutofit/>
          </a:bodyPr>
          <a:lstStyle/>
          <a:p>
            <a:pPr algn="just"/>
            <a:r>
              <a:rPr lang="en-US" sz="2000" dirty="0" smtClean="0"/>
              <a:t>USE Case diagram shows the relationship between user and the different use cases in which the user is involved.</a:t>
            </a:r>
          </a:p>
          <a:p>
            <a:pPr algn="just"/>
            <a:r>
              <a:rPr lang="en-US" sz="2000" dirty="0" smtClean="0"/>
              <a:t>USE Case diagrams model the functionality of the system using actors &amp; use cases.</a:t>
            </a:r>
          </a:p>
          <a:p>
            <a:pPr algn="just"/>
            <a:r>
              <a:rPr lang="en-US" sz="2000" dirty="0" smtClean="0"/>
              <a:t>USE cases are a set of actions, services &amp; functions that the system needs to perform.</a:t>
            </a:r>
            <a:endParaRPr lang="en-US" sz="2000" dirty="0"/>
          </a:p>
        </p:txBody>
      </p:sp>
      <p:pic>
        <p:nvPicPr>
          <p:cNvPr id="4" name="Picture 3" descr="use-case-diagram.png"/>
          <p:cNvPicPr>
            <a:picLocks noChangeAspect="1"/>
          </p:cNvPicPr>
          <p:nvPr/>
        </p:nvPicPr>
        <p:blipFill>
          <a:blip r:embed="rId2"/>
          <a:stretch>
            <a:fillRect/>
          </a:stretch>
        </p:blipFill>
        <p:spPr>
          <a:xfrm>
            <a:off x="6615546" y="4371110"/>
            <a:ext cx="4038600" cy="2209800"/>
          </a:xfrm>
          <a:prstGeom prst="rect">
            <a:avLst/>
          </a:prstGeom>
        </p:spPr>
      </p:pic>
    </p:spTree>
    <p:extLst>
      <p:ext uri="{BB962C8B-B14F-4D97-AF65-F5344CB8AC3E}">
        <p14:creationId xmlns:p14="http://schemas.microsoft.com/office/powerpoint/2010/main" val="30475200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idx="1"/>
          </p:nvPr>
        </p:nvSpPr>
        <p:spPr>
          <a:xfrm>
            <a:off x="1752601" y="990600"/>
            <a:ext cx="4040188" cy="659352"/>
          </a:xfrm>
        </p:spPr>
        <p:txBody>
          <a:bodyPr/>
          <a:lstStyle/>
          <a:p>
            <a:r>
              <a:rPr lang="en-US" dirty="0" smtClean="0">
                <a:latin typeface="Castellar" pitchFamily="18" charset="0"/>
              </a:rPr>
              <a:t>ADVANTAGES:-</a:t>
            </a:r>
            <a:endParaRPr lang="en-US" dirty="0">
              <a:latin typeface="Castellar" pitchFamily="18" charset="0"/>
            </a:endParaRPr>
          </a:p>
        </p:txBody>
      </p:sp>
      <p:sp>
        <p:nvSpPr>
          <p:cNvPr id="13" name="Text Placeholder 12"/>
          <p:cNvSpPr>
            <a:spLocks noGrp="1"/>
          </p:cNvSpPr>
          <p:nvPr>
            <p:ph type="body" sz="half" idx="3"/>
          </p:nvPr>
        </p:nvSpPr>
        <p:spPr>
          <a:xfrm>
            <a:off x="1828802" y="3429002"/>
            <a:ext cx="4041775" cy="654843"/>
          </a:xfrm>
        </p:spPr>
        <p:txBody>
          <a:bodyPr/>
          <a:lstStyle/>
          <a:p>
            <a:r>
              <a:rPr lang="en-US" dirty="0" smtClean="0">
                <a:latin typeface="Castellar" pitchFamily="18" charset="0"/>
              </a:rPr>
              <a:t>DISADVANTAGES:-</a:t>
            </a:r>
            <a:endParaRPr lang="en-US" dirty="0">
              <a:latin typeface="Castellar" pitchFamily="18" charset="0"/>
            </a:endParaRPr>
          </a:p>
        </p:txBody>
      </p:sp>
      <p:sp>
        <p:nvSpPr>
          <p:cNvPr id="12" name="Content Placeholder 11"/>
          <p:cNvSpPr>
            <a:spLocks noGrp="1"/>
          </p:cNvSpPr>
          <p:nvPr>
            <p:ph sz="quarter" idx="2"/>
          </p:nvPr>
        </p:nvSpPr>
        <p:spPr>
          <a:xfrm>
            <a:off x="1676400" y="1600200"/>
            <a:ext cx="8991600" cy="1447800"/>
          </a:xfrm>
        </p:spPr>
        <p:txBody>
          <a:bodyPr>
            <a:normAutofit/>
          </a:bodyPr>
          <a:lstStyle/>
          <a:p>
            <a:r>
              <a:rPr lang="en-US" sz="2000" dirty="0" smtClean="0"/>
              <a:t>Use case diagram provides project planning skeleton.</a:t>
            </a:r>
          </a:p>
          <a:p>
            <a:r>
              <a:rPr lang="en-US" sz="2000" dirty="0" smtClean="0"/>
              <a:t>The extension conditions of each use case provide a framework.</a:t>
            </a:r>
          </a:p>
          <a:p>
            <a:pPr>
              <a:buNone/>
            </a:pPr>
            <a:endParaRPr lang="en-US" sz="2000" dirty="0"/>
          </a:p>
        </p:txBody>
      </p:sp>
      <p:sp>
        <p:nvSpPr>
          <p:cNvPr id="14" name="Content Placeholder 13"/>
          <p:cNvSpPr>
            <a:spLocks noGrp="1"/>
          </p:cNvSpPr>
          <p:nvPr>
            <p:ph sz="quarter" idx="4"/>
          </p:nvPr>
        </p:nvSpPr>
        <p:spPr>
          <a:xfrm>
            <a:off x="1752600" y="4038600"/>
            <a:ext cx="8610600" cy="2362200"/>
          </a:xfrm>
        </p:spPr>
        <p:txBody>
          <a:bodyPr>
            <a:normAutofit/>
          </a:bodyPr>
          <a:lstStyle/>
          <a:p>
            <a:pPr algn="just"/>
            <a:r>
              <a:rPr lang="en-US" sz="2000" dirty="0" smtClean="0"/>
              <a:t>Use cases are not well suited to capturing non-interaction based requirements of a system.</a:t>
            </a:r>
          </a:p>
          <a:p>
            <a:pPr algn="just"/>
            <a:r>
              <a:rPr lang="en-US" sz="2000" dirty="0" smtClean="0"/>
              <a:t>For some products and systems, use cases are complex to write and to understand.</a:t>
            </a:r>
            <a:endParaRPr lang="en-US" sz="2000" dirty="0"/>
          </a:p>
        </p:txBody>
      </p:sp>
    </p:spTree>
    <p:extLst>
      <p:ext uri="{BB962C8B-B14F-4D97-AF65-F5344CB8AC3E}">
        <p14:creationId xmlns:p14="http://schemas.microsoft.com/office/powerpoint/2010/main" val="6058492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5311" y="625546"/>
            <a:ext cx="738274" cy="1611630"/>
          </a:xfrm>
          <a:prstGeom prst="rect">
            <a:avLst/>
          </a:prstGeom>
        </p:spPr>
      </p:pic>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7" y="2279330"/>
            <a:ext cx="900113" cy="1611630"/>
          </a:xfrm>
          <a:prstGeom prst="rect">
            <a:avLst/>
          </a:prstGeom>
        </p:spPr>
      </p:pic>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7" y="4609193"/>
            <a:ext cx="955383" cy="1611630"/>
          </a:xfrm>
          <a:prstGeom prst="rect">
            <a:avLst/>
          </a:prstGeom>
        </p:spPr>
      </p:pic>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2312" y="2037118"/>
            <a:ext cx="762501" cy="1611630"/>
          </a:xfrm>
          <a:prstGeom prst="rect">
            <a:avLst/>
          </a:prstGeom>
        </p:spPr>
      </p:pic>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753" y="3397075"/>
            <a:ext cx="785060" cy="1611630"/>
          </a:xfrm>
          <a:prstGeom prst="rect">
            <a:avLst/>
          </a:prstGeom>
        </p:spPr>
      </p:pic>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4970" y="433136"/>
            <a:ext cx="960459" cy="1611630"/>
          </a:xfrm>
          <a:prstGeom prst="rect">
            <a:avLst/>
          </a:prstGeom>
        </p:spPr>
      </p:pic>
      <p:sp>
        <p:nvSpPr>
          <p:cNvPr id="6" name="Rectangle 5"/>
          <p:cNvSpPr/>
          <p:nvPr/>
        </p:nvSpPr>
        <p:spPr>
          <a:xfrm>
            <a:off x="4934201" y="663240"/>
            <a:ext cx="2346158" cy="6131593"/>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013">
              <a:ln w="88900" cmpd="sng">
                <a:solidFill>
                  <a:schemeClr val="tx1"/>
                </a:solidFill>
                <a:prstDash val="solid"/>
              </a:ln>
            </a:endParaRPr>
          </a:p>
        </p:txBody>
      </p:sp>
      <p:sp>
        <p:nvSpPr>
          <p:cNvPr id="7" name="Oval 6"/>
          <p:cNvSpPr/>
          <p:nvPr/>
        </p:nvSpPr>
        <p:spPr>
          <a:xfrm>
            <a:off x="5120439" y="2042143"/>
            <a:ext cx="1840832" cy="3900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13" dirty="0"/>
              <a:t>Room Booking</a:t>
            </a:r>
            <a:endParaRPr lang="en-US" sz="1013" dirty="0"/>
          </a:p>
        </p:txBody>
      </p:sp>
      <p:sp>
        <p:nvSpPr>
          <p:cNvPr id="8" name="Oval 7"/>
          <p:cNvSpPr/>
          <p:nvPr/>
        </p:nvSpPr>
        <p:spPr>
          <a:xfrm>
            <a:off x="5046993" y="889066"/>
            <a:ext cx="1840832" cy="3900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13" dirty="0"/>
              <a:t>Management</a:t>
            </a:r>
            <a:endParaRPr lang="en-US" sz="1013" dirty="0"/>
          </a:p>
        </p:txBody>
      </p:sp>
      <p:sp>
        <p:nvSpPr>
          <p:cNvPr id="9" name="Oval 8"/>
          <p:cNvSpPr/>
          <p:nvPr/>
        </p:nvSpPr>
        <p:spPr>
          <a:xfrm>
            <a:off x="5107439" y="2610499"/>
            <a:ext cx="1840832" cy="3900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13" dirty="0"/>
              <a:t>Bill Payment</a:t>
            </a:r>
            <a:endParaRPr lang="en-US" sz="1013" dirty="0"/>
          </a:p>
        </p:txBody>
      </p:sp>
      <p:sp>
        <p:nvSpPr>
          <p:cNvPr id="10" name="Oval 9"/>
          <p:cNvSpPr/>
          <p:nvPr/>
        </p:nvSpPr>
        <p:spPr>
          <a:xfrm>
            <a:off x="5107678" y="3213692"/>
            <a:ext cx="1840832" cy="3900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13" dirty="0"/>
              <a:t>Order Food</a:t>
            </a:r>
            <a:endParaRPr lang="en-US" sz="1013" dirty="0"/>
          </a:p>
        </p:txBody>
      </p:sp>
      <p:sp>
        <p:nvSpPr>
          <p:cNvPr id="11" name="Oval 10"/>
          <p:cNvSpPr/>
          <p:nvPr/>
        </p:nvSpPr>
        <p:spPr>
          <a:xfrm>
            <a:off x="5120439" y="3819259"/>
            <a:ext cx="1840832" cy="3900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13" dirty="0"/>
              <a:t>Food Cooking</a:t>
            </a:r>
            <a:endParaRPr lang="en-US" sz="1013" dirty="0"/>
          </a:p>
        </p:txBody>
      </p:sp>
      <p:sp>
        <p:nvSpPr>
          <p:cNvPr id="12" name="Oval 11"/>
          <p:cNvSpPr/>
          <p:nvPr/>
        </p:nvSpPr>
        <p:spPr>
          <a:xfrm>
            <a:off x="5120439" y="4393901"/>
            <a:ext cx="1840832" cy="3900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13" dirty="0"/>
              <a:t>Serve Food</a:t>
            </a:r>
            <a:endParaRPr lang="en-US" sz="1013" dirty="0"/>
          </a:p>
        </p:txBody>
      </p:sp>
      <p:sp>
        <p:nvSpPr>
          <p:cNvPr id="13" name="Oval 12"/>
          <p:cNvSpPr/>
          <p:nvPr/>
        </p:nvSpPr>
        <p:spPr>
          <a:xfrm>
            <a:off x="5120439" y="5013804"/>
            <a:ext cx="1840832" cy="3900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13" dirty="0"/>
              <a:t>Room Service</a:t>
            </a:r>
            <a:endParaRPr lang="en-US" sz="1013" dirty="0"/>
          </a:p>
        </p:txBody>
      </p:sp>
      <p:sp>
        <p:nvSpPr>
          <p:cNvPr id="14" name="Oval 13"/>
          <p:cNvSpPr/>
          <p:nvPr/>
        </p:nvSpPr>
        <p:spPr>
          <a:xfrm>
            <a:off x="5120439" y="5600289"/>
            <a:ext cx="1840832" cy="3900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13" dirty="0"/>
              <a:t>Cleaner</a:t>
            </a:r>
            <a:endParaRPr lang="en-US" sz="1013" dirty="0"/>
          </a:p>
        </p:txBody>
      </p:sp>
      <p:sp>
        <p:nvSpPr>
          <p:cNvPr id="15" name="Oval 14"/>
          <p:cNvSpPr/>
          <p:nvPr/>
        </p:nvSpPr>
        <p:spPr>
          <a:xfrm>
            <a:off x="5154106" y="6220191"/>
            <a:ext cx="1840832" cy="3900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13" dirty="0"/>
              <a:t>Manage Security</a:t>
            </a:r>
            <a:endParaRPr lang="en-US" sz="1013" dirty="0"/>
          </a:p>
        </p:txBody>
      </p:sp>
      <p:sp>
        <p:nvSpPr>
          <p:cNvPr id="47" name="TextBox 46"/>
          <p:cNvSpPr txBox="1"/>
          <p:nvPr/>
        </p:nvSpPr>
        <p:spPr>
          <a:xfrm>
            <a:off x="4316078" y="1663463"/>
            <a:ext cx="670376" cy="248209"/>
          </a:xfrm>
          <a:prstGeom prst="rect">
            <a:avLst/>
          </a:prstGeom>
          <a:noFill/>
        </p:spPr>
        <p:txBody>
          <a:bodyPr wrap="none" rtlCol="0">
            <a:spAutoFit/>
          </a:bodyPr>
          <a:lstStyle/>
          <a:p>
            <a:r>
              <a:rPr lang="en-US" sz="1013" dirty="0"/>
              <a:t>Manager</a:t>
            </a:r>
            <a:endParaRPr lang="en-US" sz="1013" dirty="0"/>
          </a:p>
        </p:txBody>
      </p:sp>
      <p:sp>
        <p:nvSpPr>
          <p:cNvPr id="48" name="TextBox 47"/>
          <p:cNvSpPr txBox="1"/>
          <p:nvPr/>
        </p:nvSpPr>
        <p:spPr>
          <a:xfrm>
            <a:off x="7256671" y="3211679"/>
            <a:ext cx="906017" cy="248209"/>
          </a:xfrm>
          <a:prstGeom prst="rect">
            <a:avLst/>
          </a:prstGeom>
          <a:noFill/>
        </p:spPr>
        <p:txBody>
          <a:bodyPr wrap="none" rtlCol="0">
            <a:spAutoFit/>
          </a:bodyPr>
          <a:lstStyle/>
          <a:p>
            <a:r>
              <a:rPr lang="en-US" sz="1013" dirty="0"/>
              <a:t>Receptionist</a:t>
            </a:r>
            <a:endParaRPr lang="en-US" sz="1013" dirty="0"/>
          </a:p>
        </p:txBody>
      </p:sp>
      <p:sp>
        <p:nvSpPr>
          <p:cNvPr id="49" name="TextBox 48"/>
          <p:cNvSpPr txBox="1"/>
          <p:nvPr/>
        </p:nvSpPr>
        <p:spPr>
          <a:xfrm>
            <a:off x="7405562" y="4572736"/>
            <a:ext cx="450764" cy="248209"/>
          </a:xfrm>
          <a:prstGeom prst="rect">
            <a:avLst/>
          </a:prstGeom>
          <a:noFill/>
        </p:spPr>
        <p:txBody>
          <a:bodyPr wrap="none" rtlCol="0">
            <a:spAutoFit/>
          </a:bodyPr>
          <a:lstStyle/>
          <a:p>
            <a:r>
              <a:rPr lang="en-US" sz="1013" dirty="0"/>
              <a:t>Chef</a:t>
            </a:r>
            <a:endParaRPr lang="en-US" sz="1013" dirty="0"/>
          </a:p>
        </p:txBody>
      </p:sp>
      <p:sp>
        <p:nvSpPr>
          <p:cNvPr id="50" name="TextBox 49"/>
          <p:cNvSpPr txBox="1"/>
          <p:nvPr/>
        </p:nvSpPr>
        <p:spPr>
          <a:xfrm>
            <a:off x="4261937" y="3525502"/>
            <a:ext cx="732893" cy="248209"/>
          </a:xfrm>
          <a:prstGeom prst="rect">
            <a:avLst/>
          </a:prstGeom>
          <a:noFill/>
        </p:spPr>
        <p:txBody>
          <a:bodyPr wrap="none" rtlCol="0">
            <a:spAutoFit/>
          </a:bodyPr>
          <a:lstStyle/>
          <a:p>
            <a:r>
              <a:rPr lang="en-US" sz="1013" dirty="0"/>
              <a:t>Customer</a:t>
            </a:r>
            <a:endParaRPr lang="en-US" sz="1013" dirty="0"/>
          </a:p>
        </p:txBody>
      </p:sp>
      <p:sp>
        <p:nvSpPr>
          <p:cNvPr id="51" name="TextBox 50"/>
          <p:cNvSpPr txBox="1"/>
          <p:nvPr/>
        </p:nvSpPr>
        <p:spPr>
          <a:xfrm>
            <a:off x="4261937" y="5831505"/>
            <a:ext cx="745717" cy="248209"/>
          </a:xfrm>
          <a:prstGeom prst="rect">
            <a:avLst/>
          </a:prstGeom>
          <a:noFill/>
        </p:spPr>
        <p:txBody>
          <a:bodyPr wrap="none" rtlCol="0">
            <a:spAutoFit/>
          </a:bodyPr>
          <a:lstStyle/>
          <a:p>
            <a:r>
              <a:rPr lang="en-US" sz="1013" dirty="0"/>
              <a:t>Employee</a:t>
            </a:r>
            <a:endParaRPr lang="en-US" sz="1013" dirty="0"/>
          </a:p>
        </p:txBody>
      </p:sp>
      <p:sp>
        <p:nvSpPr>
          <p:cNvPr id="52" name="Rectangle 51"/>
          <p:cNvSpPr/>
          <p:nvPr/>
        </p:nvSpPr>
        <p:spPr>
          <a:xfrm>
            <a:off x="4496363" y="81469"/>
            <a:ext cx="3199274" cy="519439"/>
          </a:xfrm>
          <a:prstGeom prst="rect">
            <a:avLst/>
          </a:prstGeom>
          <a:noFill/>
        </p:spPr>
        <p:txBody>
          <a:bodyPr wrap="none" lIns="51435" tIns="25718" rIns="51435" bIns="25718">
            <a:spAutoFit/>
          </a:bodyPr>
          <a:lstStyle/>
          <a:p>
            <a:pPr algn="ctr"/>
            <a:r>
              <a:rPr lang="en-US" sz="3038" dirty="0" smtClean="0">
                <a:ln w="0"/>
                <a:effectLst>
                  <a:outerShdw blurRad="38100" dist="19050" dir="2700000" algn="tl" rotWithShape="0">
                    <a:schemeClr val="dk1">
                      <a:alpha val="40000"/>
                    </a:schemeClr>
                  </a:outerShdw>
                </a:effectLst>
              </a:rPr>
              <a:t>Use Case Diagram</a:t>
            </a:r>
            <a:endParaRPr lang="en-US" sz="3038" dirty="0">
              <a:ln w="0"/>
              <a:effectLst>
                <a:outerShdw blurRad="38100" dist="19050" dir="2700000" algn="tl" rotWithShape="0">
                  <a:schemeClr val="dk1">
                    <a:alpha val="40000"/>
                  </a:schemeClr>
                </a:outerShdw>
              </a:effectLst>
            </a:endParaRPr>
          </a:p>
        </p:txBody>
      </p:sp>
      <p:sp>
        <p:nvSpPr>
          <p:cNvPr id="34" name="Oval 33"/>
          <p:cNvSpPr/>
          <p:nvPr/>
        </p:nvSpPr>
        <p:spPr>
          <a:xfrm>
            <a:off x="5067300" y="1459664"/>
            <a:ext cx="1840832" cy="3900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13" dirty="0"/>
              <a:t>S</a:t>
            </a:r>
            <a:r>
              <a:rPr lang="en-US" sz="1013" dirty="0"/>
              <a:t>upplier</a:t>
            </a:r>
            <a:endParaRPr lang="en-US" sz="1013" dirty="0"/>
          </a:p>
        </p:txBody>
      </p:sp>
      <p:sp>
        <p:nvSpPr>
          <p:cNvPr id="2" name="TextBox 1"/>
          <p:cNvSpPr txBox="1"/>
          <p:nvPr/>
        </p:nvSpPr>
        <p:spPr>
          <a:xfrm>
            <a:off x="7360944" y="1848067"/>
            <a:ext cx="595035" cy="248209"/>
          </a:xfrm>
          <a:prstGeom prst="rect">
            <a:avLst/>
          </a:prstGeom>
          <a:noFill/>
        </p:spPr>
        <p:txBody>
          <a:bodyPr wrap="none" rtlCol="0">
            <a:spAutoFit/>
          </a:bodyPr>
          <a:lstStyle/>
          <a:p>
            <a:r>
              <a:rPr lang="en-US" sz="1013" dirty="0"/>
              <a:t>Vender</a:t>
            </a:r>
            <a:endParaRPr lang="en-US" sz="1013" dirty="0"/>
          </a:p>
        </p:txBody>
      </p:sp>
      <p:cxnSp>
        <p:nvCxnSpPr>
          <p:cNvPr id="4" name="Straight Connector 3"/>
          <p:cNvCxnSpPr/>
          <p:nvPr/>
        </p:nvCxnSpPr>
        <p:spPr>
          <a:xfrm flipH="1">
            <a:off x="4729887" y="1114474"/>
            <a:ext cx="317107" cy="156895"/>
          </a:xfrm>
          <a:prstGeom prst="line">
            <a:avLst/>
          </a:prstGeom>
          <a:ln w="31750"/>
        </p:spPr>
        <p:style>
          <a:lnRef idx="3">
            <a:schemeClr val="dk1"/>
          </a:lnRef>
          <a:fillRef idx="0">
            <a:schemeClr val="dk1"/>
          </a:fillRef>
          <a:effectRef idx="2">
            <a:schemeClr val="dk1"/>
          </a:effectRef>
          <a:fontRef idx="minor">
            <a:schemeClr val="tx1"/>
          </a:fontRef>
        </p:style>
      </p:cxnSp>
      <p:cxnSp>
        <p:nvCxnSpPr>
          <p:cNvPr id="39" name="Straight Connector 38"/>
          <p:cNvCxnSpPr>
            <a:endCxn id="34" idx="6"/>
          </p:cNvCxnSpPr>
          <p:nvPr/>
        </p:nvCxnSpPr>
        <p:spPr>
          <a:xfrm flipH="1">
            <a:off x="6908132" y="1376631"/>
            <a:ext cx="583025" cy="278067"/>
          </a:xfrm>
          <a:prstGeom prst="line">
            <a:avLst/>
          </a:prstGeom>
          <a:ln w="31750"/>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flipH="1">
            <a:off x="4729887" y="2299903"/>
            <a:ext cx="442812" cy="683323"/>
          </a:xfrm>
          <a:prstGeom prst="line">
            <a:avLst/>
          </a:prstGeom>
          <a:ln w="31750"/>
        </p:spPr>
        <p:style>
          <a:lnRef idx="3">
            <a:schemeClr val="dk1"/>
          </a:lnRef>
          <a:fillRef idx="0">
            <a:schemeClr val="dk1"/>
          </a:fillRef>
          <a:effectRef idx="2">
            <a:schemeClr val="dk1"/>
          </a:effectRef>
          <a:fontRef idx="minor">
            <a:schemeClr val="tx1"/>
          </a:fontRef>
        </p:style>
      </p:cxnSp>
      <p:cxnSp>
        <p:nvCxnSpPr>
          <p:cNvPr id="45" name="Straight Connector 44"/>
          <p:cNvCxnSpPr>
            <a:stCxn id="9" idx="2"/>
          </p:cNvCxnSpPr>
          <p:nvPr/>
        </p:nvCxnSpPr>
        <p:spPr>
          <a:xfrm flipH="1">
            <a:off x="4729887" y="2805533"/>
            <a:ext cx="377553" cy="177693"/>
          </a:xfrm>
          <a:prstGeom prst="line">
            <a:avLst/>
          </a:prstGeom>
          <a:ln w="31750"/>
        </p:spPr>
        <p:style>
          <a:lnRef idx="3">
            <a:schemeClr val="dk1"/>
          </a:lnRef>
          <a:fillRef idx="0">
            <a:schemeClr val="dk1"/>
          </a:fillRef>
          <a:effectRef idx="2">
            <a:schemeClr val="dk1"/>
          </a:effectRef>
          <a:fontRef idx="minor">
            <a:schemeClr val="tx1"/>
          </a:fontRef>
        </p:style>
      </p:cxnSp>
      <p:cxnSp>
        <p:nvCxnSpPr>
          <p:cNvPr id="53" name="Straight Connector 52"/>
          <p:cNvCxnSpPr>
            <a:stCxn id="10" idx="2"/>
          </p:cNvCxnSpPr>
          <p:nvPr/>
        </p:nvCxnSpPr>
        <p:spPr>
          <a:xfrm flipH="1" flipV="1">
            <a:off x="4729887" y="2983227"/>
            <a:ext cx="377791" cy="425500"/>
          </a:xfrm>
          <a:prstGeom prst="line">
            <a:avLst/>
          </a:prstGeom>
          <a:ln w="31750"/>
        </p:spPr>
        <p:style>
          <a:lnRef idx="3">
            <a:schemeClr val="dk1"/>
          </a:lnRef>
          <a:fillRef idx="0">
            <a:schemeClr val="dk1"/>
          </a:fillRef>
          <a:effectRef idx="2">
            <a:schemeClr val="dk1"/>
          </a:effectRef>
          <a:fontRef idx="minor">
            <a:schemeClr val="tx1"/>
          </a:fontRef>
        </p:style>
      </p:cxnSp>
      <p:cxnSp>
        <p:nvCxnSpPr>
          <p:cNvPr id="54" name="Straight Connector 53"/>
          <p:cNvCxnSpPr>
            <a:endCxn id="9" idx="6"/>
          </p:cNvCxnSpPr>
          <p:nvPr/>
        </p:nvCxnSpPr>
        <p:spPr>
          <a:xfrm flipH="1">
            <a:off x="6948272" y="2805532"/>
            <a:ext cx="483676" cy="1"/>
          </a:xfrm>
          <a:prstGeom prst="line">
            <a:avLst/>
          </a:prstGeom>
          <a:ln w="31750"/>
        </p:spPr>
        <p:style>
          <a:lnRef idx="3">
            <a:schemeClr val="dk1"/>
          </a:lnRef>
          <a:fillRef idx="0">
            <a:schemeClr val="dk1"/>
          </a:fillRef>
          <a:effectRef idx="2">
            <a:schemeClr val="dk1"/>
          </a:effectRef>
          <a:fontRef idx="minor">
            <a:schemeClr val="tx1"/>
          </a:fontRef>
        </p:style>
      </p:cxnSp>
      <p:cxnSp>
        <p:nvCxnSpPr>
          <p:cNvPr id="55" name="Straight Connector 54"/>
          <p:cNvCxnSpPr>
            <a:endCxn id="7" idx="6"/>
          </p:cNvCxnSpPr>
          <p:nvPr/>
        </p:nvCxnSpPr>
        <p:spPr>
          <a:xfrm flipH="1" flipV="1">
            <a:off x="6961271" y="2237177"/>
            <a:ext cx="469169" cy="568356"/>
          </a:xfrm>
          <a:prstGeom prst="line">
            <a:avLst/>
          </a:prstGeom>
          <a:ln w="31750"/>
        </p:spPr>
        <p:style>
          <a:lnRef idx="3">
            <a:schemeClr val="dk1"/>
          </a:lnRef>
          <a:fillRef idx="0">
            <a:schemeClr val="dk1"/>
          </a:fillRef>
          <a:effectRef idx="2">
            <a:schemeClr val="dk1"/>
          </a:effectRef>
          <a:fontRef idx="minor">
            <a:schemeClr val="tx1"/>
          </a:fontRef>
        </p:style>
      </p:cxnSp>
      <p:cxnSp>
        <p:nvCxnSpPr>
          <p:cNvPr id="58" name="Straight Connector 57"/>
          <p:cNvCxnSpPr/>
          <p:nvPr/>
        </p:nvCxnSpPr>
        <p:spPr>
          <a:xfrm flipH="1" flipV="1">
            <a:off x="6961271" y="4010970"/>
            <a:ext cx="469169" cy="88772"/>
          </a:xfrm>
          <a:prstGeom prst="line">
            <a:avLst/>
          </a:prstGeom>
          <a:ln w="31750"/>
        </p:spPr>
        <p:style>
          <a:lnRef idx="3">
            <a:schemeClr val="dk1"/>
          </a:lnRef>
          <a:fillRef idx="0">
            <a:schemeClr val="dk1"/>
          </a:fillRef>
          <a:effectRef idx="2">
            <a:schemeClr val="dk1"/>
          </a:effectRef>
          <a:fontRef idx="minor">
            <a:schemeClr val="tx1"/>
          </a:fontRef>
        </p:style>
      </p:cxnSp>
      <p:cxnSp>
        <p:nvCxnSpPr>
          <p:cNvPr id="61" name="Straight Connector 60"/>
          <p:cNvCxnSpPr>
            <a:stCxn id="12" idx="2"/>
          </p:cNvCxnSpPr>
          <p:nvPr/>
        </p:nvCxnSpPr>
        <p:spPr>
          <a:xfrm flipH="1">
            <a:off x="4734265" y="4588935"/>
            <a:ext cx="386174" cy="763279"/>
          </a:xfrm>
          <a:prstGeom prst="line">
            <a:avLst/>
          </a:prstGeom>
          <a:ln w="31750"/>
        </p:spPr>
        <p:style>
          <a:lnRef idx="3">
            <a:schemeClr val="dk1"/>
          </a:lnRef>
          <a:fillRef idx="0">
            <a:schemeClr val="dk1"/>
          </a:fillRef>
          <a:effectRef idx="2">
            <a:schemeClr val="dk1"/>
          </a:effectRef>
          <a:fontRef idx="minor">
            <a:schemeClr val="tx1"/>
          </a:fontRef>
        </p:style>
      </p:cxnSp>
      <p:cxnSp>
        <p:nvCxnSpPr>
          <p:cNvPr id="63" name="Straight Connector 62"/>
          <p:cNvCxnSpPr>
            <a:stCxn id="13" idx="2"/>
          </p:cNvCxnSpPr>
          <p:nvPr/>
        </p:nvCxnSpPr>
        <p:spPr>
          <a:xfrm flipH="1">
            <a:off x="4734265" y="5208838"/>
            <a:ext cx="386174" cy="133382"/>
          </a:xfrm>
          <a:prstGeom prst="line">
            <a:avLst/>
          </a:prstGeom>
          <a:ln w="31750"/>
        </p:spPr>
        <p:style>
          <a:lnRef idx="3">
            <a:schemeClr val="dk1"/>
          </a:lnRef>
          <a:fillRef idx="0">
            <a:schemeClr val="dk1"/>
          </a:fillRef>
          <a:effectRef idx="2">
            <a:schemeClr val="dk1"/>
          </a:effectRef>
          <a:fontRef idx="minor">
            <a:schemeClr val="tx1"/>
          </a:fontRef>
        </p:style>
      </p:cxnSp>
      <p:cxnSp>
        <p:nvCxnSpPr>
          <p:cNvPr id="66" name="Straight Connector 65"/>
          <p:cNvCxnSpPr>
            <a:stCxn id="14" idx="2"/>
          </p:cNvCxnSpPr>
          <p:nvPr/>
        </p:nvCxnSpPr>
        <p:spPr>
          <a:xfrm flipH="1" flipV="1">
            <a:off x="4734266" y="5355646"/>
            <a:ext cx="386173" cy="439677"/>
          </a:xfrm>
          <a:prstGeom prst="line">
            <a:avLst/>
          </a:prstGeom>
          <a:ln w="31750"/>
        </p:spPr>
        <p:style>
          <a:lnRef idx="3">
            <a:schemeClr val="dk1"/>
          </a:lnRef>
          <a:fillRef idx="0">
            <a:schemeClr val="dk1"/>
          </a:fillRef>
          <a:effectRef idx="2">
            <a:schemeClr val="dk1"/>
          </a:effectRef>
          <a:fontRef idx="minor">
            <a:schemeClr val="tx1"/>
          </a:fontRef>
        </p:style>
      </p:cxnSp>
      <p:cxnSp>
        <p:nvCxnSpPr>
          <p:cNvPr id="68" name="Straight Connector 67"/>
          <p:cNvCxnSpPr>
            <a:stCxn id="15" idx="2"/>
          </p:cNvCxnSpPr>
          <p:nvPr/>
        </p:nvCxnSpPr>
        <p:spPr>
          <a:xfrm flipH="1" flipV="1">
            <a:off x="4734266" y="5352214"/>
            <a:ext cx="419840" cy="1063011"/>
          </a:xfrm>
          <a:prstGeom prst="line">
            <a:avLst/>
          </a:prstGeom>
          <a:ln w="3175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853853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8229600" cy="1143000"/>
          </a:xfrm>
        </p:spPr>
        <p:txBody>
          <a:bodyPr>
            <a:normAutofit/>
          </a:bodyPr>
          <a:lstStyle/>
          <a:p>
            <a:pPr algn="ctr"/>
            <a:r>
              <a:rPr lang="en-US" sz="4000" b="1" dirty="0">
                <a:ln w="12700">
                  <a:solidFill>
                    <a:schemeClr val="tx2">
                      <a:satMod val="155000"/>
                    </a:schemeClr>
                  </a:solidFill>
                  <a:prstDash val="solid"/>
                </a:ln>
                <a:effectLst>
                  <a:outerShdw blurRad="41275" dist="20320" dir="1800000" algn="tl" rotWithShape="0">
                    <a:srgbClr val="000000">
                      <a:alpha val="40000"/>
                    </a:srgbClr>
                  </a:outerShdw>
                </a:effectLst>
                <a:latin typeface="Castellar" pitchFamily="18" charset="0"/>
              </a:rPr>
              <a:t>E-R DIAGRAM</a:t>
            </a:r>
            <a:endParaRPr lang="en-US" sz="4000" b="1" dirty="0">
              <a:ln w="12700">
                <a:solidFill>
                  <a:schemeClr val="tx2">
                    <a:satMod val="155000"/>
                  </a:schemeClr>
                </a:solidFill>
                <a:prstDash val="solid"/>
              </a:ln>
              <a:effectLst>
                <a:outerShdw blurRad="41275" dist="20320" dir="1800000" algn="tl" rotWithShape="0">
                  <a:srgbClr val="000000">
                    <a:alpha val="40000"/>
                  </a:srgbClr>
                </a:outerShdw>
              </a:effectLst>
              <a:latin typeface="Castellar" pitchFamily="18" charset="0"/>
            </a:endParaRPr>
          </a:p>
        </p:txBody>
      </p:sp>
      <p:sp>
        <p:nvSpPr>
          <p:cNvPr id="3" name="Content Placeholder 2"/>
          <p:cNvSpPr>
            <a:spLocks noGrp="1"/>
          </p:cNvSpPr>
          <p:nvPr>
            <p:ph idx="1"/>
          </p:nvPr>
        </p:nvSpPr>
        <p:spPr>
          <a:xfrm>
            <a:off x="677334" y="2160589"/>
            <a:ext cx="7579975" cy="3880773"/>
          </a:xfrm>
        </p:spPr>
        <p:txBody>
          <a:bodyPr>
            <a:normAutofit/>
          </a:bodyPr>
          <a:lstStyle/>
          <a:p>
            <a:pPr algn="just"/>
            <a:r>
              <a:rPr lang="en-US" sz="2000" dirty="0" smtClean="0"/>
              <a:t>E-R diagram is a visual representation of data that describes how data is related to each other.</a:t>
            </a:r>
          </a:p>
          <a:p>
            <a:pPr algn="just"/>
            <a:r>
              <a:rPr lang="en-US" sz="2000" dirty="0" smtClean="0"/>
              <a:t>In E-R diagram we disintegrate data into entities, attributes &amp;setup relationships between entities, all this can be represented visually using the E-R diagram.</a:t>
            </a:r>
          </a:p>
          <a:p>
            <a:pPr algn="just"/>
            <a:endParaRPr lang="en-US" sz="2000" dirty="0"/>
          </a:p>
        </p:txBody>
      </p:sp>
      <p:pic>
        <p:nvPicPr>
          <p:cNvPr id="5" name="Picture 4" descr="database-diagram-symbols-diagrams-photo-three-level-architecture-for-alluring.jpg"/>
          <p:cNvPicPr>
            <a:picLocks noChangeAspect="1"/>
          </p:cNvPicPr>
          <p:nvPr/>
        </p:nvPicPr>
        <p:blipFill>
          <a:blip r:embed="rId2"/>
          <a:stretch>
            <a:fillRect/>
          </a:stretch>
        </p:blipFill>
        <p:spPr>
          <a:xfrm>
            <a:off x="8610600" y="422564"/>
            <a:ext cx="3581400" cy="6172200"/>
          </a:xfrm>
          <a:prstGeom prst="rect">
            <a:avLst/>
          </a:prstGeom>
        </p:spPr>
      </p:pic>
    </p:spTree>
    <p:extLst>
      <p:ext uri="{BB962C8B-B14F-4D97-AF65-F5344CB8AC3E}">
        <p14:creationId xmlns:p14="http://schemas.microsoft.com/office/powerpoint/2010/main" val="11450823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990600"/>
            <a:ext cx="4040188" cy="659352"/>
          </a:xfrm>
        </p:spPr>
        <p:txBody>
          <a:bodyPr/>
          <a:lstStyle/>
          <a:p>
            <a:r>
              <a:rPr lang="en-US" dirty="0" smtClean="0">
                <a:latin typeface="Castellar" pitchFamily="18" charset="0"/>
              </a:rPr>
              <a:t>ADVANTAGES:-</a:t>
            </a:r>
            <a:endParaRPr lang="en-US" dirty="0">
              <a:latin typeface="Castellar" pitchFamily="18" charset="0"/>
            </a:endParaRPr>
          </a:p>
        </p:txBody>
      </p:sp>
      <p:sp>
        <p:nvSpPr>
          <p:cNvPr id="4" name="Text Placeholder 3"/>
          <p:cNvSpPr>
            <a:spLocks noGrp="1"/>
          </p:cNvSpPr>
          <p:nvPr>
            <p:ph type="body" sz="half" idx="3"/>
          </p:nvPr>
        </p:nvSpPr>
        <p:spPr>
          <a:xfrm>
            <a:off x="1828802" y="3581402"/>
            <a:ext cx="4041775" cy="654843"/>
          </a:xfrm>
        </p:spPr>
        <p:txBody>
          <a:bodyPr/>
          <a:lstStyle/>
          <a:p>
            <a:r>
              <a:rPr lang="en-US" dirty="0" smtClean="0">
                <a:latin typeface="Castellar" pitchFamily="18" charset="0"/>
              </a:rPr>
              <a:t>DISADVANTAGES:-</a:t>
            </a:r>
            <a:endParaRPr lang="en-US" dirty="0">
              <a:latin typeface="Castellar" pitchFamily="18" charset="0"/>
            </a:endParaRPr>
          </a:p>
        </p:txBody>
      </p:sp>
      <p:sp>
        <p:nvSpPr>
          <p:cNvPr id="5" name="Content Placeholder 4"/>
          <p:cNvSpPr>
            <a:spLocks noGrp="1"/>
          </p:cNvSpPr>
          <p:nvPr>
            <p:ph sz="quarter" idx="2"/>
          </p:nvPr>
        </p:nvSpPr>
        <p:spPr>
          <a:xfrm>
            <a:off x="1828800" y="1752600"/>
            <a:ext cx="8839200" cy="1524000"/>
          </a:xfrm>
        </p:spPr>
        <p:txBody>
          <a:bodyPr>
            <a:normAutofit/>
          </a:bodyPr>
          <a:lstStyle/>
          <a:p>
            <a:r>
              <a:rPr lang="en-US" sz="2000" dirty="0" smtClean="0"/>
              <a:t>Visual representation . </a:t>
            </a:r>
          </a:p>
          <a:p>
            <a:r>
              <a:rPr lang="en-US" sz="2000" dirty="0" smtClean="0"/>
              <a:t>Effective communication tool .</a:t>
            </a:r>
          </a:p>
          <a:p>
            <a:pPr>
              <a:buNone/>
            </a:pPr>
            <a:endParaRPr lang="en-US" sz="2000" dirty="0"/>
          </a:p>
        </p:txBody>
      </p:sp>
      <p:sp>
        <p:nvSpPr>
          <p:cNvPr id="6" name="Content Placeholder 5"/>
          <p:cNvSpPr>
            <a:spLocks noGrp="1"/>
          </p:cNvSpPr>
          <p:nvPr>
            <p:ph sz="quarter" idx="4"/>
          </p:nvPr>
        </p:nvSpPr>
        <p:spPr>
          <a:xfrm>
            <a:off x="1828800" y="4419600"/>
            <a:ext cx="8839200" cy="2133600"/>
          </a:xfrm>
        </p:spPr>
        <p:txBody>
          <a:bodyPr>
            <a:normAutofit/>
          </a:bodyPr>
          <a:lstStyle/>
          <a:p>
            <a:r>
              <a:rPr lang="en-US" sz="2000" dirty="0" smtClean="0"/>
              <a:t>Limited relationship representation.</a:t>
            </a:r>
          </a:p>
          <a:p>
            <a:r>
              <a:rPr lang="en-US" sz="2000" dirty="0" smtClean="0"/>
              <a:t>Limited constraint representation.</a:t>
            </a:r>
          </a:p>
          <a:p>
            <a:r>
              <a:rPr lang="en-US" sz="2000" dirty="0" smtClean="0"/>
              <a:t>No data manipulation language.</a:t>
            </a:r>
            <a:endParaRPr lang="en-US" sz="2000" dirty="0"/>
          </a:p>
        </p:txBody>
      </p:sp>
    </p:spTree>
    <p:extLst>
      <p:ext uri="{BB962C8B-B14F-4D97-AF65-F5344CB8AC3E}">
        <p14:creationId xmlns:p14="http://schemas.microsoft.com/office/powerpoint/2010/main" val="27438721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15254" y="685802"/>
            <a:ext cx="3122971" cy="646331"/>
          </a:xfrm>
          <a:prstGeom prst="rect">
            <a:avLst/>
          </a:prstGeom>
          <a:noFill/>
        </p:spPr>
        <p:txBody>
          <a:bodyPr wrap="none" lIns="91440" tIns="45720" rIns="91440" bIns="45720">
            <a:spAutoFit/>
          </a:bodyPr>
          <a:lstStyle/>
          <a:p>
            <a:pPr algn="ctr"/>
            <a:r>
              <a:rPr lang="en-US" sz="36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E-R DIAGRAM </a:t>
            </a:r>
            <a:endParaRPr lang="en-US" sz="36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636" y="1643457"/>
            <a:ext cx="10058400" cy="4957825"/>
          </a:xfrm>
          <a:prstGeom prst="rect">
            <a:avLst/>
          </a:prstGeom>
        </p:spPr>
      </p:pic>
    </p:spTree>
    <p:extLst>
      <p:ext uri="{BB962C8B-B14F-4D97-AF65-F5344CB8AC3E}">
        <p14:creationId xmlns:p14="http://schemas.microsoft.com/office/powerpoint/2010/main" val="40586485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914400"/>
            <a:ext cx="8229600" cy="1143000"/>
          </a:xfrm>
        </p:spPr>
        <p:txBody>
          <a:bodyPr>
            <a:normAutofit fontScale="90000"/>
          </a:bodyPr>
          <a:lstStyle/>
          <a:p>
            <a:pPr algn="ctr"/>
            <a:r>
              <a:rPr lang="en-US" sz="4400" b="1" dirty="0">
                <a:ln w="12700">
                  <a:solidFill>
                    <a:schemeClr val="tx2">
                      <a:satMod val="155000"/>
                    </a:schemeClr>
                  </a:solidFill>
                  <a:prstDash val="solid"/>
                </a:ln>
                <a:effectLst>
                  <a:outerShdw blurRad="41275" dist="20320" dir="1800000" algn="tl" rotWithShape="0">
                    <a:srgbClr val="000000">
                      <a:alpha val="40000"/>
                    </a:srgbClr>
                  </a:outerShdw>
                </a:effectLst>
                <a:latin typeface="Castellar" pitchFamily="18" charset="0"/>
              </a:rPr>
              <a:t>DATA FLOW DIAGRAM:-</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lgn="just"/>
            <a:r>
              <a:rPr lang="en-US" sz="2000" dirty="0" smtClean="0"/>
              <a:t>Data flow diagram is a graphical representation of the “flow” of data through an information system.</a:t>
            </a:r>
          </a:p>
          <a:p>
            <a:pPr algn="just"/>
            <a:r>
              <a:rPr lang="en-US" sz="2000" dirty="0" smtClean="0"/>
              <a:t>It serves the purpose of clarifying system requirements and identifying major transformation.</a:t>
            </a:r>
          </a:p>
          <a:p>
            <a:pPr>
              <a:buNone/>
            </a:pPr>
            <a:endParaRPr lang="en-US" sz="2000" dirty="0" smtClean="0"/>
          </a:p>
        </p:txBody>
      </p:sp>
      <p:pic>
        <p:nvPicPr>
          <p:cNvPr id="4" name="Picture 3" descr="maxresdefault.jpg"/>
          <p:cNvPicPr>
            <a:picLocks noChangeAspect="1"/>
          </p:cNvPicPr>
          <p:nvPr/>
        </p:nvPicPr>
        <p:blipFill>
          <a:blip r:embed="rId2"/>
          <a:stretch>
            <a:fillRect/>
          </a:stretch>
        </p:blipFill>
        <p:spPr>
          <a:xfrm>
            <a:off x="5202382" y="3816928"/>
            <a:ext cx="5562600" cy="2667000"/>
          </a:xfrm>
          <a:prstGeom prst="rect">
            <a:avLst/>
          </a:prstGeom>
        </p:spPr>
      </p:pic>
    </p:spTree>
    <p:extLst>
      <p:ext uri="{BB962C8B-B14F-4D97-AF65-F5344CB8AC3E}">
        <p14:creationId xmlns:p14="http://schemas.microsoft.com/office/powerpoint/2010/main" val="27583288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543" b="1"/>
          <a:stretch/>
        </p:blipFill>
        <p:spPr>
          <a:xfrm>
            <a:off x="0" y="0"/>
            <a:ext cx="12192000" cy="6858000"/>
          </a:xfrm>
          <a:prstGeom prst="rect">
            <a:avLst/>
          </a:prstGeom>
        </p:spPr>
      </p:pic>
    </p:spTree>
    <p:extLst>
      <p:ext uri="{BB962C8B-B14F-4D97-AF65-F5344CB8AC3E}">
        <p14:creationId xmlns:p14="http://schemas.microsoft.com/office/powerpoint/2010/main" val="19728844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828801" y="990600"/>
            <a:ext cx="4040188" cy="659352"/>
          </a:xfrm>
        </p:spPr>
        <p:txBody>
          <a:bodyPr/>
          <a:lstStyle/>
          <a:p>
            <a:r>
              <a:rPr lang="en-US" dirty="0" smtClean="0">
                <a:latin typeface="Castellar" pitchFamily="18" charset="0"/>
              </a:rPr>
              <a:t>ADVANTAGES:-</a:t>
            </a:r>
            <a:endParaRPr lang="en-US" dirty="0">
              <a:latin typeface="Castellar" pitchFamily="18" charset="0"/>
            </a:endParaRPr>
          </a:p>
        </p:txBody>
      </p:sp>
      <p:sp>
        <p:nvSpPr>
          <p:cNvPr id="7" name="Text Placeholder 6"/>
          <p:cNvSpPr>
            <a:spLocks noGrp="1"/>
          </p:cNvSpPr>
          <p:nvPr>
            <p:ph type="body" sz="half" idx="3"/>
          </p:nvPr>
        </p:nvSpPr>
        <p:spPr>
          <a:xfrm>
            <a:off x="1905003" y="3124202"/>
            <a:ext cx="4041775" cy="654843"/>
          </a:xfrm>
        </p:spPr>
        <p:txBody>
          <a:bodyPr/>
          <a:lstStyle/>
          <a:p>
            <a:r>
              <a:rPr lang="en-US" dirty="0" smtClean="0">
                <a:latin typeface="Castellar" pitchFamily="18" charset="0"/>
              </a:rPr>
              <a:t>DISADVANTAGES:-</a:t>
            </a:r>
            <a:endParaRPr lang="en-US" dirty="0">
              <a:latin typeface="Castellar" pitchFamily="18" charset="0"/>
            </a:endParaRPr>
          </a:p>
        </p:txBody>
      </p:sp>
      <p:sp>
        <p:nvSpPr>
          <p:cNvPr id="6" name="Content Placeholder 5"/>
          <p:cNvSpPr>
            <a:spLocks noGrp="1"/>
          </p:cNvSpPr>
          <p:nvPr>
            <p:ph sz="quarter" idx="2"/>
          </p:nvPr>
        </p:nvSpPr>
        <p:spPr>
          <a:xfrm>
            <a:off x="1905000" y="1676400"/>
            <a:ext cx="8534400" cy="1447800"/>
          </a:xfrm>
        </p:spPr>
        <p:txBody>
          <a:bodyPr>
            <a:normAutofit/>
          </a:bodyPr>
          <a:lstStyle/>
          <a:p>
            <a:pPr algn="just"/>
            <a:r>
              <a:rPr lang="en-US" sz="2000" dirty="0" smtClean="0"/>
              <a:t>A good way to communicate the details of a task or processes to others.</a:t>
            </a:r>
          </a:p>
          <a:p>
            <a:pPr algn="just"/>
            <a:r>
              <a:rPr lang="en-US" sz="2000" dirty="0" smtClean="0"/>
              <a:t>An excellent way of documenting each stage of the process.</a:t>
            </a:r>
            <a:endParaRPr lang="en-US" sz="2000" dirty="0"/>
          </a:p>
        </p:txBody>
      </p:sp>
      <p:sp>
        <p:nvSpPr>
          <p:cNvPr id="8" name="Content Placeholder 7"/>
          <p:cNvSpPr>
            <a:spLocks noGrp="1"/>
          </p:cNvSpPr>
          <p:nvPr>
            <p:ph sz="quarter" idx="4"/>
          </p:nvPr>
        </p:nvSpPr>
        <p:spPr>
          <a:xfrm>
            <a:off x="1981200" y="3962400"/>
            <a:ext cx="8534400" cy="2362200"/>
          </a:xfrm>
        </p:spPr>
        <p:txBody>
          <a:bodyPr>
            <a:normAutofit/>
          </a:bodyPr>
          <a:lstStyle/>
          <a:p>
            <a:pPr algn="just"/>
            <a:r>
              <a:rPr lang="en-US" sz="2000" dirty="0" smtClean="0"/>
              <a:t>It make the programmers little confusing concerning the system.</a:t>
            </a:r>
          </a:p>
          <a:p>
            <a:pPr algn="just"/>
            <a:r>
              <a:rPr lang="en-US" sz="2000" dirty="0" smtClean="0"/>
              <a:t>Its simply takes a long  time to create.</a:t>
            </a:r>
          </a:p>
          <a:p>
            <a:endParaRPr lang="en-US" sz="2000" dirty="0"/>
          </a:p>
        </p:txBody>
      </p:sp>
    </p:spTree>
    <p:extLst>
      <p:ext uri="{BB962C8B-B14F-4D97-AF65-F5344CB8AC3E}">
        <p14:creationId xmlns:p14="http://schemas.microsoft.com/office/powerpoint/2010/main" val="33461171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999281" y="-63211"/>
            <a:ext cx="2932726" cy="646331"/>
          </a:xfrm>
          <a:prstGeom prst="rect">
            <a:avLst/>
          </a:prstGeom>
          <a:noFill/>
        </p:spPr>
        <p:txBody>
          <a:bodyPr wrap="none" lIns="91440" tIns="45720" rIns="91440" bIns="45720">
            <a:spAutoFit/>
          </a:bodyPr>
          <a:lstStyle/>
          <a:p>
            <a:pPr algn="ctr"/>
            <a:r>
              <a:rPr lang="en-US" sz="36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0-LEVEL DFD</a:t>
            </a:r>
            <a:endParaRPr lang="en-US" sz="36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4" name="Rectangle 3"/>
          <p:cNvSpPr/>
          <p:nvPr/>
        </p:nvSpPr>
        <p:spPr>
          <a:xfrm>
            <a:off x="1282264" y="2202853"/>
            <a:ext cx="1447800"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CUSTOMER</a:t>
            </a:r>
            <a:endParaRPr lang="en-US" dirty="0"/>
          </a:p>
        </p:txBody>
      </p:sp>
      <p:sp>
        <p:nvSpPr>
          <p:cNvPr id="5" name="Rectangle 4"/>
          <p:cNvSpPr/>
          <p:nvPr/>
        </p:nvSpPr>
        <p:spPr>
          <a:xfrm>
            <a:off x="8666044" y="2202853"/>
            <a:ext cx="1460500"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STAFF</a:t>
            </a:r>
            <a:endParaRPr lang="en-US" dirty="0"/>
          </a:p>
        </p:txBody>
      </p:sp>
      <p:sp>
        <p:nvSpPr>
          <p:cNvPr id="6" name="Oval 5"/>
          <p:cNvSpPr/>
          <p:nvPr/>
        </p:nvSpPr>
        <p:spPr>
          <a:xfrm>
            <a:off x="4452184" y="1814233"/>
            <a:ext cx="2286000" cy="1600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HOTEL</a:t>
            </a:r>
          </a:p>
          <a:p>
            <a:pPr algn="ctr"/>
            <a:r>
              <a:rPr lang="en-US" dirty="0" smtClean="0"/>
              <a:t>MANAGEMENT</a:t>
            </a:r>
          </a:p>
          <a:p>
            <a:pPr algn="ctr"/>
            <a:r>
              <a:rPr lang="en-US" dirty="0" smtClean="0"/>
              <a:t>SYSTEM</a:t>
            </a:r>
            <a:endParaRPr lang="en-US" dirty="0"/>
          </a:p>
        </p:txBody>
      </p:sp>
      <p:sp>
        <p:nvSpPr>
          <p:cNvPr id="8" name="Freeform 7"/>
          <p:cNvSpPr/>
          <p:nvPr/>
        </p:nvSpPr>
        <p:spPr>
          <a:xfrm>
            <a:off x="2006164" y="463156"/>
            <a:ext cx="3325490" cy="1760802"/>
          </a:xfrm>
          <a:custGeom>
            <a:avLst/>
            <a:gdLst>
              <a:gd name="connsiteX0" fmla="*/ 0 w 3558540"/>
              <a:gd name="connsiteY0" fmla="*/ 1747317 h 1747317"/>
              <a:gd name="connsiteX1" fmla="*/ 1127760 w 3558540"/>
              <a:gd name="connsiteY1" fmla="*/ 2337 h 1747317"/>
              <a:gd name="connsiteX2" fmla="*/ 3558540 w 3558540"/>
              <a:gd name="connsiteY2" fmla="*/ 1343457 h 1747317"/>
              <a:gd name="connsiteX3" fmla="*/ 3558540 w 3558540"/>
              <a:gd name="connsiteY3" fmla="*/ 1343457 h 1747317"/>
            </a:gdLst>
            <a:ahLst/>
            <a:cxnLst>
              <a:cxn ang="0">
                <a:pos x="connsiteX0" y="connsiteY0"/>
              </a:cxn>
              <a:cxn ang="0">
                <a:pos x="connsiteX1" y="connsiteY1"/>
              </a:cxn>
              <a:cxn ang="0">
                <a:pos x="connsiteX2" y="connsiteY2"/>
              </a:cxn>
              <a:cxn ang="0">
                <a:pos x="connsiteX3" y="connsiteY3"/>
              </a:cxn>
            </a:cxnLst>
            <a:rect l="l" t="t" r="r" b="b"/>
            <a:pathLst>
              <a:path w="3558540" h="1747317">
                <a:moveTo>
                  <a:pt x="0" y="1747317"/>
                </a:moveTo>
                <a:cubicBezTo>
                  <a:pt x="267335" y="908482"/>
                  <a:pt x="534670" y="69647"/>
                  <a:pt x="1127760" y="2337"/>
                </a:cubicBezTo>
                <a:cubicBezTo>
                  <a:pt x="1720850" y="-64973"/>
                  <a:pt x="3558540" y="1343457"/>
                  <a:pt x="3558540" y="1343457"/>
                </a:cubicBezTo>
                <a:lnTo>
                  <a:pt x="3558540" y="1343457"/>
                </a:ln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9" name="Straight Arrow Connector 8"/>
          <p:cNvCxnSpPr/>
          <p:nvPr/>
        </p:nvCxnSpPr>
        <p:spPr>
          <a:xfrm flipV="1">
            <a:off x="2707204" y="2395594"/>
            <a:ext cx="1767840" cy="35859"/>
          </a:xfrm>
          <a:prstGeom prst="straightConnector1">
            <a:avLst/>
          </a:prstGeom>
          <a:ln w="25400">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p:cNvCxnSpPr>
            <a:endCxn id="4" idx="3"/>
          </p:cNvCxnSpPr>
          <p:nvPr/>
        </p:nvCxnSpPr>
        <p:spPr>
          <a:xfrm flipH="1" flipV="1">
            <a:off x="2730064" y="2621953"/>
            <a:ext cx="1817582" cy="274539"/>
          </a:xfrm>
          <a:prstGeom prst="straightConnector1">
            <a:avLst/>
          </a:prstGeom>
          <a:ln w="25400">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a:stCxn id="6" idx="3"/>
          </p:cNvCxnSpPr>
          <p:nvPr/>
        </p:nvCxnSpPr>
        <p:spPr>
          <a:xfrm flipH="1" flipV="1">
            <a:off x="2730064" y="2888653"/>
            <a:ext cx="2056897" cy="291436"/>
          </a:xfrm>
          <a:prstGeom prst="straightConnector1">
            <a:avLst/>
          </a:prstGeom>
          <a:ln w="25400">
            <a:tailEnd type="arrow"/>
          </a:ln>
        </p:spPr>
        <p:style>
          <a:lnRef idx="1">
            <a:schemeClr val="dk1"/>
          </a:lnRef>
          <a:fillRef idx="0">
            <a:schemeClr val="dk1"/>
          </a:fillRef>
          <a:effectRef idx="0">
            <a:schemeClr val="dk1"/>
          </a:effectRef>
          <a:fontRef idx="minor">
            <a:schemeClr val="tx1"/>
          </a:fontRef>
        </p:style>
      </p:cxnSp>
      <p:sp>
        <p:nvSpPr>
          <p:cNvPr id="12" name="Rectangle 11"/>
          <p:cNvSpPr/>
          <p:nvPr/>
        </p:nvSpPr>
        <p:spPr>
          <a:xfrm>
            <a:off x="5176084" y="5797156"/>
            <a:ext cx="1460500"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VENDOR</a:t>
            </a:r>
            <a:endParaRPr lang="en-US" dirty="0"/>
          </a:p>
        </p:txBody>
      </p:sp>
      <p:sp>
        <p:nvSpPr>
          <p:cNvPr id="13" name="Freeform 12"/>
          <p:cNvSpPr/>
          <p:nvPr/>
        </p:nvSpPr>
        <p:spPr>
          <a:xfrm>
            <a:off x="5865694" y="734449"/>
            <a:ext cx="3028950" cy="1476024"/>
          </a:xfrm>
          <a:custGeom>
            <a:avLst/>
            <a:gdLst>
              <a:gd name="connsiteX0" fmla="*/ 0 w 2905125"/>
              <a:gd name="connsiteY0" fmla="*/ 1062207 h 1443207"/>
              <a:gd name="connsiteX1" fmla="*/ 1676400 w 2905125"/>
              <a:gd name="connsiteY1" fmla="*/ 4932 h 1443207"/>
              <a:gd name="connsiteX2" fmla="*/ 2905125 w 2905125"/>
              <a:gd name="connsiteY2" fmla="*/ 1443207 h 1443207"/>
              <a:gd name="connsiteX3" fmla="*/ 2905125 w 2905125"/>
              <a:gd name="connsiteY3" fmla="*/ 1443207 h 1443207"/>
            </a:gdLst>
            <a:ahLst/>
            <a:cxnLst>
              <a:cxn ang="0">
                <a:pos x="connsiteX0" y="connsiteY0"/>
              </a:cxn>
              <a:cxn ang="0">
                <a:pos x="connsiteX1" y="connsiteY1"/>
              </a:cxn>
              <a:cxn ang="0">
                <a:pos x="connsiteX2" y="connsiteY2"/>
              </a:cxn>
              <a:cxn ang="0">
                <a:pos x="connsiteX3" y="connsiteY3"/>
              </a:cxn>
            </a:cxnLst>
            <a:rect l="l" t="t" r="r" b="b"/>
            <a:pathLst>
              <a:path w="2905125" h="1443207">
                <a:moveTo>
                  <a:pt x="0" y="1062207"/>
                </a:moveTo>
                <a:cubicBezTo>
                  <a:pt x="596106" y="501819"/>
                  <a:pt x="1192213" y="-58568"/>
                  <a:pt x="1676400" y="4932"/>
                </a:cubicBezTo>
                <a:cubicBezTo>
                  <a:pt x="2160587" y="68432"/>
                  <a:pt x="2905125" y="1443207"/>
                  <a:pt x="2905125" y="1443207"/>
                </a:cubicBezTo>
                <a:lnTo>
                  <a:pt x="2905125" y="1443207"/>
                </a:ln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4" name="Straight Arrow Connector 13"/>
          <p:cNvCxnSpPr>
            <a:stCxn id="6" idx="7"/>
          </p:cNvCxnSpPr>
          <p:nvPr/>
        </p:nvCxnSpPr>
        <p:spPr>
          <a:xfrm>
            <a:off x="6403407" y="2048577"/>
            <a:ext cx="2262637" cy="243379"/>
          </a:xfrm>
          <a:prstGeom prst="straightConnector1">
            <a:avLst/>
          </a:prstGeom>
          <a:ln w="25400">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6636584" y="2294424"/>
            <a:ext cx="2029460" cy="273020"/>
          </a:xfrm>
          <a:prstGeom prst="straightConnector1">
            <a:avLst/>
          </a:prstGeom>
          <a:ln w="25400">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a:off x="6738184" y="2755303"/>
            <a:ext cx="1927860" cy="0"/>
          </a:xfrm>
          <a:prstGeom prst="straightConnector1">
            <a:avLst/>
          </a:prstGeom>
          <a:ln w="25400">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H="1">
            <a:off x="6503254" y="2977756"/>
            <a:ext cx="2162790" cy="114230"/>
          </a:xfrm>
          <a:prstGeom prst="straightConnector1">
            <a:avLst/>
          </a:prstGeom>
          <a:ln w="25400">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12" idx="0"/>
          </p:cNvCxnSpPr>
          <p:nvPr/>
        </p:nvCxnSpPr>
        <p:spPr>
          <a:xfrm flipH="1" flipV="1">
            <a:off x="5865694" y="3406381"/>
            <a:ext cx="40640" cy="2390775"/>
          </a:xfrm>
          <a:prstGeom prst="straightConnector1">
            <a:avLst/>
          </a:prstGeom>
          <a:ln w="25400">
            <a:tailEnd type="arrow"/>
          </a:ln>
        </p:spPr>
        <p:style>
          <a:lnRef idx="1">
            <a:schemeClr val="dk1"/>
          </a:lnRef>
          <a:fillRef idx="0">
            <a:schemeClr val="dk1"/>
          </a:fillRef>
          <a:effectRef idx="0">
            <a:schemeClr val="dk1"/>
          </a:effectRef>
          <a:fontRef idx="minor">
            <a:schemeClr val="tx1"/>
          </a:fontRef>
        </p:style>
      </p:cxnSp>
      <p:sp>
        <p:nvSpPr>
          <p:cNvPr id="19" name="Freeform 18"/>
          <p:cNvSpPr/>
          <p:nvPr/>
        </p:nvSpPr>
        <p:spPr>
          <a:xfrm>
            <a:off x="4569341" y="3414433"/>
            <a:ext cx="896303" cy="2611323"/>
          </a:xfrm>
          <a:custGeom>
            <a:avLst/>
            <a:gdLst>
              <a:gd name="connsiteX0" fmla="*/ 1381760 w 1381760"/>
              <a:gd name="connsiteY0" fmla="*/ 0 h 2552700"/>
              <a:gd name="connsiteX1" fmla="*/ 10160 w 1381760"/>
              <a:gd name="connsiteY1" fmla="*/ 1543050 h 2552700"/>
              <a:gd name="connsiteX2" fmla="*/ 867410 w 1381760"/>
              <a:gd name="connsiteY2" fmla="*/ 2552700 h 2552700"/>
            </a:gdLst>
            <a:ahLst/>
            <a:cxnLst>
              <a:cxn ang="0">
                <a:pos x="connsiteX0" y="connsiteY0"/>
              </a:cxn>
              <a:cxn ang="0">
                <a:pos x="connsiteX1" y="connsiteY1"/>
              </a:cxn>
              <a:cxn ang="0">
                <a:pos x="connsiteX2" y="connsiteY2"/>
              </a:cxn>
            </a:cxnLst>
            <a:rect l="l" t="t" r="r" b="b"/>
            <a:pathLst>
              <a:path w="1381760" h="2552700">
                <a:moveTo>
                  <a:pt x="1381760" y="0"/>
                </a:moveTo>
                <a:cubicBezTo>
                  <a:pt x="738822" y="558800"/>
                  <a:pt x="95885" y="1117600"/>
                  <a:pt x="10160" y="1543050"/>
                </a:cubicBezTo>
                <a:cubicBezTo>
                  <a:pt x="-75565" y="1968500"/>
                  <a:pt x="395922" y="2260600"/>
                  <a:pt x="867410" y="2552700"/>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Freeform 19"/>
          <p:cNvSpPr/>
          <p:nvPr/>
        </p:nvSpPr>
        <p:spPr>
          <a:xfrm>
            <a:off x="5070472" y="3434956"/>
            <a:ext cx="680922" cy="2352675"/>
          </a:xfrm>
          <a:custGeom>
            <a:avLst/>
            <a:gdLst>
              <a:gd name="connsiteX0" fmla="*/ 680922 w 680922"/>
              <a:gd name="connsiteY0" fmla="*/ 0 h 2352675"/>
              <a:gd name="connsiteX1" fmla="*/ 14172 w 680922"/>
              <a:gd name="connsiteY1" fmla="*/ 1219200 h 2352675"/>
              <a:gd name="connsiteX2" fmla="*/ 290397 w 680922"/>
              <a:gd name="connsiteY2" fmla="*/ 2352675 h 2352675"/>
            </a:gdLst>
            <a:ahLst/>
            <a:cxnLst>
              <a:cxn ang="0">
                <a:pos x="connsiteX0" y="connsiteY0"/>
              </a:cxn>
              <a:cxn ang="0">
                <a:pos x="connsiteX1" y="connsiteY1"/>
              </a:cxn>
              <a:cxn ang="0">
                <a:pos x="connsiteX2" y="connsiteY2"/>
              </a:cxn>
            </a:cxnLst>
            <a:rect l="l" t="t" r="r" b="b"/>
            <a:pathLst>
              <a:path w="680922" h="2352675">
                <a:moveTo>
                  <a:pt x="680922" y="0"/>
                </a:moveTo>
                <a:cubicBezTo>
                  <a:pt x="380090" y="413544"/>
                  <a:pt x="79259" y="827088"/>
                  <a:pt x="14172" y="1219200"/>
                </a:cubicBezTo>
                <a:cubicBezTo>
                  <a:pt x="-50915" y="1611312"/>
                  <a:pt x="119741" y="1981993"/>
                  <a:pt x="290397" y="2352675"/>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Freeform 20"/>
          <p:cNvSpPr/>
          <p:nvPr/>
        </p:nvSpPr>
        <p:spPr>
          <a:xfrm>
            <a:off x="6020634" y="3386665"/>
            <a:ext cx="892810" cy="2486691"/>
          </a:xfrm>
          <a:custGeom>
            <a:avLst/>
            <a:gdLst>
              <a:gd name="connsiteX0" fmla="*/ 0 w 722426"/>
              <a:gd name="connsiteY0" fmla="*/ 0 h 2562225"/>
              <a:gd name="connsiteX1" fmla="*/ 695325 w 722426"/>
              <a:gd name="connsiteY1" fmla="*/ 1362075 h 2562225"/>
              <a:gd name="connsiteX2" fmla="*/ 514350 w 722426"/>
              <a:gd name="connsiteY2" fmla="*/ 2562225 h 2562225"/>
            </a:gdLst>
            <a:ahLst/>
            <a:cxnLst>
              <a:cxn ang="0">
                <a:pos x="connsiteX0" y="connsiteY0"/>
              </a:cxn>
              <a:cxn ang="0">
                <a:pos x="connsiteX1" y="connsiteY1"/>
              </a:cxn>
              <a:cxn ang="0">
                <a:pos x="connsiteX2" y="connsiteY2"/>
              </a:cxn>
            </a:cxnLst>
            <a:rect l="l" t="t" r="r" b="b"/>
            <a:pathLst>
              <a:path w="722426" h="2562225">
                <a:moveTo>
                  <a:pt x="0" y="0"/>
                </a:moveTo>
                <a:cubicBezTo>
                  <a:pt x="304800" y="467519"/>
                  <a:pt x="609600" y="935038"/>
                  <a:pt x="695325" y="1362075"/>
                </a:cubicBezTo>
                <a:cubicBezTo>
                  <a:pt x="781050" y="1789113"/>
                  <a:pt x="647700" y="2175669"/>
                  <a:pt x="514350" y="2562225"/>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TextBox 21"/>
          <p:cNvSpPr txBox="1"/>
          <p:nvPr/>
        </p:nvSpPr>
        <p:spPr>
          <a:xfrm rot="18064578">
            <a:off x="1778575" y="803076"/>
            <a:ext cx="1088888" cy="276999"/>
          </a:xfrm>
          <a:prstGeom prst="rect">
            <a:avLst/>
          </a:prstGeom>
          <a:noFill/>
        </p:spPr>
        <p:txBody>
          <a:bodyPr wrap="none" rtlCol="0">
            <a:spAutoFit/>
          </a:bodyPr>
          <a:lstStyle/>
          <a:p>
            <a:r>
              <a:rPr lang="en-US" sz="1200" dirty="0" smtClean="0"/>
              <a:t>REQUEST FOR </a:t>
            </a:r>
            <a:endParaRPr lang="en-US" sz="1200" dirty="0"/>
          </a:p>
        </p:txBody>
      </p:sp>
      <p:sp>
        <p:nvSpPr>
          <p:cNvPr id="23" name="TextBox 22"/>
          <p:cNvSpPr txBox="1"/>
          <p:nvPr/>
        </p:nvSpPr>
        <p:spPr>
          <a:xfrm>
            <a:off x="3120931" y="2175941"/>
            <a:ext cx="788806" cy="276999"/>
          </a:xfrm>
          <a:prstGeom prst="rect">
            <a:avLst/>
          </a:prstGeom>
          <a:noFill/>
        </p:spPr>
        <p:txBody>
          <a:bodyPr wrap="none" rtlCol="0">
            <a:spAutoFit/>
          </a:bodyPr>
          <a:lstStyle/>
          <a:p>
            <a:r>
              <a:rPr lang="en-US" sz="1200" dirty="0" smtClean="0"/>
              <a:t>PAYMENT</a:t>
            </a:r>
            <a:endParaRPr lang="en-US" sz="1200" dirty="0"/>
          </a:p>
        </p:txBody>
      </p:sp>
      <p:sp>
        <p:nvSpPr>
          <p:cNvPr id="24" name="TextBox 23"/>
          <p:cNvSpPr txBox="1"/>
          <p:nvPr/>
        </p:nvSpPr>
        <p:spPr>
          <a:xfrm rot="1324708">
            <a:off x="3045592" y="320275"/>
            <a:ext cx="788999" cy="276999"/>
          </a:xfrm>
          <a:prstGeom prst="rect">
            <a:avLst/>
          </a:prstGeom>
          <a:noFill/>
        </p:spPr>
        <p:txBody>
          <a:bodyPr wrap="none" rtlCol="0">
            <a:spAutoFit/>
          </a:bodyPr>
          <a:lstStyle/>
          <a:p>
            <a:r>
              <a:rPr lang="en-US" sz="1200" dirty="0" smtClean="0"/>
              <a:t>BOOKING</a:t>
            </a:r>
            <a:endParaRPr lang="en-US" sz="1200" dirty="0"/>
          </a:p>
        </p:txBody>
      </p:sp>
      <p:sp>
        <p:nvSpPr>
          <p:cNvPr id="25" name="TextBox 24"/>
          <p:cNvSpPr txBox="1"/>
          <p:nvPr/>
        </p:nvSpPr>
        <p:spPr>
          <a:xfrm rot="18390753">
            <a:off x="2041360" y="1115853"/>
            <a:ext cx="1088888" cy="276999"/>
          </a:xfrm>
          <a:prstGeom prst="rect">
            <a:avLst/>
          </a:prstGeom>
          <a:noFill/>
        </p:spPr>
        <p:txBody>
          <a:bodyPr wrap="none" rtlCol="0">
            <a:spAutoFit/>
          </a:bodyPr>
          <a:lstStyle/>
          <a:p>
            <a:r>
              <a:rPr lang="en-US" sz="1200" dirty="0" smtClean="0"/>
              <a:t>REQUEST FOR </a:t>
            </a:r>
            <a:endParaRPr lang="en-US" sz="1200" dirty="0"/>
          </a:p>
        </p:txBody>
      </p:sp>
      <p:sp>
        <p:nvSpPr>
          <p:cNvPr id="26" name="TextBox 25"/>
          <p:cNvSpPr txBox="1"/>
          <p:nvPr/>
        </p:nvSpPr>
        <p:spPr>
          <a:xfrm rot="18433347">
            <a:off x="2119373" y="1480258"/>
            <a:ext cx="1088888" cy="276999"/>
          </a:xfrm>
          <a:prstGeom prst="rect">
            <a:avLst/>
          </a:prstGeom>
          <a:noFill/>
        </p:spPr>
        <p:txBody>
          <a:bodyPr wrap="none" rtlCol="0">
            <a:spAutoFit/>
          </a:bodyPr>
          <a:lstStyle/>
          <a:p>
            <a:r>
              <a:rPr lang="en-US" sz="1200" dirty="0" smtClean="0"/>
              <a:t>REQUEST FOR </a:t>
            </a:r>
            <a:endParaRPr lang="en-US" sz="1200" dirty="0"/>
          </a:p>
        </p:txBody>
      </p:sp>
      <p:sp>
        <p:nvSpPr>
          <p:cNvPr id="27" name="TextBox 26"/>
          <p:cNvSpPr txBox="1"/>
          <p:nvPr/>
        </p:nvSpPr>
        <p:spPr>
          <a:xfrm rot="20671017">
            <a:off x="2793157" y="693584"/>
            <a:ext cx="603178" cy="276999"/>
          </a:xfrm>
          <a:prstGeom prst="rect">
            <a:avLst/>
          </a:prstGeom>
          <a:noFill/>
        </p:spPr>
        <p:txBody>
          <a:bodyPr wrap="none" rtlCol="0">
            <a:spAutoFit/>
          </a:bodyPr>
          <a:lstStyle/>
          <a:p>
            <a:r>
              <a:rPr lang="en-US" sz="1200" dirty="0" smtClean="0"/>
              <a:t>ROOM</a:t>
            </a:r>
            <a:endParaRPr lang="en-US" sz="1200" dirty="0"/>
          </a:p>
        </p:txBody>
      </p:sp>
      <p:sp>
        <p:nvSpPr>
          <p:cNvPr id="28" name="TextBox 27"/>
          <p:cNvSpPr txBox="1"/>
          <p:nvPr/>
        </p:nvSpPr>
        <p:spPr>
          <a:xfrm rot="20733968">
            <a:off x="2882682" y="1088807"/>
            <a:ext cx="603178" cy="276999"/>
          </a:xfrm>
          <a:prstGeom prst="rect">
            <a:avLst/>
          </a:prstGeom>
          <a:noFill/>
        </p:spPr>
        <p:txBody>
          <a:bodyPr wrap="none" rtlCol="0">
            <a:spAutoFit/>
          </a:bodyPr>
          <a:lstStyle/>
          <a:p>
            <a:r>
              <a:rPr lang="en-US" sz="1200" dirty="0" smtClean="0"/>
              <a:t>ROOM</a:t>
            </a:r>
            <a:endParaRPr lang="en-US" sz="1200" dirty="0"/>
          </a:p>
        </p:txBody>
      </p:sp>
      <p:sp>
        <p:nvSpPr>
          <p:cNvPr id="29" name="TextBox 28"/>
          <p:cNvSpPr txBox="1"/>
          <p:nvPr/>
        </p:nvSpPr>
        <p:spPr>
          <a:xfrm rot="1458646">
            <a:off x="3373503" y="758509"/>
            <a:ext cx="680764" cy="276999"/>
          </a:xfrm>
          <a:prstGeom prst="rect">
            <a:avLst/>
          </a:prstGeom>
          <a:noFill/>
        </p:spPr>
        <p:txBody>
          <a:bodyPr wrap="none" rtlCol="0">
            <a:spAutoFit/>
          </a:bodyPr>
          <a:lstStyle/>
          <a:p>
            <a:r>
              <a:rPr lang="en-US" sz="1200" dirty="0" smtClean="0"/>
              <a:t>DETAILS</a:t>
            </a:r>
            <a:endParaRPr lang="en-US" sz="1200" dirty="0"/>
          </a:p>
        </p:txBody>
      </p:sp>
      <p:sp>
        <p:nvSpPr>
          <p:cNvPr id="30" name="TextBox 29"/>
          <p:cNvSpPr txBox="1"/>
          <p:nvPr/>
        </p:nvSpPr>
        <p:spPr>
          <a:xfrm rot="1130239">
            <a:off x="3342772" y="1205620"/>
            <a:ext cx="1134413" cy="276999"/>
          </a:xfrm>
          <a:prstGeom prst="rect">
            <a:avLst/>
          </a:prstGeom>
          <a:noFill/>
        </p:spPr>
        <p:txBody>
          <a:bodyPr wrap="none" rtlCol="0">
            <a:spAutoFit/>
          </a:bodyPr>
          <a:lstStyle/>
          <a:p>
            <a:r>
              <a:rPr lang="en-US" sz="1200" dirty="0" smtClean="0"/>
              <a:t>CANCELLATION</a:t>
            </a:r>
            <a:endParaRPr lang="en-US" sz="1200" dirty="0"/>
          </a:p>
        </p:txBody>
      </p:sp>
      <p:sp>
        <p:nvSpPr>
          <p:cNvPr id="31" name="TextBox 30"/>
          <p:cNvSpPr txBox="1"/>
          <p:nvPr/>
        </p:nvSpPr>
        <p:spPr>
          <a:xfrm rot="20369859">
            <a:off x="2577164" y="250835"/>
            <a:ext cx="603178" cy="276999"/>
          </a:xfrm>
          <a:prstGeom prst="rect">
            <a:avLst/>
          </a:prstGeom>
          <a:noFill/>
        </p:spPr>
        <p:txBody>
          <a:bodyPr wrap="none" rtlCol="0">
            <a:spAutoFit/>
          </a:bodyPr>
          <a:lstStyle/>
          <a:p>
            <a:r>
              <a:rPr lang="en-US" sz="1200" dirty="0" smtClean="0"/>
              <a:t>ROOM</a:t>
            </a:r>
            <a:endParaRPr lang="en-US" sz="1200" dirty="0"/>
          </a:p>
        </p:txBody>
      </p:sp>
      <p:sp>
        <p:nvSpPr>
          <p:cNvPr id="32" name="TextBox 31"/>
          <p:cNvSpPr txBox="1"/>
          <p:nvPr/>
        </p:nvSpPr>
        <p:spPr>
          <a:xfrm rot="19495012">
            <a:off x="2402070" y="1600527"/>
            <a:ext cx="1090968" cy="285631"/>
          </a:xfrm>
          <a:prstGeom prst="rect">
            <a:avLst/>
          </a:prstGeom>
          <a:noFill/>
        </p:spPr>
        <p:txBody>
          <a:bodyPr wrap="square" rtlCol="0">
            <a:spAutoFit/>
          </a:bodyPr>
          <a:lstStyle/>
          <a:p>
            <a:r>
              <a:rPr lang="en-US" sz="1200" dirty="0" smtClean="0"/>
              <a:t>REQUEST FOR </a:t>
            </a:r>
            <a:endParaRPr lang="en-US" sz="1200" dirty="0"/>
          </a:p>
        </p:txBody>
      </p:sp>
      <p:sp>
        <p:nvSpPr>
          <p:cNvPr id="33" name="TextBox 32"/>
          <p:cNvSpPr txBox="1"/>
          <p:nvPr/>
        </p:nvSpPr>
        <p:spPr>
          <a:xfrm rot="21424162">
            <a:off x="2686399" y="1912656"/>
            <a:ext cx="1932324" cy="276999"/>
          </a:xfrm>
          <a:prstGeom prst="rect">
            <a:avLst/>
          </a:prstGeom>
          <a:noFill/>
        </p:spPr>
        <p:txBody>
          <a:bodyPr wrap="none" rtlCol="0">
            <a:spAutoFit/>
          </a:bodyPr>
          <a:lstStyle/>
          <a:p>
            <a:r>
              <a:rPr lang="en-US" sz="1200" dirty="0" smtClean="0"/>
              <a:t>REQUEST FOR FOOD ORDER</a:t>
            </a:r>
            <a:endParaRPr lang="en-US" sz="1200" dirty="0"/>
          </a:p>
        </p:txBody>
      </p:sp>
      <p:sp>
        <p:nvSpPr>
          <p:cNvPr id="34" name="TextBox 33"/>
          <p:cNvSpPr txBox="1"/>
          <p:nvPr/>
        </p:nvSpPr>
        <p:spPr>
          <a:xfrm rot="212690">
            <a:off x="3327965" y="1521211"/>
            <a:ext cx="1315425" cy="276999"/>
          </a:xfrm>
          <a:prstGeom prst="rect">
            <a:avLst/>
          </a:prstGeom>
          <a:noFill/>
        </p:spPr>
        <p:txBody>
          <a:bodyPr wrap="none" rtlCol="0">
            <a:spAutoFit/>
          </a:bodyPr>
          <a:lstStyle/>
          <a:p>
            <a:r>
              <a:rPr lang="en-US" sz="1200" dirty="0" smtClean="0"/>
              <a:t>OTHER FACILITIES </a:t>
            </a:r>
            <a:endParaRPr lang="en-US" sz="1200" dirty="0"/>
          </a:p>
        </p:txBody>
      </p:sp>
      <p:sp>
        <p:nvSpPr>
          <p:cNvPr id="35" name="TextBox 34"/>
          <p:cNvSpPr txBox="1"/>
          <p:nvPr/>
        </p:nvSpPr>
        <p:spPr>
          <a:xfrm rot="367757">
            <a:off x="2839171" y="2487319"/>
            <a:ext cx="1526765" cy="276999"/>
          </a:xfrm>
          <a:prstGeom prst="rect">
            <a:avLst/>
          </a:prstGeom>
          <a:noFill/>
        </p:spPr>
        <p:txBody>
          <a:bodyPr wrap="none" rtlCol="0">
            <a:spAutoFit/>
          </a:bodyPr>
          <a:lstStyle/>
          <a:p>
            <a:r>
              <a:rPr lang="en-US" sz="1200" dirty="0" smtClean="0"/>
              <a:t>CONFIRM THE ROOM</a:t>
            </a:r>
            <a:endParaRPr lang="en-US" sz="1200" dirty="0"/>
          </a:p>
        </p:txBody>
      </p:sp>
      <p:sp>
        <p:nvSpPr>
          <p:cNvPr id="36" name="TextBox 35"/>
          <p:cNvSpPr txBox="1"/>
          <p:nvPr/>
        </p:nvSpPr>
        <p:spPr>
          <a:xfrm rot="554023">
            <a:off x="2994256" y="2788320"/>
            <a:ext cx="1260025" cy="276999"/>
          </a:xfrm>
          <a:prstGeom prst="rect">
            <a:avLst/>
          </a:prstGeom>
          <a:noFill/>
        </p:spPr>
        <p:txBody>
          <a:bodyPr wrap="none" rtlCol="0">
            <a:spAutoFit/>
          </a:bodyPr>
          <a:lstStyle/>
          <a:p>
            <a:r>
              <a:rPr lang="en-US" sz="1200" dirty="0" smtClean="0"/>
              <a:t>SERVE THE FOOD</a:t>
            </a:r>
            <a:endParaRPr lang="en-US" sz="1200" dirty="0"/>
          </a:p>
        </p:txBody>
      </p:sp>
      <p:sp>
        <p:nvSpPr>
          <p:cNvPr id="37" name="TextBox 36"/>
          <p:cNvSpPr txBox="1"/>
          <p:nvPr/>
        </p:nvSpPr>
        <p:spPr>
          <a:xfrm rot="3568879">
            <a:off x="2382576" y="3427432"/>
            <a:ext cx="1053622" cy="276999"/>
          </a:xfrm>
          <a:prstGeom prst="rect">
            <a:avLst/>
          </a:prstGeom>
          <a:noFill/>
        </p:spPr>
        <p:txBody>
          <a:bodyPr wrap="none" rtlCol="0">
            <a:spAutoFit/>
          </a:bodyPr>
          <a:lstStyle/>
          <a:p>
            <a:r>
              <a:rPr lang="en-US" sz="1200" dirty="0" smtClean="0"/>
              <a:t>REQUEST FOR</a:t>
            </a:r>
            <a:endParaRPr lang="en-US" sz="1200" dirty="0"/>
          </a:p>
        </p:txBody>
      </p:sp>
      <p:sp>
        <p:nvSpPr>
          <p:cNvPr id="38" name="TextBox 37"/>
          <p:cNvSpPr txBox="1"/>
          <p:nvPr/>
        </p:nvSpPr>
        <p:spPr>
          <a:xfrm rot="20777799">
            <a:off x="3580961" y="3202797"/>
            <a:ext cx="816185" cy="276999"/>
          </a:xfrm>
          <a:prstGeom prst="rect">
            <a:avLst/>
          </a:prstGeom>
          <a:noFill/>
        </p:spPr>
        <p:txBody>
          <a:bodyPr wrap="none" rtlCol="0">
            <a:spAutoFit/>
          </a:bodyPr>
          <a:lstStyle/>
          <a:p>
            <a:r>
              <a:rPr lang="en-US" sz="1200" dirty="0" smtClean="0"/>
              <a:t>FACILITIES</a:t>
            </a:r>
            <a:endParaRPr lang="en-US" sz="1200" dirty="0"/>
          </a:p>
        </p:txBody>
      </p:sp>
      <p:sp>
        <p:nvSpPr>
          <p:cNvPr id="39" name="TextBox 38"/>
          <p:cNvSpPr txBox="1"/>
          <p:nvPr/>
        </p:nvSpPr>
        <p:spPr>
          <a:xfrm rot="4126707">
            <a:off x="1836576" y="3720806"/>
            <a:ext cx="1487138" cy="276999"/>
          </a:xfrm>
          <a:prstGeom prst="rect">
            <a:avLst/>
          </a:prstGeom>
          <a:noFill/>
        </p:spPr>
        <p:txBody>
          <a:bodyPr wrap="none" rtlCol="0">
            <a:spAutoFit/>
          </a:bodyPr>
          <a:lstStyle/>
          <a:p>
            <a:r>
              <a:rPr lang="en-US" sz="1200" dirty="0" smtClean="0"/>
              <a:t>CONFIRM OR REJECT</a:t>
            </a:r>
            <a:endParaRPr lang="en-US" sz="1200" dirty="0"/>
          </a:p>
        </p:txBody>
      </p:sp>
      <p:sp>
        <p:nvSpPr>
          <p:cNvPr id="40" name="TextBox 39"/>
          <p:cNvSpPr txBox="1"/>
          <p:nvPr/>
        </p:nvSpPr>
        <p:spPr>
          <a:xfrm>
            <a:off x="2850444" y="4389026"/>
            <a:ext cx="603178" cy="276999"/>
          </a:xfrm>
          <a:prstGeom prst="rect">
            <a:avLst/>
          </a:prstGeom>
          <a:noFill/>
        </p:spPr>
        <p:txBody>
          <a:bodyPr wrap="none" rtlCol="0">
            <a:spAutoFit/>
          </a:bodyPr>
          <a:lstStyle/>
          <a:p>
            <a:r>
              <a:rPr lang="en-US" sz="1200" dirty="0" smtClean="0"/>
              <a:t>ROOM</a:t>
            </a:r>
            <a:endParaRPr lang="en-US" sz="1200" dirty="0"/>
          </a:p>
        </p:txBody>
      </p:sp>
      <p:sp>
        <p:nvSpPr>
          <p:cNvPr id="41" name="TextBox 40"/>
          <p:cNvSpPr txBox="1"/>
          <p:nvPr/>
        </p:nvSpPr>
        <p:spPr>
          <a:xfrm rot="19527082">
            <a:off x="3291643" y="4141267"/>
            <a:ext cx="1134413" cy="276999"/>
          </a:xfrm>
          <a:prstGeom prst="rect">
            <a:avLst/>
          </a:prstGeom>
          <a:noFill/>
        </p:spPr>
        <p:txBody>
          <a:bodyPr wrap="none" rtlCol="0">
            <a:spAutoFit/>
          </a:bodyPr>
          <a:lstStyle/>
          <a:p>
            <a:r>
              <a:rPr lang="en-US" sz="1200" dirty="0" smtClean="0"/>
              <a:t>CANCELLATION</a:t>
            </a:r>
            <a:endParaRPr lang="en-US" sz="1200" dirty="0"/>
          </a:p>
        </p:txBody>
      </p:sp>
      <p:sp>
        <p:nvSpPr>
          <p:cNvPr id="42" name="TextBox 41"/>
          <p:cNvSpPr txBox="1"/>
          <p:nvPr/>
        </p:nvSpPr>
        <p:spPr>
          <a:xfrm>
            <a:off x="2705291" y="5074330"/>
            <a:ext cx="691921" cy="276999"/>
          </a:xfrm>
          <a:prstGeom prst="rect">
            <a:avLst/>
          </a:prstGeom>
          <a:noFill/>
        </p:spPr>
        <p:txBody>
          <a:bodyPr wrap="none" rtlCol="0">
            <a:spAutoFit/>
          </a:bodyPr>
          <a:lstStyle/>
          <a:p>
            <a:r>
              <a:rPr lang="en-US" sz="1200" dirty="0" smtClean="0"/>
              <a:t>RECEIPT</a:t>
            </a:r>
            <a:endParaRPr lang="en-US" sz="1200" dirty="0"/>
          </a:p>
        </p:txBody>
      </p:sp>
      <p:sp>
        <p:nvSpPr>
          <p:cNvPr id="43" name="TextBox 42"/>
          <p:cNvSpPr txBox="1"/>
          <p:nvPr/>
        </p:nvSpPr>
        <p:spPr>
          <a:xfrm rot="1584808">
            <a:off x="2685626" y="3081686"/>
            <a:ext cx="1088888" cy="276999"/>
          </a:xfrm>
          <a:prstGeom prst="rect">
            <a:avLst/>
          </a:prstGeom>
          <a:noFill/>
        </p:spPr>
        <p:txBody>
          <a:bodyPr wrap="none" rtlCol="0">
            <a:spAutoFit/>
          </a:bodyPr>
          <a:lstStyle/>
          <a:p>
            <a:r>
              <a:rPr lang="en-US" sz="1200" dirty="0" smtClean="0"/>
              <a:t>REQUEST FOR </a:t>
            </a:r>
            <a:endParaRPr lang="en-US" sz="1200" dirty="0"/>
          </a:p>
        </p:txBody>
      </p:sp>
      <p:sp>
        <p:nvSpPr>
          <p:cNvPr id="44" name="TextBox 43"/>
          <p:cNvSpPr txBox="1"/>
          <p:nvPr/>
        </p:nvSpPr>
        <p:spPr>
          <a:xfrm rot="21177543">
            <a:off x="3157213" y="3778829"/>
            <a:ext cx="788806" cy="276999"/>
          </a:xfrm>
          <a:prstGeom prst="rect">
            <a:avLst/>
          </a:prstGeom>
          <a:noFill/>
        </p:spPr>
        <p:txBody>
          <a:bodyPr wrap="none" rtlCol="0">
            <a:spAutoFit/>
          </a:bodyPr>
          <a:lstStyle/>
          <a:p>
            <a:r>
              <a:rPr lang="en-US" sz="1200" dirty="0" smtClean="0"/>
              <a:t>PAYMENT</a:t>
            </a:r>
            <a:endParaRPr lang="en-US" sz="1200" dirty="0"/>
          </a:p>
        </p:txBody>
      </p:sp>
      <p:sp>
        <p:nvSpPr>
          <p:cNvPr id="45" name="TextBox 44"/>
          <p:cNvSpPr txBox="1"/>
          <p:nvPr/>
        </p:nvSpPr>
        <p:spPr>
          <a:xfrm rot="16200000">
            <a:off x="4929400" y="4627010"/>
            <a:ext cx="1676869" cy="276999"/>
          </a:xfrm>
          <a:prstGeom prst="rect">
            <a:avLst/>
          </a:prstGeom>
          <a:noFill/>
        </p:spPr>
        <p:txBody>
          <a:bodyPr wrap="none" rtlCol="0">
            <a:spAutoFit/>
          </a:bodyPr>
          <a:lstStyle/>
          <a:p>
            <a:r>
              <a:rPr lang="en-US" sz="1200" dirty="0" smtClean="0"/>
              <a:t>RECEIVE GOODS ORDER</a:t>
            </a:r>
            <a:endParaRPr lang="en-US" sz="1200" dirty="0"/>
          </a:p>
        </p:txBody>
      </p:sp>
      <p:sp>
        <p:nvSpPr>
          <p:cNvPr id="46" name="TextBox 45"/>
          <p:cNvSpPr txBox="1"/>
          <p:nvPr/>
        </p:nvSpPr>
        <p:spPr>
          <a:xfrm rot="16648863">
            <a:off x="6242950" y="5098295"/>
            <a:ext cx="914289" cy="276999"/>
          </a:xfrm>
          <a:prstGeom prst="rect">
            <a:avLst/>
          </a:prstGeom>
          <a:noFill/>
        </p:spPr>
        <p:txBody>
          <a:bodyPr wrap="none" rtlCol="0">
            <a:spAutoFit/>
          </a:bodyPr>
          <a:lstStyle/>
          <a:p>
            <a:r>
              <a:rPr lang="en-US" sz="1200" dirty="0" smtClean="0"/>
              <a:t>ORDER FOR</a:t>
            </a:r>
            <a:endParaRPr lang="en-US" sz="1200" dirty="0"/>
          </a:p>
        </p:txBody>
      </p:sp>
      <p:sp>
        <p:nvSpPr>
          <p:cNvPr id="47" name="TextBox 46"/>
          <p:cNvSpPr txBox="1"/>
          <p:nvPr/>
        </p:nvSpPr>
        <p:spPr>
          <a:xfrm rot="15307430">
            <a:off x="6337639" y="4424139"/>
            <a:ext cx="652743" cy="276999"/>
          </a:xfrm>
          <a:prstGeom prst="rect">
            <a:avLst/>
          </a:prstGeom>
          <a:noFill/>
        </p:spPr>
        <p:txBody>
          <a:bodyPr wrap="none" rtlCol="0">
            <a:spAutoFit/>
          </a:bodyPr>
          <a:lstStyle/>
          <a:p>
            <a:r>
              <a:rPr lang="en-US" sz="1200" dirty="0" smtClean="0"/>
              <a:t>GOODS</a:t>
            </a:r>
            <a:endParaRPr lang="en-US" sz="1200" dirty="0"/>
          </a:p>
        </p:txBody>
      </p:sp>
      <p:sp>
        <p:nvSpPr>
          <p:cNvPr id="48" name="TextBox 47"/>
          <p:cNvSpPr txBox="1"/>
          <p:nvPr/>
        </p:nvSpPr>
        <p:spPr>
          <a:xfrm rot="16200000">
            <a:off x="4560852" y="4626557"/>
            <a:ext cx="788806" cy="276999"/>
          </a:xfrm>
          <a:prstGeom prst="rect">
            <a:avLst/>
          </a:prstGeom>
          <a:noFill/>
        </p:spPr>
        <p:txBody>
          <a:bodyPr wrap="none" rtlCol="0">
            <a:spAutoFit/>
          </a:bodyPr>
          <a:lstStyle/>
          <a:p>
            <a:r>
              <a:rPr lang="en-US" sz="1200" dirty="0" smtClean="0"/>
              <a:t>PAYMENT</a:t>
            </a:r>
            <a:endParaRPr lang="en-US" sz="1200" dirty="0"/>
          </a:p>
        </p:txBody>
      </p:sp>
      <p:sp>
        <p:nvSpPr>
          <p:cNvPr id="49" name="TextBox 48"/>
          <p:cNvSpPr txBox="1"/>
          <p:nvPr/>
        </p:nvSpPr>
        <p:spPr>
          <a:xfrm rot="16200000">
            <a:off x="4097540" y="4962127"/>
            <a:ext cx="691921" cy="276999"/>
          </a:xfrm>
          <a:prstGeom prst="rect">
            <a:avLst/>
          </a:prstGeom>
          <a:noFill/>
        </p:spPr>
        <p:txBody>
          <a:bodyPr wrap="none" rtlCol="0">
            <a:spAutoFit/>
          </a:bodyPr>
          <a:lstStyle/>
          <a:p>
            <a:r>
              <a:rPr lang="en-US" sz="1200" dirty="0" smtClean="0"/>
              <a:t>RECEIPT</a:t>
            </a:r>
            <a:endParaRPr lang="en-US" sz="1200" dirty="0"/>
          </a:p>
        </p:txBody>
      </p:sp>
      <p:sp>
        <p:nvSpPr>
          <p:cNvPr id="50" name="TextBox 49"/>
          <p:cNvSpPr txBox="1"/>
          <p:nvPr/>
        </p:nvSpPr>
        <p:spPr>
          <a:xfrm>
            <a:off x="7096120" y="441861"/>
            <a:ext cx="654153" cy="276999"/>
          </a:xfrm>
          <a:prstGeom prst="rect">
            <a:avLst/>
          </a:prstGeom>
          <a:noFill/>
        </p:spPr>
        <p:txBody>
          <a:bodyPr wrap="none" rtlCol="0">
            <a:spAutoFit/>
          </a:bodyPr>
          <a:lstStyle/>
          <a:p>
            <a:r>
              <a:rPr lang="en-US" sz="1200" dirty="0" smtClean="0"/>
              <a:t>SALARY</a:t>
            </a:r>
            <a:endParaRPr lang="en-US" sz="1200" dirty="0"/>
          </a:p>
        </p:txBody>
      </p:sp>
      <p:sp>
        <p:nvSpPr>
          <p:cNvPr id="51" name="TextBox 50"/>
          <p:cNvSpPr txBox="1"/>
          <p:nvPr/>
        </p:nvSpPr>
        <p:spPr>
          <a:xfrm rot="1596710">
            <a:off x="7341238" y="1270837"/>
            <a:ext cx="1076833" cy="276999"/>
          </a:xfrm>
          <a:prstGeom prst="rect">
            <a:avLst/>
          </a:prstGeom>
          <a:noFill/>
        </p:spPr>
        <p:txBody>
          <a:bodyPr wrap="none" rtlCol="0">
            <a:spAutoFit/>
          </a:bodyPr>
          <a:lstStyle/>
          <a:p>
            <a:r>
              <a:rPr lang="en-US" sz="1200" dirty="0" smtClean="0"/>
              <a:t> PRODUCTION</a:t>
            </a:r>
            <a:endParaRPr lang="en-US" sz="1200" dirty="0"/>
          </a:p>
        </p:txBody>
      </p:sp>
      <p:sp>
        <p:nvSpPr>
          <p:cNvPr id="52" name="TextBox 51"/>
          <p:cNvSpPr txBox="1"/>
          <p:nvPr/>
        </p:nvSpPr>
        <p:spPr>
          <a:xfrm>
            <a:off x="6913444" y="1026948"/>
            <a:ext cx="553613" cy="276999"/>
          </a:xfrm>
          <a:prstGeom prst="rect">
            <a:avLst/>
          </a:prstGeom>
          <a:noFill/>
        </p:spPr>
        <p:txBody>
          <a:bodyPr wrap="none" rtlCol="0">
            <a:spAutoFit/>
          </a:bodyPr>
          <a:lstStyle/>
          <a:p>
            <a:r>
              <a:rPr lang="en-US" sz="1200" dirty="0" smtClean="0"/>
              <a:t>FOOD</a:t>
            </a:r>
            <a:endParaRPr lang="en-US" sz="1200" dirty="0"/>
          </a:p>
        </p:txBody>
      </p:sp>
      <p:sp>
        <p:nvSpPr>
          <p:cNvPr id="53" name="TextBox 52"/>
          <p:cNvSpPr txBox="1"/>
          <p:nvPr/>
        </p:nvSpPr>
        <p:spPr>
          <a:xfrm rot="540164">
            <a:off x="7233484" y="1896671"/>
            <a:ext cx="816185" cy="276999"/>
          </a:xfrm>
          <a:prstGeom prst="rect">
            <a:avLst/>
          </a:prstGeom>
          <a:noFill/>
        </p:spPr>
        <p:txBody>
          <a:bodyPr wrap="none" rtlCol="0">
            <a:spAutoFit/>
          </a:bodyPr>
          <a:lstStyle/>
          <a:p>
            <a:r>
              <a:rPr lang="en-US" sz="1200" dirty="0" smtClean="0"/>
              <a:t>FACILITIES</a:t>
            </a:r>
            <a:endParaRPr lang="en-US" sz="1200" dirty="0"/>
          </a:p>
        </p:txBody>
      </p:sp>
      <p:sp>
        <p:nvSpPr>
          <p:cNvPr id="54" name="TextBox 53"/>
          <p:cNvSpPr txBox="1"/>
          <p:nvPr/>
        </p:nvSpPr>
        <p:spPr>
          <a:xfrm rot="618303">
            <a:off x="7292279" y="2145918"/>
            <a:ext cx="585353" cy="276999"/>
          </a:xfrm>
          <a:prstGeom prst="rect">
            <a:avLst/>
          </a:prstGeom>
          <a:noFill/>
        </p:spPr>
        <p:txBody>
          <a:bodyPr wrap="none" rtlCol="0">
            <a:spAutoFit/>
          </a:bodyPr>
          <a:lstStyle/>
          <a:p>
            <a:r>
              <a:rPr lang="en-US" sz="1200" dirty="0" smtClean="0"/>
              <a:t>WORK</a:t>
            </a:r>
            <a:endParaRPr lang="en-US" sz="1200" dirty="0"/>
          </a:p>
        </p:txBody>
      </p:sp>
      <p:sp>
        <p:nvSpPr>
          <p:cNvPr id="55" name="TextBox 54"/>
          <p:cNvSpPr txBox="1"/>
          <p:nvPr/>
        </p:nvSpPr>
        <p:spPr>
          <a:xfrm>
            <a:off x="7115918" y="2454432"/>
            <a:ext cx="927305" cy="276999"/>
          </a:xfrm>
          <a:prstGeom prst="rect">
            <a:avLst/>
          </a:prstGeom>
          <a:noFill/>
        </p:spPr>
        <p:txBody>
          <a:bodyPr wrap="none" rtlCol="0">
            <a:spAutoFit/>
          </a:bodyPr>
          <a:lstStyle/>
          <a:p>
            <a:r>
              <a:rPr lang="en-US" sz="1200" dirty="0" smtClean="0"/>
              <a:t>MANAGING</a:t>
            </a:r>
            <a:endParaRPr lang="en-US" sz="1200" dirty="0"/>
          </a:p>
        </p:txBody>
      </p:sp>
      <p:sp>
        <p:nvSpPr>
          <p:cNvPr id="56" name="TextBox 55"/>
          <p:cNvSpPr txBox="1"/>
          <p:nvPr/>
        </p:nvSpPr>
        <p:spPr>
          <a:xfrm rot="21175695">
            <a:off x="7021288" y="2796394"/>
            <a:ext cx="1190262" cy="276999"/>
          </a:xfrm>
          <a:prstGeom prst="rect">
            <a:avLst/>
          </a:prstGeom>
          <a:noFill/>
        </p:spPr>
        <p:txBody>
          <a:bodyPr wrap="none" rtlCol="0">
            <a:spAutoFit/>
          </a:bodyPr>
          <a:lstStyle/>
          <a:p>
            <a:r>
              <a:rPr lang="en-US" sz="1200" dirty="0" smtClean="0"/>
              <a:t>COOKING FOOD</a:t>
            </a:r>
            <a:endParaRPr lang="en-US" sz="1200" dirty="0"/>
          </a:p>
        </p:txBody>
      </p:sp>
      <p:sp>
        <p:nvSpPr>
          <p:cNvPr id="57" name="TextBox 56"/>
          <p:cNvSpPr txBox="1"/>
          <p:nvPr/>
        </p:nvSpPr>
        <p:spPr>
          <a:xfrm rot="21175695">
            <a:off x="6918997" y="3370437"/>
            <a:ext cx="1353319" cy="276999"/>
          </a:xfrm>
          <a:prstGeom prst="rect">
            <a:avLst/>
          </a:prstGeom>
          <a:noFill/>
        </p:spPr>
        <p:txBody>
          <a:bodyPr wrap="none" rtlCol="0">
            <a:spAutoFit/>
          </a:bodyPr>
          <a:lstStyle/>
          <a:p>
            <a:r>
              <a:rPr lang="en-US" sz="1200" dirty="0" smtClean="0"/>
              <a:t>CLEANING ROOMS</a:t>
            </a:r>
            <a:endParaRPr lang="en-US" sz="1200" dirty="0"/>
          </a:p>
        </p:txBody>
      </p:sp>
      <p:sp>
        <p:nvSpPr>
          <p:cNvPr id="58" name="TextBox 57"/>
          <p:cNvSpPr txBox="1"/>
          <p:nvPr/>
        </p:nvSpPr>
        <p:spPr>
          <a:xfrm rot="1839300">
            <a:off x="6724194" y="3900931"/>
            <a:ext cx="1053622" cy="276999"/>
          </a:xfrm>
          <a:prstGeom prst="rect">
            <a:avLst/>
          </a:prstGeom>
          <a:noFill/>
        </p:spPr>
        <p:txBody>
          <a:bodyPr wrap="none" rtlCol="0">
            <a:spAutoFit/>
          </a:bodyPr>
          <a:lstStyle/>
          <a:p>
            <a:r>
              <a:rPr lang="en-US" sz="1200" dirty="0" smtClean="0"/>
              <a:t>REQUEST FOR</a:t>
            </a:r>
            <a:endParaRPr lang="en-US" sz="1200" dirty="0"/>
          </a:p>
        </p:txBody>
      </p:sp>
      <p:sp>
        <p:nvSpPr>
          <p:cNvPr id="59" name="TextBox 58"/>
          <p:cNvSpPr txBox="1"/>
          <p:nvPr/>
        </p:nvSpPr>
        <p:spPr>
          <a:xfrm rot="19579990">
            <a:off x="7604326" y="3992090"/>
            <a:ext cx="654153" cy="276999"/>
          </a:xfrm>
          <a:prstGeom prst="rect">
            <a:avLst/>
          </a:prstGeom>
          <a:noFill/>
        </p:spPr>
        <p:txBody>
          <a:bodyPr wrap="none" rtlCol="0">
            <a:spAutoFit/>
          </a:bodyPr>
          <a:lstStyle/>
          <a:p>
            <a:r>
              <a:rPr lang="en-US" sz="1200" dirty="0" smtClean="0"/>
              <a:t>SALARY</a:t>
            </a:r>
            <a:endParaRPr lang="en-US" sz="1200" dirty="0"/>
          </a:p>
        </p:txBody>
      </p:sp>
      <p:sp>
        <p:nvSpPr>
          <p:cNvPr id="60" name="Freeform 59"/>
          <p:cNvSpPr/>
          <p:nvPr/>
        </p:nvSpPr>
        <p:spPr>
          <a:xfrm>
            <a:off x="2167273" y="987978"/>
            <a:ext cx="2926080" cy="1199856"/>
          </a:xfrm>
          <a:custGeom>
            <a:avLst/>
            <a:gdLst>
              <a:gd name="connsiteX0" fmla="*/ 0 w 2926080"/>
              <a:gd name="connsiteY0" fmla="*/ 1199856 h 1199856"/>
              <a:gd name="connsiteX1" fmla="*/ 718457 w 2926080"/>
              <a:gd name="connsiteY1" fmla="*/ 115639 h 1199856"/>
              <a:gd name="connsiteX2" fmla="*/ 1528354 w 2926080"/>
              <a:gd name="connsiteY2" fmla="*/ 63388 h 1199856"/>
              <a:gd name="connsiteX3" fmla="*/ 2259874 w 2926080"/>
              <a:gd name="connsiteY3" fmla="*/ 403022 h 1199856"/>
              <a:gd name="connsiteX4" fmla="*/ 2926080 w 2926080"/>
              <a:gd name="connsiteY4" fmla="*/ 899411 h 1199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6080" h="1199856">
                <a:moveTo>
                  <a:pt x="0" y="1199856"/>
                </a:moveTo>
                <a:cubicBezTo>
                  <a:pt x="231865" y="752453"/>
                  <a:pt x="463731" y="305050"/>
                  <a:pt x="718457" y="115639"/>
                </a:cubicBezTo>
                <a:cubicBezTo>
                  <a:pt x="973183" y="-73772"/>
                  <a:pt x="1271451" y="15491"/>
                  <a:pt x="1528354" y="63388"/>
                </a:cubicBezTo>
                <a:cubicBezTo>
                  <a:pt x="1785257" y="111285"/>
                  <a:pt x="2026920" y="263685"/>
                  <a:pt x="2259874" y="403022"/>
                </a:cubicBezTo>
                <a:cubicBezTo>
                  <a:pt x="2492828" y="542359"/>
                  <a:pt x="2709454" y="720885"/>
                  <a:pt x="2926080" y="899411"/>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Freeform 60"/>
          <p:cNvSpPr/>
          <p:nvPr/>
        </p:nvSpPr>
        <p:spPr>
          <a:xfrm>
            <a:off x="2415467" y="1320830"/>
            <a:ext cx="2508068" cy="867004"/>
          </a:xfrm>
          <a:custGeom>
            <a:avLst/>
            <a:gdLst>
              <a:gd name="connsiteX0" fmla="*/ 0 w 2508068"/>
              <a:gd name="connsiteY0" fmla="*/ 867004 h 867004"/>
              <a:gd name="connsiteX1" fmla="*/ 287383 w 2508068"/>
              <a:gd name="connsiteY1" fmla="*/ 396741 h 867004"/>
              <a:gd name="connsiteX2" fmla="*/ 600891 w 2508068"/>
              <a:gd name="connsiteY2" fmla="*/ 109359 h 867004"/>
              <a:gd name="connsiteX3" fmla="*/ 770708 w 2508068"/>
              <a:gd name="connsiteY3" fmla="*/ 30981 h 867004"/>
              <a:gd name="connsiteX4" fmla="*/ 979714 w 2508068"/>
              <a:gd name="connsiteY4" fmla="*/ 4856 h 867004"/>
              <a:gd name="connsiteX5" fmla="*/ 1306286 w 2508068"/>
              <a:gd name="connsiteY5" fmla="*/ 122421 h 867004"/>
              <a:gd name="connsiteX6" fmla="*/ 2142308 w 2508068"/>
              <a:gd name="connsiteY6" fmla="*/ 318364 h 867004"/>
              <a:gd name="connsiteX7" fmla="*/ 2508068 w 2508068"/>
              <a:gd name="connsiteY7" fmla="*/ 644936 h 867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8068" h="867004">
                <a:moveTo>
                  <a:pt x="0" y="867004"/>
                </a:moveTo>
                <a:cubicBezTo>
                  <a:pt x="93617" y="695009"/>
                  <a:pt x="187235" y="523015"/>
                  <a:pt x="287383" y="396741"/>
                </a:cubicBezTo>
                <a:cubicBezTo>
                  <a:pt x="387532" y="270467"/>
                  <a:pt x="520337" y="170319"/>
                  <a:pt x="600891" y="109359"/>
                </a:cubicBezTo>
                <a:cubicBezTo>
                  <a:pt x="681445" y="48399"/>
                  <a:pt x="707571" y="48398"/>
                  <a:pt x="770708" y="30981"/>
                </a:cubicBezTo>
                <a:cubicBezTo>
                  <a:pt x="833845" y="13564"/>
                  <a:pt x="890451" y="-10384"/>
                  <a:pt x="979714" y="4856"/>
                </a:cubicBezTo>
                <a:cubicBezTo>
                  <a:pt x="1068977" y="20096"/>
                  <a:pt x="1112520" y="70170"/>
                  <a:pt x="1306286" y="122421"/>
                </a:cubicBezTo>
                <a:cubicBezTo>
                  <a:pt x="1500052" y="174672"/>
                  <a:pt x="1942011" y="231278"/>
                  <a:pt x="2142308" y="318364"/>
                </a:cubicBezTo>
                <a:cubicBezTo>
                  <a:pt x="2342605" y="405450"/>
                  <a:pt x="2425336" y="525193"/>
                  <a:pt x="2508068" y="644936"/>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Freeform 61"/>
          <p:cNvSpPr/>
          <p:nvPr/>
        </p:nvSpPr>
        <p:spPr>
          <a:xfrm>
            <a:off x="2624473" y="1793964"/>
            <a:ext cx="2168434" cy="380807"/>
          </a:xfrm>
          <a:custGeom>
            <a:avLst/>
            <a:gdLst>
              <a:gd name="connsiteX0" fmla="*/ 0 w 2168434"/>
              <a:gd name="connsiteY0" fmla="*/ 380807 h 380807"/>
              <a:gd name="connsiteX1" fmla="*/ 326571 w 2168434"/>
              <a:gd name="connsiteY1" fmla="*/ 80362 h 380807"/>
              <a:gd name="connsiteX2" fmla="*/ 966651 w 2168434"/>
              <a:gd name="connsiteY2" fmla="*/ 1985 h 380807"/>
              <a:gd name="connsiteX3" fmla="*/ 1828800 w 2168434"/>
              <a:gd name="connsiteY3" fmla="*/ 41173 h 380807"/>
              <a:gd name="connsiteX4" fmla="*/ 2168434 w 2168434"/>
              <a:gd name="connsiteY4" fmla="*/ 224053 h 380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8434" h="380807">
                <a:moveTo>
                  <a:pt x="0" y="380807"/>
                </a:moveTo>
                <a:cubicBezTo>
                  <a:pt x="82731" y="262153"/>
                  <a:pt x="165463" y="143499"/>
                  <a:pt x="326571" y="80362"/>
                </a:cubicBezTo>
                <a:cubicBezTo>
                  <a:pt x="487679" y="17225"/>
                  <a:pt x="716280" y="8516"/>
                  <a:pt x="966651" y="1985"/>
                </a:cubicBezTo>
                <a:cubicBezTo>
                  <a:pt x="1217022" y="-4546"/>
                  <a:pt x="1628503" y="4162"/>
                  <a:pt x="1828800" y="41173"/>
                </a:cubicBezTo>
                <a:cubicBezTo>
                  <a:pt x="2029097" y="78184"/>
                  <a:pt x="2098765" y="151118"/>
                  <a:pt x="2168434" y="224053"/>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3" name="Straight Arrow Connector 62"/>
          <p:cNvCxnSpPr/>
          <p:nvPr/>
        </p:nvCxnSpPr>
        <p:spPr>
          <a:xfrm flipV="1">
            <a:off x="2730064" y="2119687"/>
            <a:ext cx="1945005" cy="90786"/>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64" name="Freeform 63"/>
          <p:cNvSpPr/>
          <p:nvPr/>
        </p:nvSpPr>
        <p:spPr>
          <a:xfrm>
            <a:off x="2663661" y="3049983"/>
            <a:ext cx="2155372" cy="524458"/>
          </a:xfrm>
          <a:custGeom>
            <a:avLst/>
            <a:gdLst>
              <a:gd name="connsiteX0" fmla="*/ 2155372 w 2155372"/>
              <a:gd name="connsiteY0" fmla="*/ 143691 h 524458"/>
              <a:gd name="connsiteX1" fmla="*/ 1267097 w 2155372"/>
              <a:gd name="connsiteY1" fmla="*/ 522514 h 524458"/>
              <a:gd name="connsiteX2" fmla="*/ 0 w 2155372"/>
              <a:gd name="connsiteY2" fmla="*/ 0 h 524458"/>
            </a:gdLst>
            <a:ahLst/>
            <a:cxnLst>
              <a:cxn ang="0">
                <a:pos x="connsiteX0" y="connsiteY0"/>
              </a:cxn>
              <a:cxn ang="0">
                <a:pos x="connsiteX1" y="connsiteY1"/>
              </a:cxn>
              <a:cxn ang="0">
                <a:pos x="connsiteX2" y="connsiteY2"/>
              </a:cxn>
            </a:cxnLst>
            <a:rect l="l" t="t" r="r" b="b"/>
            <a:pathLst>
              <a:path w="2155372" h="524458">
                <a:moveTo>
                  <a:pt x="2155372" y="143691"/>
                </a:moveTo>
                <a:cubicBezTo>
                  <a:pt x="1890849" y="345077"/>
                  <a:pt x="1626326" y="546463"/>
                  <a:pt x="1267097" y="522514"/>
                </a:cubicBezTo>
                <a:cubicBezTo>
                  <a:pt x="907868" y="498566"/>
                  <a:pt x="453934" y="249283"/>
                  <a:pt x="0" y="0"/>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Freeform 64"/>
          <p:cNvSpPr/>
          <p:nvPr/>
        </p:nvSpPr>
        <p:spPr>
          <a:xfrm>
            <a:off x="2480781" y="3023857"/>
            <a:ext cx="2403566" cy="1195829"/>
          </a:xfrm>
          <a:custGeom>
            <a:avLst/>
            <a:gdLst>
              <a:gd name="connsiteX0" fmla="*/ 2403566 w 2403566"/>
              <a:gd name="connsiteY0" fmla="*/ 209006 h 1195829"/>
              <a:gd name="connsiteX1" fmla="*/ 1267097 w 2403566"/>
              <a:gd name="connsiteY1" fmla="*/ 1018903 h 1195829"/>
              <a:gd name="connsiteX2" fmla="*/ 640080 w 2403566"/>
              <a:gd name="connsiteY2" fmla="*/ 1110343 h 1195829"/>
              <a:gd name="connsiteX3" fmla="*/ 0 w 2403566"/>
              <a:gd name="connsiteY3" fmla="*/ 0 h 1195829"/>
            </a:gdLst>
            <a:ahLst/>
            <a:cxnLst>
              <a:cxn ang="0">
                <a:pos x="connsiteX0" y="connsiteY0"/>
              </a:cxn>
              <a:cxn ang="0">
                <a:pos x="connsiteX1" y="connsiteY1"/>
              </a:cxn>
              <a:cxn ang="0">
                <a:pos x="connsiteX2" y="connsiteY2"/>
              </a:cxn>
              <a:cxn ang="0">
                <a:pos x="connsiteX3" y="connsiteY3"/>
              </a:cxn>
            </a:cxnLst>
            <a:rect l="l" t="t" r="r" b="b"/>
            <a:pathLst>
              <a:path w="2403566" h="1195829">
                <a:moveTo>
                  <a:pt x="2403566" y="209006"/>
                </a:moveTo>
                <a:cubicBezTo>
                  <a:pt x="1982288" y="538843"/>
                  <a:pt x="1561011" y="868680"/>
                  <a:pt x="1267097" y="1018903"/>
                </a:cubicBezTo>
                <a:cubicBezTo>
                  <a:pt x="973183" y="1169126"/>
                  <a:pt x="851263" y="1280160"/>
                  <a:pt x="640080" y="1110343"/>
                </a:cubicBezTo>
                <a:cubicBezTo>
                  <a:pt x="428897" y="940526"/>
                  <a:pt x="214448" y="470263"/>
                  <a:pt x="0" y="0"/>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Freeform 65"/>
          <p:cNvSpPr/>
          <p:nvPr/>
        </p:nvSpPr>
        <p:spPr>
          <a:xfrm>
            <a:off x="2258713" y="3023857"/>
            <a:ext cx="2743200" cy="1725131"/>
          </a:xfrm>
          <a:custGeom>
            <a:avLst/>
            <a:gdLst>
              <a:gd name="connsiteX0" fmla="*/ 2743200 w 2743200"/>
              <a:gd name="connsiteY0" fmla="*/ 261257 h 1725131"/>
              <a:gd name="connsiteX1" fmla="*/ 1410788 w 2743200"/>
              <a:gd name="connsiteY1" fmla="*/ 1658983 h 1725131"/>
              <a:gd name="connsiteX2" fmla="*/ 248194 w 2743200"/>
              <a:gd name="connsiteY2" fmla="*/ 1345474 h 1725131"/>
              <a:gd name="connsiteX3" fmla="*/ 0 w 2743200"/>
              <a:gd name="connsiteY3" fmla="*/ 0 h 1725131"/>
            </a:gdLst>
            <a:ahLst/>
            <a:cxnLst>
              <a:cxn ang="0">
                <a:pos x="connsiteX0" y="connsiteY0"/>
              </a:cxn>
              <a:cxn ang="0">
                <a:pos x="connsiteX1" y="connsiteY1"/>
              </a:cxn>
              <a:cxn ang="0">
                <a:pos x="connsiteX2" y="connsiteY2"/>
              </a:cxn>
              <a:cxn ang="0">
                <a:pos x="connsiteX3" y="connsiteY3"/>
              </a:cxn>
            </a:cxnLst>
            <a:rect l="l" t="t" r="r" b="b"/>
            <a:pathLst>
              <a:path w="2743200" h="1725131">
                <a:moveTo>
                  <a:pt x="2743200" y="261257"/>
                </a:moveTo>
                <a:cubicBezTo>
                  <a:pt x="2284911" y="869768"/>
                  <a:pt x="1826622" y="1478280"/>
                  <a:pt x="1410788" y="1658983"/>
                </a:cubicBezTo>
                <a:cubicBezTo>
                  <a:pt x="994954" y="1839686"/>
                  <a:pt x="483325" y="1621971"/>
                  <a:pt x="248194" y="1345474"/>
                </a:cubicBezTo>
                <a:cubicBezTo>
                  <a:pt x="13063" y="1068977"/>
                  <a:pt x="6531" y="534488"/>
                  <a:pt x="0" y="0"/>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Freeform 66"/>
          <p:cNvSpPr/>
          <p:nvPr/>
        </p:nvSpPr>
        <p:spPr>
          <a:xfrm>
            <a:off x="1907432" y="3023857"/>
            <a:ext cx="3238172" cy="2392770"/>
          </a:xfrm>
          <a:custGeom>
            <a:avLst/>
            <a:gdLst>
              <a:gd name="connsiteX0" fmla="*/ 3238172 w 3238172"/>
              <a:gd name="connsiteY0" fmla="*/ 326572 h 2392770"/>
              <a:gd name="connsiteX1" fmla="*/ 1631441 w 3238172"/>
              <a:gd name="connsiteY1" fmla="*/ 2286000 h 2392770"/>
              <a:gd name="connsiteX2" fmla="*/ 220652 w 3238172"/>
              <a:gd name="connsiteY2" fmla="*/ 1907177 h 2392770"/>
              <a:gd name="connsiteX3" fmla="*/ 24709 w 3238172"/>
              <a:gd name="connsiteY3" fmla="*/ 0 h 2392770"/>
            </a:gdLst>
            <a:ahLst/>
            <a:cxnLst>
              <a:cxn ang="0">
                <a:pos x="connsiteX0" y="connsiteY0"/>
              </a:cxn>
              <a:cxn ang="0">
                <a:pos x="connsiteX1" y="connsiteY1"/>
              </a:cxn>
              <a:cxn ang="0">
                <a:pos x="connsiteX2" y="connsiteY2"/>
              </a:cxn>
              <a:cxn ang="0">
                <a:pos x="connsiteX3" y="connsiteY3"/>
              </a:cxn>
            </a:cxnLst>
            <a:rect l="l" t="t" r="r" b="b"/>
            <a:pathLst>
              <a:path w="3238172" h="2392770">
                <a:moveTo>
                  <a:pt x="3238172" y="326572"/>
                </a:moveTo>
                <a:cubicBezTo>
                  <a:pt x="2686266" y="1174569"/>
                  <a:pt x="2134361" y="2022566"/>
                  <a:pt x="1631441" y="2286000"/>
                </a:cubicBezTo>
                <a:cubicBezTo>
                  <a:pt x="1128521" y="2549434"/>
                  <a:pt x="488441" y="2288177"/>
                  <a:pt x="220652" y="1907177"/>
                </a:cubicBezTo>
                <a:cubicBezTo>
                  <a:pt x="-47137" y="1526177"/>
                  <a:pt x="-11214" y="763088"/>
                  <a:pt x="24709" y="0"/>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Freeform 67"/>
          <p:cNvSpPr/>
          <p:nvPr/>
        </p:nvSpPr>
        <p:spPr>
          <a:xfrm>
            <a:off x="6151444" y="3049983"/>
            <a:ext cx="2991394" cy="1386957"/>
          </a:xfrm>
          <a:custGeom>
            <a:avLst/>
            <a:gdLst>
              <a:gd name="connsiteX0" fmla="*/ 2991394 w 2991394"/>
              <a:gd name="connsiteY0" fmla="*/ 0 h 1386957"/>
              <a:gd name="connsiteX1" fmla="*/ 1776549 w 2991394"/>
              <a:gd name="connsiteY1" fmla="*/ 1384663 h 1386957"/>
              <a:gd name="connsiteX2" fmla="*/ 0 w 2991394"/>
              <a:gd name="connsiteY2" fmla="*/ 261257 h 1386957"/>
            </a:gdLst>
            <a:ahLst/>
            <a:cxnLst>
              <a:cxn ang="0">
                <a:pos x="connsiteX0" y="connsiteY0"/>
              </a:cxn>
              <a:cxn ang="0">
                <a:pos x="connsiteX1" y="connsiteY1"/>
              </a:cxn>
              <a:cxn ang="0">
                <a:pos x="connsiteX2" y="connsiteY2"/>
              </a:cxn>
            </a:cxnLst>
            <a:rect l="l" t="t" r="r" b="b"/>
            <a:pathLst>
              <a:path w="2991394" h="1386957">
                <a:moveTo>
                  <a:pt x="2991394" y="0"/>
                </a:moveTo>
                <a:cubicBezTo>
                  <a:pt x="2633254" y="670560"/>
                  <a:pt x="2275115" y="1341120"/>
                  <a:pt x="1776549" y="1384663"/>
                </a:cubicBezTo>
                <a:cubicBezTo>
                  <a:pt x="1277983" y="1428206"/>
                  <a:pt x="638991" y="844731"/>
                  <a:pt x="0" y="261257"/>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Freeform 68"/>
          <p:cNvSpPr/>
          <p:nvPr/>
        </p:nvSpPr>
        <p:spPr>
          <a:xfrm>
            <a:off x="6360450" y="3036920"/>
            <a:ext cx="2586445" cy="837643"/>
          </a:xfrm>
          <a:custGeom>
            <a:avLst/>
            <a:gdLst>
              <a:gd name="connsiteX0" fmla="*/ 2586445 w 2586445"/>
              <a:gd name="connsiteY0" fmla="*/ 0 h 837643"/>
              <a:gd name="connsiteX1" fmla="*/ 1436914 w 2586445"/>
              <a:gd name="connsiteY1" fmla="*/ 836023 h 837643"/>
              <a:gd name="connsiteX2" fmla="*/ 0 w 2586445"/>
              <a:gd name="connsiteY2" fmla="*/ 169817 h 837643"/>
            </a:gdLst>
            <a:ahLst/>
            <a:cxnLst>
              <a:cxn ang="0">
                <a:pos x="connsiteX0" y="connsiteY0"/>
              </a:cxn>
              <a:cxn ang="0">
                <a:pos x="connsiteX1" y="connsiteY1"/>
              </a:cxn>
              <a:cxn ang="0">
                <a:pos x="connsiteX2" y="connsiteY2"/>
              </a:cxn>
            </a:cxnLst>
            <a:rect l="l" t="t" r="r" b="b"/>
            <a:pathLst>
              <a:path w="2586445" h="837643">
                <a:moveTo>
                  <a:pt x="2586445" y="0"/>
                </a:moveTo>
                <a:cubicBezTo>
                  <a:pt x="2227216" y="403860"/>
                  <a:pt x="1867988" y="807720"/>
                  <a:pt x="1436914" y="836023"/>
                </a:cubicBezTo>
                <a:cubicBezTo>
                  <a:pt x="1005840" y="864326"/>
                  <a:pt x="502920" y="517071"/>
                  <a:pt x="0" y="169817"/>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Freeform 69"/>
          <p:cNvSpPr/>
          <p:nvPr/>
        </p:nvSpPr>
        <p:spPr>
          <a:xfrm>
            <a:off x="6033878" y="1319509"/>
            <a:ext cx="2717075" cy="907514"/>
          </a:xfrm>
          <a:custGeom>
            <a:avLst/>
            <a:gdLst>
              <a:gd name="connsiteX0" fmla="*/ 0 w 2717075"/>
              <a:gd name="connsiteY0" fmla="*/ 580942 h 907514"/>
              <a:gd name="connsiteX1" fmla="*/ 1123406 w 2717075"/>
              <a:gd name="connsiteY1" fmla="*/ 6177 h 907514"/>
              <a:gd name="connsiteX2" fmla="*/ 2717075 w 2717075"/>
              <a:gd name="connsiteY2" fmla="*/ 907514 h 907514"/>
            </a:gdLst>
            <a:ahLst/>
            <a:cxnLst>
              <a:cxn ang="0">
                <a:pos x="connsiteX0" y="connsiteY0"/>
              </a:cxn>
              <a:cxn ang="0">
                <a:pos x="connsiteX1" y="connsiteY1"/>
              </a:cxn>
              <a:cxn ang="0">
                <a:pos x="connsiteX2" y="connsiteY2"/>
              </a:cxn>
            </a:cxnLst>
            <a:rect l="l" t="t" r="r" b="b"/>
            <a:pathLst>
              <a:path w="2717075" h="907514">
                <a:moveTo>
                  <a:pt x="0" y="580942"/>
                </a:moveTo>
                <a:cubicBezTo>
                  <a:pt x="335280" y="266345"/>
                  <a:pt x="670560" y="-48252"/>
                  <a:pt x="1123406" y="6177"/>
                </a:cubicBezTo>
                <a:cubicBezTo>
                  <a:pt x="1576252" y="60606"/>
                  <a:pt x="2146663" y="484060"/>
                  <a:pt x="2717075" y="907514"/>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080368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49193" y="2617814"/>
            <a:ext cx="1752600" cy="8947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CUSTOMER</a:t>
            </a:r>
          </a:p>
        </p:txBody>
      </p:sp>
      <p:sp>
        <p:nvSpPr>
          <p:cNvPr id="7" name="Oval 6"/>
          <p:cNvSpPr/>
          <p:nvPr/>
        </p:nvSpPr>
        <p:spPr>
          <a:xfrm>
            <a:off x="5153895" y="2030507"/>
            <a:ext cx="1828800" cy="76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p:cNvSpPr/>
          <p:nvPr/>
        </p:nvSpPr>
        <p:spPr>
          <a:xfrm>
            <a:off x="5153895" y="789013"/>
            <a:ext cx="1828800" cy="76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p:cNvSpPr/>
          <p:nvPr/>
        </p:nvSpPr>
        <p:spPr>
          <a:xfrm>
            <a:off x="5153895" y="3303613"/>
            <a:ext cx="1828800" cy="76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p:cNvSpPr/>
          <p:nvPr/>
        </p:nvSpPr>
        <p:spPr>
          <a:xfrm>
            <a:off x="5153895" y="5383307"/>
            <a:ext cx="1828800" cy="76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p>
          <a:p>
            <a:pPr algn="ctr"/>
            <a:r>
              <a:rPr lang="en-US" sz="1200" dirty="0"/>
              <a:t>PRODUCTION PRODUCT</a:t>
            </a:r>
            <a:endParaRPr lang="en-US" sz="1200" dirty="0"/>
          </a:p>
        </p:txBody>
      </p:sp>
      <p:sp>
        <p:nvSpPr>
          <p:cNvPr id="11" name="Oval 10"/>
          <p:cNvSpPr/>
          <p:nvPr/>
        </p:nvSpPr>
        <p:spPr>
          <a:xfrm>
            <a:off x="5153895" y="4392707"/>
            <a:ext cx="1828800" cy="76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p:cNvSpPr/>
          <p:nvPr/>
        </p:nvSpPr>
        <p:spPr>
          <a:xfrm>
            <a:off x="8659095" y="2617814"/>
            <a:ext cx="2133600" cy="8947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STAFF</a:t>
            </a:r>
            <a:endParaRPr lang="en-US" dirty="0"/>
          </a:p>
        </p:txBody>
      </p:sp>
      <p:sp>
        <p:nvSpPr>
          <p:cNvPr id="13" name="Rectangle 12"/>
          <p:cNvSpPr/>
          <p:nvPr/>
        </p:nvSpPr>
        <p:spPr>
          <a:xfrm>
            <a:off x="2105895" y="5840507"/>
            <a:ext cx="17526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VENDOR</a:t>
            </a:r>
            <a:endParaRPr lang="en-US" dirty="0"/>
          </a:p>
        </p:txBody>
      </p:sp>
      <p:sp>
        <p:nvSpPr>
          <p:cNvPr id="45" name="Freeform 44"/>
          <p:cNvSpPr/>
          <p:nvPr/>
        </p:nvSpPr>
        <p:spPr>
          <a:xfrm>
            <a:off x="1956924" y="722329"/>
            <a:ext cx="3892297" cy="1879678"/>
          </a:xfrm>
          <a:custGeom>
            <a:avLst/>
            <a:gdLst>
              <a:gd name="connsiteX0" fmla="*/ 82297 w 3892297"/>
              <a:gd name="connsiteY0" fmla="*/ 1879678 h 1879678"/>
              <a:gd name="connsiteX1" fmla="*/ 501397 w 3892297"/>
              <a:gd name="connsiteY1" fmla="*/ 231853 h 1879678"/>
              <a:gd name="connsiteX2" fmla="*/ 3892297 w 3892297"/>
              <a:gd name="connsiteY2" fmla="*/ 50878 h 1879678"/>
            </a:gdLst>
            <a:ahLst/>
            <a:cxnLst>
              <a:cxn ang="0">
                <a:pos x="connsiteX0" y="connsiteY0"/>
              </a:cxn>
              <a:cxn ang="0">
                <a:pos x="connsiteX1" y="connsiteY1"/>
              </a:cxn>
              <a:cxn ang="0">
                <a:pos x="connsiteX2" y="connsiteY2"/>
              </a:cxn>
            </a:cxnLst>
            <a:rect l="l" t="t" r="r" b="b"/>
            <a:pathLst>
              <a:path w="3892297" h="1879678">
                <a:moveTo>
                  <a:pt x="82297" y="1879678"/>
                </a:moveTo>
                <a:cubicBezTo>
                  <a:pt x="-25653" y="1208165"/>
                  <a:pt x="-133603" y="536653"/>
                  <a:pt x="501397" y="231853"/>
                </a:cubicBezTo>
                <a:cubicBezTo>
                  <a:pt x="1136397" y="-72947"/>
                  <a:pt x="2514347" y="-11035"/>
                  <a:pt x="3892297" y="50878"/>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Freeform 46"/>
          <p:cNvSpPr/>
          <p:nvPr/>
        </p:nvSpPr>
        <p:spPr>
          <a:xfrm>
            <a:off x="2191621" y="830358"/>
            <a:ext cx="3400425" cy="1800225"/>
          </a:xfrm>
          <a:custGeom>
            <a:avLst/>
            <a:gdLst>
              <a:gd name="connsiteX0" fmla="*/ 0 w 3400425"/>
              <a:gd name="connsiteY0" fmla="*/ 1800225 h 1800225"/>
              <a:gd name="connsiteX1" fmla="*/ 714375 w 3400425"/>
              <a:gd name="connsiteY1" fmla="*/ 371475 h 1800225"/>
              <a:gd name="connsiteX2" fmla="*/ 3400425 w 3400425"/>
              <a:gd name="connsiteY2" fmla="*/ 0 h 1800225"/>
            </a:gdLst>
            <a:ahLst/>
            <a:cxnLst>
              <a:cxn ang="0">
                <a:pos x="connsiteX0" y="connsiteY0"/>
              </a:cxn>
              <a:cxn ang="0">
                <a:pos x="connsiteX1" y="connsiteY1"/>
              </a:cxn>
              <a:cxn ang="0">
                <a:pos x="connsiteX2" y="connsiteY2"/>
              </a:cxn>
            </a:cxnLst>
            <a:rect l="l" t="t" r="r" b="b"/>
            <a:pathLst>
              <a:path w="3400425" h="1800225">
                <a:moveTo>
                  <a:pt x="0" y="1800225"/>
                </a:moveTo>
                <a:cubicBezTo>
                  <a:pt x="73819" y="1235868"/>
                  <a:pt x="147638" y="671512"/>
                  <a:pt x="714375" y="371475"/>
                </a:cubicBezTo>
                <a:cubicBezTo>
                  <a:pt x="1281113" y="71437"/>
                  <a:pt x="2340769" y="35718"/>
                  <a:pt x="3400425" y="0"/>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Freeform 47"/>
          <p:cNvSpPr/>
          <p:nvPr/>
        </p:nvSpPr>
        <p:spPr>
          <a:xfrm>
            <a:off x="2372596" y="916083"/>
            <a:ext cx="3038475" cy="1704975"/>
          </a:xfrm>
          <a:custGeom>
            <a:avLst/>
            <a:gdLst>
              <a:gd name="connsiteX0" fmla="*/ 0 w 3038475"/>
              <a:gd name="connsiteY0" fmla="*/ 1704975 h 1704975"/>
              <a:gd name="connsiteX1" fmla="*/ 1085850 w 3038475"/>
              <a:gd name="connsiteY1" fmla="*/ 447675 h 1704975"/>
              <a:gd name="connsiteX2" fmla="*/ 3038475 w 3038475"/>
              <a:gd name="connsiteY2" fmla="*/ 0 h 1704975"/>
            </a:gdLst>
            <a:ahLst/>
            <a:cxnLst>
              <a:cxn ang="0">
                <a:pos x="connsiteX0" y="connsiteY0"/>
              </a:cxn>
              <a:cxn ang="0">
                <a:pos x="connsiteX1" y="connsiteY1"/>
              </a:cxn>
              <a:cxn ang="0">
                <a:pos x="connsiteX2" y="connsiteY2"/>
              </a:cxn>
            </a:cxnLst>
            <a:rect l="l" t="t" r="r" b="b"/>
            <a:pathLst>
              <a:path w="3038475" h="1704975">
                <a:moveTo>
                  <a:pt x="0" y="1704975"/>
                </a:moveTo>
                <a:cubicBezTo>
                  <a:pt x="289719" y="1218406"/>
                  <a:pt x="579438" y="731837"/>
                  <a:pt x="1085850" y="447675"/>
                </a:cubicBezTo>
                <a:cubicBezTo>
                  <a:pt x="1592263" y="163512"/>
                  <a:pt x="2315369" y="81756"/>
                  <a:pt x="3038475" y="0"/>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Freeform 48"/>
          <p:cNvSpPr/>
          <p:nvPr/>
        </p:nvSpPr>
        <p:spPr>
          <a:xfrm>
            <a:off x="2410696" y="996048"/>
            <a:ext cx="2813869" cy="1625011"/>
          </a:xfrm>
          <a:custGeom>
            <a:avLst/>
            <a:gdLst>
              <a:gd name="connsiteX0" fmla="*/ 2752725 w 2752725"/>
              <a:gd name="connsiteY0" fmla="*/ 0 h 1609725"/>
              <a:gd name="connsiteX1" fmla="*/ 0 w 2752725"/>
              <a:gd name="connsiteY1" fmla="*/ 1609725 h 1609725"/>
            </a:gdLst>
            <a:ahLst/>
            <a:cxnLst>
              <a:cxn ang="0">
                <a:pos x="connsiteX0" y="connsiteY0"/>
              </a:cxn>
              <a:cxn ang="0">
                <a:pos x="connsiteX1" y="connsiteY1"/>
              </a:cxn>
            </a:cxnLst>
            <a:rect l="l" t="t" r="r" b="b"/>
            <a:pathLst>
              <a:path w="2752725" h="1609725">
                <a:moveTo>
                  <a:pt x="2752725" y="0"/>
                </a:moveTo>
                <a:lnTo>
                  <a:pt x="0" y="1609725"/>
                </a:ln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Freeform 49"/>
          <p:cNvSpPr/>
          <p:nvPr/>
        </p:nvSpPr>
        <p:spPr>
          <a:xfrm>
            <a:off x="2763120" y="1097058"/>
            <a:ext cx="2419350" cy="1533525"/>
          </a:xfrm>
          <a:custGeom>
            <a:avLst/>
            <a:gdLst>
              <a:gd name="connsiteX0" fmla="*/ 2419350 w 2419350"/>
              <a:gd name="connsiteY0" fmla="*/ 0 h 1533525"/>
              <a:gd name="connsiteX1" fmla="*/ 1162050 w 2419350"/>
              <a:gd name="connsiteY1" fmla="*/ 1085850 h 1533525"/>
              <a:gd name="connsiteX2" fmla="*/ 0 w 2419350"/>
              <a:gd name="connsiteY2" fmla="*/ 1533525 h 1533525"/>
            </a:gdLst>
            <a:ahLst/>
            <a:cxnLst>
              <a:cxn ang="0">
                <a:pos x="connsiteX0" y="connsiteY0"/>
              </a:cxn>
              <a:cxn ang="0">
                <a:pos x="connsiteX1" y="connsiteY1"/>
              </a:cxn>
              <a:cxn ang="0">
                <a:pos x="connsiteX2" y="connsiteY2"/>
              </a:cxn>
            </a:cxnLst>
            <a:rect l="l" t="t" r="r" b="b"/>
            <a:pathLst>
              <a:path w="2419350" h="1533525">
                <a:moveTo>
                  <a:pt x="2419350" y="0"/>
                </a:moveTo>
                <a:cubicBezTo>
                  <a:pt x="1992312" y="415131"/>
                  <a:pt x="1565275" y="830263"/>
                  <a:pt x="1162050" y="1085850"/>
                </a:cubicBezTo>
                <a:cubicBezTo>
                  <a:pt x="758825" y="1341438"/>
                  <a:pt x="0" y="1533525"/>
                  <a:pt x="0" y="1533525"/>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Freeform 50"/>
          <p:cNvSpPr/>
          <p:nvPr/>
        </p:nvSpPr>
        <p:spPr>
          <a:xfrm>
            <a:off x="3096495" y="1297553"/>
            <a:ext cx="2095500" cy="1304454"/>
          </a:xfrm>
          <a:custGeom>
            <a:avLst/>
            <a:gdLst>
              <a:gd name="connsiteX0" fmla="*/ 1962150 w 1962150"/>
              <a:gd name="connsiteY0" fmla="*/ 0 h 1409700"/>
              <a:gd name="connsiteX1" fmla="*/ 1371600 w 1962150"/>
              <a:gd name="connsiteY1" fmla="*/ 1028700 h 1409700"/>
              <a:gd name="connsiteX2" fmla="*/ 0 w 1962150"/>
              <a:gd name="connsiteY2" fmla="*/ 1409700 h 1409700"/>
            </a:gdLst>
            <a:ahLst/>
            <a:cxnLst>
              <a:cxn ang="0">
                <a:pos x="connsiteX0" y="connsiteY0"/>
              </a:cxn>
              <a:cxn ang="0">
                <a:pos x="connsiteX1" y="connsiteY1"/>
              </a:cxn>
              <a:cxn ang="0">
                <a:pos x="connsiteX2" y="connsiteY2"/>
              </a:cxn>
            </a:cxnLst>
            <a:rect l="l" t="t" r="r" b="b"/>
            <a:pathLst>
              <a:path w="1962150" h="1409700">
                <a:moveTo>
                  <a:pt x="1962150" y="0"/>
                </a:moveTo>
                <a:cubicBezTo>
                  <a:pt x="1830387" y="396875"/>
                  <a:pt x="1698625" y="793750"/>
                  <a:pt x="1371600" y="1028700"/>
                </a:cubicBezTo>
                <a:cubicBezTo>
                  <a:pt x="1044575" y="1263650"/>
                  <a:pt x="522287" y="1336675"/>
                  <a:pt x="0" y="1409700"/>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Freeform 52"/>
          <p:cNvSpPr/>
          <p:nvPr/>
        </p:nvSpPr>
        <p:spPr>
          <a:xfrm>
            <a:off x="3683050" y="2335307"/>
            <a:ext cx="1499420" cy="447674"/>
          </a:xfrm>
          <a:custGeom>
            <a:avLst/>
            <a:gdLst>
              <a:gd name="connsiteX0" fmla="*/ 0 w 1543050"/>
              <a:gd name="connsiteY0" fmla="*/ 638175 h 638175"/>
              <a:gd name="connsiteX1" fmla="*/ 1543050 w 1543050"/>
              <a:gd name="connsiteY1" fmla="*/ 0 h 638175"/>
              <a:gd name="connsiteX2" fmla="*/ 1543050 w 1543050"/>
              <a:gd name="connsiteY2" fmla="*/ 0 h 638175"/>
            </a:gdLst>
            <a:ahLst/>
            <a:cxnLst>
              <a:cxn ang="0">
                <a:pos x="connsiteX0" y="connsiteY0"/>
              </a:cxn>
              <a:cxn ang="0">
                <a:pos x="connsiteX1" y="connsiteY1"/>
              </a:cxn>
              <a:cxn ang="0">
                <a:pos x="connsiteX2" y="connsiteY2"/>
              </a:cxn>
            </a:cxnLst>
            <a:rect l="l" t="t" r="r" b="b"/>
            <a:pathLst>
              <a:path w="1543050" h="638175">
                <a:moveTo>
                  <a:pt x="0" y="638175"/>
                </a:moveTo>
                <a:lnTo>
                  <a:pt x="1543050" y="0"/>
                </a:lnTo>
                <a:lnTo>
                  <a:pt x="1543050" y="0"/>
                </a:ln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6" name="Straight Arrow Connector 55"/>
          <p:cNvCxnSpPr>
            <a:stCxn id="4" idx="3"/>
          </p:cNvCxnSpPr>
          <p:nvPr/>
        </p:nvCxnSpPr>
        <p:spPr>
          <a:xfrm flipV="1">
            <a:off x="3701794" y="2559144"/>
            <a:ext cx="1495733" cy="506036"/>
          </a:xfrm>
          <a:prstGeom prst="straightConnector1">
            <a:avLst/>
          </a:prstGeom>
          <a:ln w="25400">
            <a:tailEnd type="arrow"/>
          </a:ln>
        </p:spPr>
        <p:style>
          <a:lnRef idx="1">
            <a:schemeClr val="dk1"/>
          </a:lnRef>
          <a:fillRef idx="0">
            <a:schemeClr val="dk1"/>
          </a:fillRef>
          <a:effectRef idx="0">
            <a:schemeClr val="dk1"/>
          </a:effectRef>
          <a:fontRef idx="minor">
            <a:schemeClr val="tx1"/>
          </a:fontRef>
        </p:style>
      </p:cxnSp>
      <p:sp>
        <p:nvSpPr>
          <p:cNvPr id="60" name="Freeform 59"/>
          <p:cNvSpPr/>
          <p:nvPr/>
        </p:nvSpPr>
        <p:spPr>
          <a:xfrm>
            <a:off x="3706095" y="2582957"/>
            <a:ext cx="1543050" cy="704114"/>
          </a:xfrm>
          <a:custGeom>
            <a:avLst/>
            <a:gdLst>
              <a:gd name="connsiteX0" fmla="*/ 1543050 w 1543050"/>
              <a:gd name="connsiteY0" fmla="*/ 0 h 704114"/>
              <a:gd name="connsiteX1" fmla="*/ 714375 w 1543050"/>
              <a:gd name="connsiteY1" fmla="*/ 647700 h 704114"/>
              <a:gd name="connsiteX2" fmla="*/ 0 w 1543050"/>
              <a:gd name="connsiteY2" fmla="*/ 628650 h 704114"/>
            </a:gdLst>
            <a:ahLst/>
            <a:cxnLst>
              <a:cxn ang="0">
                <a:pos x="connsiteX0" y="connsiteY0"/>
              </a:cxn>
              <a:cxn ang="0">
                <a:pos x="connsiteX1" y="connsiteY1"/>
              </a:cxn>
              <a:cxn ang="0">
                <a:pos x="connsiteX2" y="connsiteY2"/>
              </a:cxn>
            </a:cxnLst>
            <a:rect l="l" t="t" r="r" b="b"/>
            <a:pathLst>
              <a:path w="1543050" h="704114">
                <a:moveTo>
                  <a:pt x="1543050" y="0"/>
                </a:moveTo>
                <a:cubicBezTo>
                  <a:pt x="1257300" y="271462"/>
                  <a:pt x="971550" y="542925"/>
                  <a:pt x="714375" y="647700"/>
                </a:cubicBezTo>
                <a:cubicBezTo>
                  <a:pt x="457200" y="752475"/>
                  <a:pt x="228600" y="690562"/>
                  <a:pt x="0" y="628650"/>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Freeform 60"/>
          <p:cNvSpPr/>
          <p:nvPr/>
        </p:nvSpPr>
        <p:spPr>
          <a:xfrm>
            <a:off x="3667995" y="2617814"/>
            <a:ext cx="1695450" cy="894735"/>
          </a:xfrm>
          <a:custGeom>
            <a:avLst/>
            <a:gdLst>
              <a:gd name="connsiteX0" fmla="*/ 1695450 w 1695450"/>
              <a:gd name="connsiteY0" fmla="*/ 0 h 936866"/>
              <a:gd name="connsiteX1" fmla="*/ 914400 w 1695450"/>
              <a:gd name="connsiteY1" fmla="*/ 885825 h 936866"/>
              <a:gd name="connsiteX2" fmla="*/ 0 w 1695450"/>
              <a:gd name="connsiteY2" fmla="*/ 752475 h 936866"/>
            </a:gdLst>
            <a:ahLst/>
            <a:cxnLst>
              <a:cxn ang="0">
                <a:pos x="connsiteX0" y="connsiteY0"/>
              </a:cxn>
              <a:cxn ang="0">
                <a:pos x="connsiteX1" y="connsiteY1"/>
              </a:cxn>
              <a:cxn ang="0">
                <a:pos x="connsiteX2" y="connsiteY2"/>
              </a:cxn>
            </a:cxnLst>
            <a:rect l="l" t="t" r="r" b="b"/>
            <a:pathLst>
              <a:path w="1695450" h="936866">
                <a:moveTo>
                  <a:pt x="1695450" y="0"/>
                </a:moveTo>
                <a:cubicBezTo>
                  <a:pt x="1446212" y="380206"/>
                  <a:pt x="1196975" y="760413"/>
                  <a:pt x="914400" y="885825"/>
                </a:cubicBezTo>
                <a:cubicBezTo>
                  <a:pt x="631825" y="1011237"/>
                  <a:pt x="315912" y="881856"/>
                  <a:pt x="0" y="752475"/>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Freeform 63"/>
          <p:cNvSpPr/>
          <p:nvPr/>
        </p:nvSpPr>
        <p:spPr>
          <a:xfrm>
            <a:off x="3639421" y="3440208"/>
            <a:ext cx="1647825" cy="457783"/>
          </a:xfrm>
          <a:custGeom>
            <a:avLst/>
            <a:gdLst>
              <a:gd name="connsiteX0" fmla="*/ 0 w 1647825"/>
              <a:gd name="connsiteY0" fmla="*/ 76200 h 457783"/>
              <a:gd name="connsiteX1" fmla="*/ 733425 w 1647825"/>
              <a:gd name="connsiteY1" fmla="*/ 457200 h 457783"/>
              <a:gd name="connsiteX2" fmla="*/ 1647825 w 1647825"/>
              <a:gd name="connsiteY2" fmla="*/ 0 h 457783"/>
            </a:gdLst>
            <a:ahLst/>
            <a:cxnLst>
              <a:cxn ang="0">
                <a:pos x="connsiteX0" y="connsiteY0"/>
              </a:cxn>
              <a:cxn ang="0">
                <a:pos x="connsiteX1" y="connsiteY1"/>
              </a:cxn>
              <a:cxn ang="0">
                <a:pos x="connsiteX2" y="connsiteY2"/>
              </a:cxn>
            </a:cxnLst>
            <a:rect l="l" t="t" r="r" b="b"/>
            <a:pathLst>
              <a:path w="1647825" h="457783">
                <a:moveTo>
                  <a:pt x="0" y="76200"/>
                </a:moveTo>
                <a:cubicBezTo>
                  <a:pt x="229393" y="273050"/>
                  <a:pt x="458787" y="469900"/>
                  <a:pt x="733425" y="457200"/>
                </a:cubicBezTo>
                <a:cubicBezTo>
                  <a:pt x="1008063" y="444500"/>
                  <a:pt x="1327944" y="222250"/>
                  <a:pt x="1647825" y="0"/>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Freeform 64"/>
          <p:cNvSpPr/>
          <p:nvPr/>
        </p:nvSpPr>
        <p:spPr>
          <a:xfrm>
            <a:off x="3515595" y="3516407"/>
            <a:ext cx="1638300" cy="755646"/>
          </a:xfrm>
          <a:custGeom>
            <a:avLst/>
            <a:gdLst>
              <a:gd name="connsiteX0" fmla="*/ 0 w 1638300"/>
              <a:gd name="connsiteY0" fmla="*/ 0 h 755646"/>
              <a:gd name="connsiteX1" fmla="*/ 723900 w 1638300"/>
              <a:gd name="connsiteY1" fmla="*/ 752475 h 755646"/>
              <a:gd name="connsiteX2" fmla="*/ 1638300 w 1638300"/>
              <a:gd name="connsiteY2" fmla="*/ 219075 h 755646"/>
            </a:gdLst>
            <a:ahLst/>
            <a:cxnLst>
              <a:cxn ang="0">
                <a:pos x="connsiteX0" y="connsiteY0"/>
              </a:cxn>
              <a:cxn ang="0">
                <a:pos x="connsiteX1" y="connsiteY1"/>
              </a:cxn>
              <a:cxn ang="0">
                <a:pos x="connsiteX2" y="connsiteY2"/>
              </a:cxn>
            </a:cxnLst>
            <a:rect l="l" t="t" r="r" b="b"/>
            <a:pathLst>
              <a:path w="1638300" h="755646">
                <a:moveTo>
                  <a:pt x="0" y="0"/>
                </a:moveTo>
                <a:cubicBezTo>
                  <a:pt x="225425" y="357981"/>
                  <a:pt x="450850" y="715963"/>
                  <a:pt x="723900" y="752475"/>
                </a:cubicBezTo>
                <a:cubicBezTo>
                  <a:pt x="996950" y="788987"/>
                  <a:pt x="1317625" y="504031"/>
                  <a:pt x="1638300" y="219075"/>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Freeform 65"/>
          <p:cNvSpPr/>
          <p:nvPr/>
        </p:nvSpPr>
        <p:spPr>
          <a:xfrm>
            <a:off x="3115546" y="3535458"/>
            <a:ext cx="2124075" cy="1034193"/>
          </a:xfrm>
          <a:custGeom>
            <a:avLst/>
            <a:gdLst>
              <a:gd name="connsiteX0" fmla="*/ 2124075 w 2124075"/>
              <a:gd name="connsiteY0" fmla="*/ 333375 h 1034193"/>
              <a:gd name="connsiteX1" fmla="*/ 1190625 w 2124075"/>
              <a:gd name="connsiteY1" fmla="*/ 1028700 h 1034193"/>
              <a:gd name="connsiteX2" fmla="*/ 0 w 2124075"/>
              <a:gd name="connsiteY2" fmla="*/ 0 h 1034193"/>
            </a:gdLst>
            <a:ahLst/>
            <a:cxnLst>
              <a:cxn ang="0">
                <a:pos x="connsiteX0" y="connsiteY0"/>
              </a:cxn>
              <a:cxn ang="0">
                <a:pos x="connsiteX1" y="connsiteY1"/>
              </a:cxn>
              <a:cxn ang="0">
                <a:pos x="connsiteX2" y="connsiteY2"/>
              </a:cxn>
            </a:cxnLst>
            <a:rect l="l" t="t" r="r" b="b"/>
            <a:pathLst>
              <a:path w="2124075" h="1034193">
                <a:moveTo>
                  <a:pt x="2124075" y="333375"/>
                </a:moveTo>
                <a:cubicBezTo>
                  <a:pt x="1834356" y="708818"/>
                  <a:pt x="1544637" y="1084262"/>
                  <a:pt x="1190625" y="1028700"/>
                </a:cubicBezTo>
                <a:cubicBezTo>
                  <a:pt x="836613" y="973138"/>
                  <a:pt x="418306" y="486569"/>
                  <a:pt x="0" y="0"/>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Freeform 67"/>
          <p:cNvSpPr/>
          <p:nvPr/>
        </p:nvSpPr>
        <p:spPr>
          <a:xfrm>
            <a:off x="2603291" y="3549858"/>
            <a:ext cx="2569654" cy="1284940"/>
          </a:xfrm>
          <a:custGeom>
            <a:avLst/>
            <a:gdLst>
              <a:gd name="connsiteX0" fmla="*/ 0 w 2228850"/>
              <a:gd name="connsiteY0" fmla="*/ 0 h 1308866"/>
              <a:gd name="connsiteX1" fmla="*/ 914400 w 2228850"/>
              <a:gd name="connsiteY1" fmla="*/ 1209675 h 1308866"/>
              <a:gd name="connsiteX2" fmla="*/ 2228850 w 2228850"/>
              <a:gd name="connsiteY2" fmla="*/ 1152525 h 1308866"/>
            </a:gdLst>
            <a:ahLst/>
            <a:cxnLst>
              <a:cxn ang="0">
                <a:pos x="connsiteX0" y="connsiteY0"/>
              </a:cxn>
              <a:cxn ang="0">
                <a:pos x="connsiteX1" y="connsiteY1"/>
              </a:cxn>
              <a:cxn ang="0">
                <a:pos x="connsiteX2" y="connsiteY2"/>
              </a:cxn>
            </a:cxnLst>
            <a:rect l="l" t="t" r="r" b="b"/>
            <a:pathLst>
              <a:path w="2228850" h="1308866">
                <a:moveTo>
                  <a:pt x="0" y="0"/>
                </a:moveTo>
                <a:cubicBezTo>
                  <a:pt x="271462" y="508794"/>
                  <a:pt x="542925" y="1017588"/>
                  <a:pt x="914400" y="1209675"/>
                </a:cubicBezTo>
                <a:cubicBezTo>
                  <a:pt x="1285875" y="1401762"/>
                  <a:pt x="1757362" y="1277143"/>
                  <a:pt x="2228850" y="1152525"/>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Freeform 68"/>
          <p:cNvSpPr/>
          <p:nvPr/>
        </p:nvSpPr>
        <p:spPr>
          <a:xfrm>
            <a:off x="2372596" y="3506146"/>
            <a:ext cx="2771775" cy="1664154"/>
          </a:xfrm>
          <a:custGeom>
            <a:avLst/>
            <a:gdLst>
              <a:gd name="connsiteX0" fmla="*/ 2409825 w 2409825"/>
              <a:gd name="connsiteY0" fmla="*/ 1276350 h 1625318"/>
              <a:gd name="connsiteX1" fmla="*/ 1019175 w 2409825"/>
              <a:gd name="connsiteY1" fmla="*/ 1543050 h 1625318"/>
              <a:gd name="connsiteX2" fmla="*/ 0 w 2409825"/>
              <a:gd name="connsiteY2" fmla="*/ 0 h 1625318"/>
            </a:gdLst>
            <a:ahLst/>
            <a:cxnLst>
              <a:cxn ang="0">
                <a:pos x="connsiteX0" y="connsiteY0"/>
              </a:cxn>
              <a:cxn ang="0">
                <a:pos x="connsiteX1" y="connsiteY1"/>
              </a:cxn>
              <a:cxn ang="0">
                <a:pos x="connsiteX2" y="connsiteY2"/>
              </a:cxn>
            </a:cxnLst>
            <a:rect l="l" t="t" r="r" b="b"/>
            <a:pathLst>
              <a:path w="2409825" h="1625318">
                <a:moveTo>
                  <a:pt x="2409825" y="1276350"/>
                </a:moveTo>
                <a:cubicBezTo>
                  <a:pt x="1915318" y="1516062"/>
                  <a:pt x="1420812" y="1755775"/>
                  <a:pt x="1019175" y="1543050"/>
                </a:cubicBezTo>
                <a:cubicBezTo>
                  <a:pt x="617538" y="1330325"/>
                  <a:pt x="308769" y="665162"/>
                  <a:pt x="0" y="0"/>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Freeform 69"/>
          <p:cNvSpPr/>
          <p:nvPr/>
        </p:nvSpPr>
        <p:spPr>
          <a:xfrm>
            <a:off x="2105896" y="3493378"/>
            <a:ext cx="3114675" cy="2080125"/>
          </a:xfrm>
          <a:custGeom>
            <a:avLst/>
            <a:gdLst>
              <a:gd name="connsiteX0" fmla="*/ 2743200 w 2743200"/>
              <a:gd name="connsiteY0" fmla="*/ 1381125 h 2038045"/>
              <a:gd name="connsiteX1" fmla="*/ 1219200 w 2743200"/>
              <a:gd name="connsiteY1" fmla="*/ 1971675 h 2038045"/>
              <a:gd name="connsiteX2" fmla="*/ 0 w 2743200"/>
              <a:gd name="connsiteY2" fmla="*/ 0 h 2038045"/>
            </a:gdLst>
            <a:ahLst/>
            <a:cxnLst>
              <a:cxn ang="0">
                <a:pos x="connsiteX0" y="connsiteY0"/>
              </a:cxn>
              <a:cxn ang="0">
                <a:pos x="connsiteX1" y="connsiteY1"/>
              </a:cxn>
              <a:cxn ang="0">
                <a:pos x="connsiteX2" y="connsiteY2"/>
              </a:cxn>
            </a:cxnLst>
            <a:rect l="l" t="t" r="r" b="b"/>
            <a:pathLst>
              <a:path w="2743200" h="2038045">
                <a:moveTo>
                  <a:pt x="2743200" y="1381125"/>
                </a:moveTo>
                <a:cubicBezTo>
                  <a:pt x="2209800" y="1791493"/>
                  <a:pt x="1676400" y="2201862"/>
                  <a:pt x="1219200" y="1971675"/>
                </a:cubicBezTo>
                <a:cubicBezTo>
                  <a:pt x="762000" y="1741488"/>
                  <a:pt x="381000" y="870744"/>
                  <a:pt x="0" y="0"/>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Freeform 70"/>
          <p:cNvSpPr/>
          <p:nvPr/>
        </p:nvSpPr>
        <p:spPr>
          <a:xfrm>
            <a:off x="3858495" y="5002308"/>
            <a:ext cx="1466850" cy="932933"/>
          </a:xfrm>
          <a:custGeom>
            <a:avLst/>
            <a:gdLst>
              <a:gd name="connsiteX0" fmla="*/ 1466850 w 1466850"/>
              <a:gd name="connsiteY0" fmla="*/ 0 h 932933"/>
              <a:gd name="connsiteX1" fmla="*/ 533400 w 1466850"/>
              <a:gd name="connsiteY1" fmla="*/ 800100 h 932933"/>
              <a:gd name="connsiteX2" fmla="*/ 0 w 1466850"/>
              <a:gd name="connsiteY2" fmla="*/ 923925 h 932933"/>
            </a:gdLst>
            <a:ahLst/>
            <a:cxnLst>
              <a:cxn ang="0">
                <a:pos x="connsiteX0" y="connsiteY0"/>
              </a:cxn>
              <a:cxn ang="0">
                <a:pos x="connsiteX1" y="connsiteY1"/>
              </a:cxn>
              <a:cxn ang="0">
                <a:pos x="connsiteX2" y="connsiteY2"/>
              </a:cxn>
            </a:cxnLst>
            <a:rect l="l" t="t" r="r" b="b"/>
            <a:pathLst>
              <a:path w="1466850" h="932933">
                <a:moveTo>
                  <a:pt x="1466850" y="0"/>
                </a:moveTo>
                <a:cubicBezTo>
                  <a:pt x="1122362" y="323056"/>
                  <a:pt x="777875" y="646113"/>
                  <a:pt x="533400" y="800100"/>
                </a:cubicBezTo>
                <a:cubicBezTo>
                  <a:pt x="288925" y="954088"/>
                  <a:pt x="144462" y="939006"/>
                  <a:pt x="0" y="923925"/>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Freeform 71"/>
          <p:cNvSpPr/>
          <p:nvPr/>
        </p:nvSpPr>
        <p:spPr>
          <a:xfrm>
            <a:off x="3848970" y="5059458"/>
            <a:ext cx="1619250" cy="1114425"/>
          </a:xfrm>
          <a:custGeom>
            <a:avLst/>
            <a:gdLst>
              <a:gd name="connsiteX0" fmla="*/ 1619250 w 1619250"/>
              <a:gd name="connsiteY0" fmla="*/ 0 h 1114425"/>
              <a:gd name="connsiteX1" fmla="*/ 847725 w 1619250"/>
              <a:gd name="connsiteY1" fmla="*/ 895350 h 1114425"/>
              <a:gd name="connsiteX2" fmla="*/ 0 w 1619250"/>
              <a:gd name="connsiteY2" fmla="*/ 1114425 h 1114425"/>
            </a:gdLst>
            <a:ahLst/>
            <a:cxnLst>
              <a:cxn ang="0">
                <a:pos x="connsiteX0" y="connsiteY0"/>
              </a:cxn>
              <a:cxn ang="0">
                <a:pos x="connsiteX1" y="connsiteY1"/>
              </a:cxn>
              <a:cxn ang="0">
                <a:pos x="connsiteX2" y="connsiteY2"/>
              </a:cxn>
            </a:cxnLst>
            <a:rect l="l" t="t" r="r" b="b"/>
            <a:pathLst>
              <a:path w="1619250" h="1114425">
                <a:moveTo>
                  <a:pt x="1619250" y="0"/>
                </a:moveTo>
                <a:cubicBezTo>
                  <a:pt x="1368425" y="354806"/>
                  <a:pt x="1117600" y="709613"/>
                  <a:pt x="847725" y="895350"/>
                </a:cubicBezTo>
                <a:cubicBezTo>
                  <a:pt x="577850" y="1081087"/>
                  <a:pt x="288925" y="1097756"/>
                  <a:pt x="0" y="1114425"/>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Freeform 72"/>
          <p:cNvSpPr/>
          <p:nvPr/>
        </p:nvSpPr>
        <p:spPr>
          <a:xfrm>
            <a:off x="3848970" y="5840507"/>
            <a:ext cx="1375595" cy="568864"/>
          </a:xfrm>
          <a:custGeom>
            <a:avLst/>
            <a:gdLst>
              <a:gd name="connsiteX0" fmla="*/ 0 w 1304925"/>
              <a:gd name="connsiteY0" fmla="*/ 381000 h 473613"/>
              <a:gd name="connsiteX1" fmla="*/ 781050 w 1304925"/>
              <a:gd name="connsiteY1" fmla="*/ 447675 h 473613"/>
              <a:gd name="connsiteX2" fmla="*/ 1304925 w 1304925"/>
              <a:gd name="connsiteY2" fmla="*/ 0 h 473613"/>
            </a:gdLst>
            <a:ahLst/>
            <a:cxnLst>
              <a:cxn ang="0">
                <a:pos x="connsiteX0" y="connsiteY0"/>
              </a:cxn>
              <a:cxn ang="0">
                <a:pos x="connsiteX1" y="connsiteY1"/>
              </a:cxn>
              <a:cxn ang="0">
                <a:pos x="connsiteX2" y="connsiteY2"/>
              </a:cxn>
            </a:cxnLst>
            <a:rect l="l" t="t" r="r" b="b"/>
            <a:pathLst>
              <a:path w="1304925" h="473613">
                <a:moveTo>
                  <a:pt x="0" y="381000"/>
                </a:moveTo>
                <a:cubicBezTo>
                  <a:pt x="281781" y="446087"/>
                  <a:pt x="563563" y="511175"/>
                  <a:pt x="781050" y="447675"/>
                </a:cubicBezTo>
                <a:cubicBezTo>
                  <a:pt x="998538" y="384175"/>
                  <a:pt x="1151731" y="192087"/>
                  <a:pt x="1304925" y="0"/>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Freeform 73"/>
          <p:cNvSpPr/>
          <p:nvPr/>
        </p:nvSpPr>
        <p:spPr>
          <a:xfrm>
            <a:off x="3868020" y="5992907"/>
            <a:ext cx="1543050" cy="755679"/>
          </a:xfrm>
          <a:custGeom>
            <a:avLst/>
            <a:gdLst>
              <a:gd name="connsiteX0" fmla="*/ 1476375 w 1476375"/>
              <a:gd name="connsiteY0" fmla="*/ 0 h 669953"/>
              <a:gd name="connsiteX1" fmla="*/ 714375 w 1476375"/>
              <a:gd name="connsiteY1" fmla="*/ 647700 h 669953"/>
              <a:gd name="connsiteX2" fmla="*/ 0 w 1476375"/>
              <a:gd name="connsiteY2" fmla="*/ 457200 h 669953"/>
            </a:gdLst>
            <a:ahLst/>
            <a:cxnLst>
              <a:cxn ang="0">
                <a:pos x="connsiteX0" y="connsiteY0"/>
              </a:cxn>
              <a:cxn ang="0">
                <a:pos x="connsiteX1" y="connsiteY1"/>
              </a:cxn>
              <a:cxn ang="0">
                <a:pos x="connsiteX2" y="connsiteY2"/>
              </a:cxn>
            </a:cxnLst>
            <a:rect l="l" t="t" r="r" b="b"/>
            <a:pathLst>
              <a:path w="1476375" h="669953">
                <a:moveTo>
                  <a:pt x="1476375" y="0"/>
                </a:moveTo>
                <a:cubicBezTo>
                  <a:pt x="1218406" y="285750"/>
                  <a:pt x="960437" y="571500"/>
                  <a:pt x="714375" y="647700"/>
                </a:cubicBezTo>
                <a:cubicBezTo>
                  <a:pt x="468313" y="723900"/>
                  <a:pt x="234156" y="590550"/>
                  <a:pt x="0" y="457200"/>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6" name="Straight Connector 75"/>
          <p:cNvCxnSpPr/>
          <p:nvPr/>
        </p:nvCxnSpPr>
        <p:spPr>
          <a:xfrm>
            <a:off x="5224565" y="1011332"/>
            <a:ext cx="168193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77" name="Straight Connector 76"/>
          <p:cNvCxnSpPr/>
          <p:nvPr/>
        </p:nvCxnSpPr>
        <p:spPr>
          <a:xfrm>
            <a:off x="5224565" y="2278157"/>
            <a:ext cx="168193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82" name="Straight Connector 81"/>
          <p:cNvCxnSpPr/>
          <p:nvPr/>
        </p:nvCxnSpPr>
        <p:spPr>
          <a:xfrm>
            <a:off x="5197527" y="3564032"/>
            <a:ext cx="1708969"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84" name="Straight Connector 83"/>
          <p:cNvCxnSpPr/>
          <p:nvPr/>
        </p:nvCxnSpPr>
        <p:spPr>
          <a:xfrm>
            <a:off x="5197526" y="5611907"/>
            <a:ext cx="1699444"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90" name="Straight Connector 89"/>
          <p:cNvCxnSpPr/>
          <p:nvPr/>
        </p:nvCxnSpPr>
        <p:spPr>
          <a:xfrm flipV="1">
            <a:off x="5207052" y="4665418"/>
            <a:ext cx="1728019" cy="6768"/>
          </a:xfrm>
          <a:prstGeom prst="line">
            <a:avLst/>
          </a:prstGeom>
          <a:ln w="25400"/>
        </p:spPr>
        <p:style>
          <a:lnRef idx="1">
            <a:schemeClr val="dk1"/>
          </a:lnRef>
          <a:fillRef idx="0">
            <a:schemeClr val="dk1"/>
          </a:fillRef>
          <a:effectRef idx="0">
            <a:schemeClr val="dk1"/>
          </a:effectRef>
          <a:fontRef idx="minor">
            <a:schemeClr val="tx1"/>
          </a:fontRef>
        </p:style>
      </p:cxnSp>
      <p:sp>
        <p:nvSpPr>
          <p:cNvPr id="93" name="Freeform 92"/>
          <p:cNvSpPr/>
          <p:nvPr/>
        </p:nvSpPr>
        <p:spPr>
          <a:xfrm>
            <a:off x="6500914" y="722329"/>
            <a:ext cx="3939357" cy="1872742"/>
          </a:xfrm>
          <a:custGeom>
            <a:avLst/>
            <a:gdLst>
              <a:gd name="connsiteX0" fmla="*/ 0 w 3819525"/>
              <a:gd name="connsiteY0" fmla="*/ 106340 h 1868465"/>
              <a:gd name="connsiteX1" fmla="*/ 2505075 w 3819525"/>
              <a:gd name="connsiteY1" fmla="*/ 192065 h 1868465"/>
              <a:gd name="connsiteX2" fmla="*/ 3819525 w 3819525"/>
              <a:gd name="connsiteY2" fmla="*/ 1868465 h 1868465"/>
            </a:gdLst>
            <a:ahLst/>
            <a:cxnLst>
              <a:cxn ang="0">
                <a:pos x="connsiteX0" y="connsiteY0"/>
              </a:cxn>
              <a:cxn ang="0">
                <a:pos x="connsiteX1" y="connsiteY1"/>
              </a:cxn>
              <a:cxn ang="0">
                <a:pos x="connsiteX2" y="connsiteY2"/>
              </a:cxn>
            </a:cxnLst>
            <a:rect l="l" t="t" r="r" b="b"/>
            <a:pathLst>
              <a:path w="3819525" h="1868465">
                <a:moveTo>
                  <a:pt x="0" y="106340"/>
                </a:moveTo>
                <a:cubicBezTo>
                  <a:pt x="934244" y="2359"/>
                  <a:pt x="1868488" y="-101622"/>
                  <a:pt x="2505075" y="192065"/>
                </a:cubicBezTo>
                <a:cubicBezTo>
                  <a:pt x="3141662" y="485752"/>
                  <a:pt x="3480593" y="1177108"/>
                  <a:pt x="3819525" y="1868465"/>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5" name="Freeform 94"/>
          <p:cNvSpPr/>
          <p:nvPr/>
        </p:nvSpPr>
        <p:spPr>
          <a:xfrm>
            <a:off x="6754093" y="916082"/>
            <a:ext cx="3505202" cy="1701128"/>
          </a:xfrm>
          <a:custGeom>
            <a:avLst/>
            <a:gdLst>
              <a:gd name="connsiteX0" fmla="*/ 0 w 3114675"/>
              <a:gd name="connsiteY0" fmla="*/ 8706 h 1589856"/>
              <a:gd name="connsiteX1" fmla="*/ 1781175 w 3114675"/>
              <a:gd name="connsiteY1" fmla="*/ 237306 h 1589856"/>
              <a:gd name="connsiteX2" fmla="*/ 3114675 w 3114675"/>
              <a:gd name="connsiteY2" fmla="*/ 1589856 h 1589856"/>
              <a:gd name="connsiteX3" fmla="*/ 3114675 w 3114675"/>
              <a:gd name="connsiteY3" fmla="*/ 1589856 h 1589856"/>
            </a:gdLst>
            <a:ahLst/>
            <a:cxnLst>
              <a:cxn ang="0">
                <a:pos x="connsiteX0" y="connsiteY0"/>
              </a:cxn>
              <a:cxn ang="0">
                <a:pos x="connsiteX1" y="connsiteY1"/>
              </a:cxn>
              <a:cxn ang="0">
                <a:pos x="connsiteX2" y="connsiteY2"/>
              </a:cxn>
              <a:cxn ang="0">
                <a:pos x="connsiteX3" y="connsiteY3"/>
              </a:cxn>
            </a:cxnLst>
            <a:rect l="l" t="t" r="r" b="b"/>
            <a:pathLst>
              <a:path w="3114675" h="1589856">
                <a:moveTo>
                  <a:pt x="0" y="8706"/>
                </a:moveTo>
                <a:cubicBezTo>
                  <a:pt x="631031" y="-8757"/>
                  <a:pt x="1262063" y="-26219"/>
                  <a:pt x="1781175" y="237306"/>
                </a:cubicBezTo>
                <a:cubicBezTo>
                  <a:pt x="2300287" y="500831"/>
                  <a:pt x="3114675" y="1589856"/>
                  <a:pt x="3114675" y="1589856"/>
                </a:cubicBezTo>
                <a:lnTo>
                  <a:pt x="3114675" y="1589856"/>
                </a:ln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0" name="Freeform 99"/>
          <p:cNvSpPr/>
          <p:nvPr/>
        </p:nvSpPr>
        <p:spPr>
          <a:xfrm>
            <a:off x="6973170" y="1097058"/>
            <a:ext cx="2819400" cy="1498013"/>
          </a:xfrm>
          <a:custGeom>
            <a:avLst/>
            <a:gdLst>
              <a:gd name="connsiteX0" fmla="*/ 3200400 w 3200400"/>
              <a:gd name="connsiteY0" fmla="*/ 1514475 h 1514475"/>
              <a:gd name="connsiteX1" fmla="*/ 1495425 w 3200400"/>
              <a:gd name="connsiteY1" fmla="*/ 266700 h 1514475"/>
              <a:gd name="connsiteX2" fmla="*/ 0 w 3200400"/>
              <a:gd name="connsiteY2" fmla="*/ 0 h 1514475"/>
            </a:gdLst>
            <a:ahLst/>
            <a:cxnLst>
              <a:cxn ang="0">
                <a:pos x="connsiteX0" y="connsiteY0"/>
              </a:cxn>
              <a:cxn ang="0">
                <a:pos x="connsiteX1" y="connsiteY1"/>
              </a:cxn>
              <a:cxn ang="0">
                <a:pos x="connsiteX2" y="connsiteY2"/>
              </a:cxn>
            </a:cxnLst>
            <a:rect l="l" t="t" r="r" b="b"/>
            <a:pathLst>
              <a:path w="3200400" h="1514475">
                <a:moveTo>
                  <a:pt x="3200400" y="1514475"/>
                </a:moveTo>
                <a:cubicBezTo>
                  <a:pt x="2614612" y="1016793"/>
                  <a:pt x="2028825" y="519112"/>
                  <a:pt x="1495425" y="266700"/>
                </a:cubicBezTo>
                <a:cubicBezTo>
                  <a:pt x="962025" y="14288"/>
                  <a:pt x="481012" y="7144"/>
                  <a:pt x="0" y="0"/>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1" name="Freeform 100"/>
          <p:cNvSpPr/>
          <p:nvPr/>
        </p:nvSpPr>
        <p:spPr>
          <a:xfrm>
            <a:off x="6879457" y="1365471"/>
            <a:ext cx="2541638" cy="1201754"/>
          </a:xfrm>
          <a:custGeom>
            <a:avLst/>
            <a:gdLst>
              <a:gd name="connsiteX0" fmla="*/ 2867025 w 2867025"/>
              <a:gd name="connsiteY0" fmla="*/ 1333500 h 1333500"/>
              <a:gd name="connsiteX1" fmla="*/ 1247775 w 2867025"/>
              <a:gd name="connsiteY1" fmla="*/ 333375 h 1333500"/>
              <a:gd name="connsiteX2" fmla="*/ 0 w 2867025"/>
              <a:gd name="connsiteY2" fmla="*/ 0 h 1333500"/>
            </a:gdLst>
            <a:ahLst/>
            <a:cxnLst>
              <a:cxn ang="0">
                <a:pos x="connsiteX0" y="connsiteY0"/>
              </a:cxn>
              <a:cxn ang="0">
                <a:pos x="connsiteX1" y="connsiteY1"/>
              </a:cxn>
              <a:cxn ang="0">
                <a:pos x="connsiteX2" y="connsiteY2"/>
              </a:cxn>
            </a:cxnLst>
            <a:rect l="l" t="t" r="r" b="b"/>
            <a:pathLst>
              <a:path w="2867025" h="1333500">
                <a:moveTo>
                  <a:pt x="2867025" y="1333500"/>
                </a:moveTo>
                <a:cubicBezTo>
                  <a:pt x="2296318" y="944562"/>
                  <a:pt x="1725612" y="555625"/>
                  <a:pt x="1247775" y="333375"/>
                </a:cubicBezTo>
                <a:cubicBezTo>
                  <a:pt x="769937" y="111125"/>
                  <a:pt x="384968" y="55562"/>
                  <a:pt x="0" y="0"/>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3" name="Freeform 102"/>
          <p:cNvSpPr/>
          <p:nvPr/>
        </p:nvSpPr>
        <p:spPr>
          <a:xfrm>
            <a:off x="6573120" y="2059974"/>
            <a:ext cx="2495550" cy="532508"/>
          </a:xfrm>
          <a:custGeom>
            <a:avLst/>
            <a:gdLst>
              <a:gd name="connsiteX0" fmla="*/ 0 w 2495550"/>
              <a:gd name="connsiteY0" fmla="*/ 27683 h 532508"/>
              <a:gd name="connsiteX1" fmla="*/ 1162050 w 2495550"/>
              <a:gd name="connsiteY1" fmla="*/ 56258 h 532508"/>
              <a:gd name="connsiteX2" fmla="*/ 2495550 w 2495550"/>
              <a:gd name="connsiteY2" fmla="*/ 532508 h 532508"/>
            </a:gdLst>
            <a:ahLst/>
            <a:cxnLst>
              <a:cxn ang="0">
                <a:pos x="connsiteX0" y="connsiteY0"/>
              </a:cxn>
              <a:cxn ang="0">
                <a:pos x="connsiteX1" y="connsiteY1"/>
              </a:cxn>
              <a:cxn ang="0">
                <a:pos x="connsiteX2" y="connsiteY2"/>
              </a:cxn>
            </a:cxnLst>
            <a:rect l="l" t="t" r="r" b="b"/>
            <a:pathLst>
              <a:path w="2495550" h="532508">
                <a:moveTo>
                  <a:pt x="0" y="27683"/>
                </a:moveTo>
                <a:cubicBezTo>
                  <a:pt x="373062" y="-99"/>
                  <a:pt x="746125" y="-27880"/>
                  <a:pt x="1162050" y="56258"/>
                </a:cubicBezTo>
                <a:cubicBezTo>
                  <a:pt x="1577975" y="140396"/>
                  <a:pt x="2036762" y="336452"/>
                  <a:pt x="2495550" y="532508"/>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4" name="Freeform 103"/>
          <p:cNvSpPr/>
          <p:nvPr/>
        </p:nvSpPr>
        <p:spPr>
          <a:xfrm>
            <a:off x="6935070" y="2306733"/>
            <a:ext cx="1752600" cy="333375"/>
          </a:xfrm>
          <a:custGeom>
            <a:avLst/>
            <a:gdLst>
              <a:gd name="connsiteX0" fmla="*/ 0 w 1752600"/>
              <a:gd name="connsiteY0" fmla="*/ 0 h 333375"/>
              <a:gd name="connsiteX1" fmla="*/ 1752600 w 1752600"/>
              <a:gd name="connsiteY1" fmla="*/ 333375 h 333375"/>
            </a:gdLst>
            <a:ahLst/>
            <a:cxnLst>
              <a:cxn ang="0">
                <a:pos x="connsiteX0" y="connsiteY0"/>
              </a:cxn>
              <a:cxn ang="0">
                <a:pos x="connsiteX1" y="connsiteY1"/>
              </a:cxn>
            </a:cxnLst>
            <a:rect l="l" t="t" r="r" b="b"/>
            <a:pathLst>
              <a:path w="1752600" h="333375">
                <a:moveTo>
                  <a:pt x="0" y="0"/>
                </a:moveTo>
                <a:lnTo>
                  <a:pt x="1752600" y="333375"/>
                </a:ln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6" name="Freeform 105"/>
          <p:cNvSpPr/>
          <p:nvPr/>
        </p:nvSpPr>
        <p:spPr>
          <a:xfrm>
            <a:off x="6992221" y="2411508"/>
            <a:ext cx="1657349" cy="419100"/>
          </a:xfrm>
          <a:custGeom>
            <a:avLst/>
            <a:gdLst>
              <a:gd name="connsiteX0" fmla="*/ 1704975 w 1704975"/>
              <a:gd name="connsiteY0" fmla="*/ 247650 h 355425"/>
              <a:gd name="connsiteX1" fmla="*/ 857250 w 1704975"/>
              <a:gd name="connsiteY1" fmla="*/ 342900 h 355425"/>
              <a:gd name="connsiteX2" fmla="*/ 0 w 1704975"/>
              <a:gd name="connsiteY2" fmla="*/ 0 h 355425"/>
            </a:gdLst>
            <a:ahLst/>
            <a:cxnLst>
              <a:cxn ang="0">
                <a:pos x="connsiteX0" y="connsiteY0"/>
              </a:cxn>
              <a:cxn ang="0">
                <a:pos x="connsiteX1" y="connsiteY1"/>
              </a:cxn>
              <a:cxn ang="0">
                <a:pos x="connsiteX2" y="connsiteY2"/>
              </a:cxn>
            </a:cxnLst>
            <a:rect l="l" t="t" r="r" b="b"/>
            <a:pathLst>
              <a:path w="1704975" h="355425">
                <a:moveTo>
                  <a:pt x="1704975" y="247650"/>
                </a:moveTo>
                <a:cubicBezTo>
                  <a:pt x="1423194" y="315912"/>
                  <a:pt x="1141413" y="384175"/>
                  <a:pt x="857250" y="342900"/>
                </a:cubicBezTo>
                <a:cubicBezTo>
                  <a:pt x="573087" y="301625"/>
                  <a:pt x="286543" y="150812"/>
                  <a:pt x="0" y="0"/>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8" name="Freeform 107"/>
          <p:cNvSpPr/>
          <p:nvPr/>
        </p:nvSpPr>
        <p:spPr>
          <a:xfrm>
            <a:off x="6839820" y="2563907"/>
            <a:ext cx="1809750" cy="533400"/>
          </a:xfrm>
          <a:custGeom>
            <a:avLst/>
            <a:gdLst>
              <a:gd name="connsiteX0" fmla="*/ 1809750 w 1809750"/>
              <a:gd name="connsiteY0" fmla="*/ 238125 h 436619"/>
              <a:gd name="connsiteX1" fmla="*/ 1038225 w 1809750"/>
              <a:gd name="connsiteY1" fmla="*/ 428625 h 436619"/>
              <a:gd name="connsiteX2" fmla="*/ 0 w 1809750"/>
              <a:gd name="connsiteY2" fmla="*/ 0 h 436619"/>
            </a:gdLst>
            <a:ahLst/>
            <a:cxnLst>
              <a:cxn ang="0">
                <a:pos x="connsiteX0" y="connsiteY0"/>
              </a:cxn>
              <a:cxn ang="0">
                <a:pos x="connsiteX1" y="connsiteY1"/>
              </a:cxn>
              <a:cxn ang="0">
                <a:pos x="connsiteX2" y="connsiteY2"/>
              </a:cxn>
            </a:cxnLst>
            <a:rect l="l" t="t" r="r" b="b"/>
            <a:pathLst>
              <a:path w="1809750" h="436619">
                <a:moveTo>
                  <a:pt x="1809750" y="238125"/>
                </a:moveTo>
                <a:cubicBezTo>
                  <a:pt x="1574800" y="353218"/>
                  <a:pt x="1339850" y="468312"/>
                  <a:pt x="1038225" y="428625"/>
                </a:cubicBezTo>
                <a:cubicBezTo>
                  <a:pt x="736600" y="388938"/>
                  <a:pt x="368300" y="194469"/>
                  <a:pt x="0" y="0"/>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9" name="Freeform 108"/>
          <p:cNvSpPr/>
          <p:nvPr/>
        </p:nvSpPr>
        <p:spPr>
          <a:xfrm>
            <a:off x="6858871" y="3173508"/>
            <a:ext cx="1790699" cy="314325"/>
          </a:xfrm>
          <a:custGeom>
            <a:avLst/>
            <a:gdLst>
              <a:gd name="connsiteX0" fmla="*/ 1800225 w 1800225"/>
              <a:gd name="connsiteY0" fmla="*/ 0 h 209550"/>
              <a:gd name="connsiteX1" fmla="*/ 0 w 1800225"/>
              <a:gd name="connsiteY1" fmla="*/ 209550 h 209550"/>
            </a:gdLst>
            <a:ahLst/>
            <a:cxnLst>
              <a:cxn ang="0">
                <a:pos x="connsiteX0" y="connsiteY0"/>
              </a:cxn>
              <a:cxn ang="0">
                <a:pos x="connsiteX1" y="connsiteY1"/>
              </a:cxn>
            </a:cxnLst>
            <a:rect l="l" t="t" r="r" b="b"/>
            <a:pathLst>
              <a:path w="1800225" h="209550">
                <a:moveTo>
                  <a:pt x="1800225" y="0"/>
                </a:moveTo>
                <a:lnTo>
                  <a:pt x="0" y="209550"/>
                </a:ln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0" name="Freeform 109"/>
          <p:cNvSpPr/>
          <p:nvPr/>
        </p:nvSpPr>
        <p:spPr>
          <a:xfrm>
            <a:off x="6963645" y="3259233"/>
            <a:ext cx="1695450" cy="371475"/>
          </a:xfrm>
          <a:custGeom>
            <a:avLst/>
            <a:gdLst>
              <a:gd name="connsiteX0" fmla="*/ 1695450 w 1695450"/>
              <a:gd name="connsiteY0" fmla="*/ 0 h 371475"/>
              <a:gd name="connsiteX1" fmla="*/ 1000125 w 1695450"/>
              <a:gd name="connsiteY1" fmla="*/ 276225 h 371475"/>
              <a:gd name="connsiteX2" fmla="*/ 0 w 1695450"/>
              <a:gd name="connsiteY2" fmla="*/ 371475 h 371475"/>
            </a:gdLst>
            <a:ahLst/>
            <a:cxnLst>
              <a:cxn ang="0">
                <a:pos x="connsiteX0" y="connsiteY0"/>
              </a:cxn>
              <a:cxn ang="0">
                <a:pos x="connsiteX1" y="connsiteY1"/>
              </a:cxn>
              <a:cxn ang="0">
                <a:pos x="connsiteX2" y="connsiteY2"/>
              </a:cxn>
            </a:cxnLst>
            <a:rect l="l" t="t" r="r" b="b"/>
            <a:pathLst>
              <a:path w="1695450" h="371475">
                <a:moveTo>
                  <a:pt x="1695450" y="0"/>
                </a:moveTo>
                <a:cubicBezTo>
                  <a:pt x="1489075" y="107156"/>
                  <a:pt x="1282700" y="214313"/>
                  <a:pt x="1000125" y="276225"/>
                </a:cubicBezTo>
                <a:cubicBezTo>
                  <a:pt x="717550" y="338137"/>
                  <a:pt x="358775" y="354806"/>
                  <a:pt x="0" y="371475"/>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3" name="Freeform 112"/>
          <p:cNvSpPr/>
          <p:nvPr/>
        </p:nvSpPr>
        <p:spPr>
          <a:xfrm>
            <a:off x="6963645" y="3449732"/>
            <a:ext cx="1714500" cy="409776"/>
          </a:xfrm>
          <a:custGeom>
            <a:avLst/>
            <a:gdLst>
              <a:gd name="connsiteX0" fmla="*/ 0 w 1714500"/>
              <a:gd name="connsiteY0" fmla="*/ 314325 h 409776"/>
              <a:gd name="connsiteX1" fmla="*/ 1085850 w 1714500"/>
              <a:gd name="connsiteY1" fmla="*/ 390525 h 409776"/>
              <a:gd name="connsiteX2" fmla="*/ 1714500 w 1714500"/>
              <a:gd name="connsiteY2" fmla="*/ 0 h 409776"/>
            </a:gdLst>
            <a:ahLst/>
            <a:cxnLst>
              <a:cxn ang="0">
                <a:pos x="connsiteX0" y="connsiteY0"/>
              </a:cxn>
              <a:cxn ang="0">
                <a:pos x="connsiteX1" y="connsiteY1"/>
              </a:cxn>
              <a:cxn ang="0">
                <a:pos x="connsiteX2" y="connsiteY2"/>
              </a:cxn>
            </a:cxnLst>
            <a:rect l="l" t="t" r="r" b="b"/>
            <a:pathLst>
              <a:path w="1714500" h="409776">
                <a:moveTo>
                  <a:pt x="0" y="314325"/>
                </a:moveTo>
                <a:cubicBezTo>
                  <a:pt x="400050" y="378618"/>
                  <a:pt x="800100" y="442912"/>
                  <a:pt x="1085850" y="390525"/>
                </a:cubicBezTo>
                <a:cubicBezTo>
                  <a:pt x="1371600" y="338138"/>
                  <a:pt x="1543050" y="169069"/>
                  <a:pt x="1714500" y="0"/>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0" name="Freeform 119"/>
          <p:cNvSpPr/>
          <p:nvPr/>
        </p:nvSpPr>
        <p:spPr>
          <a:xfrm>
            <a:off x="6839821" y="3525933"/>
            <a:ext cx="2105025" cy="648421"/>
          </a:xfrm>
          <a:custGeom>
            <a:avLst/>
            <a:gdLst>
              <a:gd name="connsiteX0" fmla="*/ 0 w 2028825"/>
              <a:gd name="connsiteY0" fmla="*/ 333375 h 648421"/>
              <a:gd name="connsiteX1" fmla="*/ 1200150 w 2028825"/>
              <a:gd name="connsiteY1" fmla="*/ 638175 h 648421"/>
              <a:gd name="connsiteX2" fmla="*/ 2028825 w 2028825"/>
              <a:gd name="connsiteY2" fmla="*/ 0 h 648421"/>
            </a:gdLst>
            <a:ahLst/>
            <a:cxnLst>
              <a:cxn ang="0">
                <a:pos x="connsiteX0" y="connsiteY0"/>
              </a:cxn>
              <a:cxn ang="0">
                <a:pos x="connsiteX1" y="connsiteY1"/>
              </a:cxn>
              <a:cxn ang="0">
                <a:pos x="connsiteX2" y="connsiteY2"/>
              </a:cxn>
            </a:cxnLst>
            <a:rect l="l" t="t" r="r" b="b"/>
            <a:pathLst>
              <a:path w="2028825" h="648421">
                <a:moveTo>
                  <a:pt x="0" y="333375"/>
                </a:moveTo>
                <a:cubicBezTo>
                  <a:pt x="431006" y="513556"/>
                  <a:pt x="862013" y="693737"/>
                  <a:pt x="1200150" y="638175"/>
                </a:cubicBezTo>
                <a:cubicBezTo>
                  <a:pt x="1538287" y="582613"/>
                  <a:pt x="1783556" y="291306"/>
                  <a:pt x="2028825" y="0"/>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5" name="Freeform 124"/>
          <p:cNvSpPr/>
          <p:nvPr/>
        </p:nvSpPr>
        <p:spPr>
          <a:xfrm>
            <a:off x="6763621" y="3525933"/>
            <a:ext cx="2314575" cy="1064439"/>
          </a:xfrm>
          <a:custGeom>
            <a:avLst/>
            <a:gdLst>
              <a:gd name="connsiteX0" fmla="*/ 2314575 w 2314575"/>
              <a:gd name="connsiteY0" fmla="*/ 0 h 1064439"/>
              <a:gd name="connsiteX1" fmla="*/ 1390650 w 2314575"/>
              <a:gd name="connsiteY1" fmla="*/ 962025 h 1064439"/>
              <a:gd name="connsiteX2" fmla="*/ 0 w 2314575"/>
              <a:gd name="connsiteY2" fmla="*/ 990600 h 1064439"/>
            </a:gdLst>
            <a:ahLst/>
            <a:cxnLst>
              <a:cxn ang="0">
                <a:pos x="connsiteX0" y="connsiteY0"/>
              </a:cxn>
              <a:cxn ang="0">
                <a:pos x="connsiteX1" y="connsiteY1"/>
              </a:cxn>
              <a:cxn ang="0">
                <a:pos x="connsiteX2" y="connsiteY2"/>
              </a:cxn>
            </a:cxnLst>
            <a:rect l="l" t="t" r="r" b="b"/>
            <a:pathLst>
              <a:path w="2314575" h="1064439">
                <a:moveTo>
                  <a:pt x="2314575" y="0"/>
                </a:moveTo>
                <a:cubicBezTo>
                  <a:pt x="2045493" y="398462"/>
                  <a:pt x="1776412" y="796925"/>
                  <a:pt x="1390650" y="962025"/>
                </a:cubicBezTo>
                <a:cubicBezTo>
                  <a:pt x="1004888" y="1127125"/>
                  <a:pt x="502444" y="1058862"/>
                  <a:pt x="0" y="990600"/>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7" name="Freeform 136"/>
          <p:cNvSpPr/>
          <p:nvPr/>
        </p:nvSpPr>
        <p:spPr>
          <a:xfrm>
            <a:off x="6973171" y="3506146"/>
            <a:ext cx="2219325" cy="1551028"/>
          </a:xfrm>
          <a:custGeom>
            <a:avLst/>
            <a:gdLst>
              <a:gd name="connsiteX0" fmla="*/ 0 w 2447925"/>
              <a:gd name="connsiteY0" fmla="*/ 1304925 h 1531242"/>
              <a:gd name="connsiteX1" fmla="*/ 1514475 w 2447925"/>
              <a:gd name="connsiteY1" fmla="*/ 1428750 h 1531242"/>
              <a:gd name="connsiteX2" fmla="*/ 2447925 w 2447925"/>
              <a:gd name="connsiteY2" fmla="*/ 0 h 1531242"/>
            </a:gdLst>
            <a:ahLst/>
            <a:cxnLst>
              <a:cxn ang="0">
                <a:pos x="connsiteX0" y="connsiteY0"/>
              </a:cxn>
              <a:cxn ang="0">
                <a:pos x="connsiteX1" y="connsiteY1"/>
              </a:cxn>
              <a:cxn ang="0">
                <a:pos x="connsiteX2" y="connsiteY2"/>
              </a:cxn>
            </a:cxnLst>
            <a:rect l="l" t="t" r="r" b="b"/>
            <a:pathLst>
              <a:path w="2447925" h="1531242">
                <a:moveTo>
                  <a:pt x="0" y="1304925"/>
                </a:moveTo>
                <a:cubicBezTo>
                  <a:pt x="553244" y="1475581"/>
                  <a:pt x="1106488" y="1646238"/>
                  <a:pt x="1514475" y="1428750"/>
                </a:cubicBezTo>
                <a:cubicBezTo>
                  <a:pt x="1922463" y="1211262"/>
                  <a:pt x="2185194" y="605631"/>
                  <a:pt x="2447925" y="0"/>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8" name="Freeform 137"/>
          <p:cNvSpPr/>
          <p:nvPr/>
        </p:nvSpPr>
        <p:spPr>
          <a:xfrm>
            <a:off x="6944596" y="3506147"/>
            <a:ext cx="2476500" cy="1749571"/>
          </a:xfrm>
          <a:custGeom>
            <a:avLst/>
            <a:gdLst>
              <a:gd name="connsiteX0" fmla="*/ 0 w 2657475"/>
              <a:gd name="connsiteY0" fmla="*/ 1371600 h 1720260"/>
              <a:gd name="connsiteX1" fmla="*/ 1657350 w 2657475"/>
              <a:gd name="connsiteY1" fmla="*/ 1628775 h 1720260"/>
              <a:gd name="connsiteX2" fmla="*/ 2657475 w 2657475"/>
              <a:gd name="connsiteY2" fmla="*/ 0 h 1720260"/>
            </a:gdLst>
            <a:ahLst/>
            <a:cxnLst>
              <a:cxn ang="0">
                <a:pos x="connsiteX0" y="connsiteY0"/>
              </a:cxn>
              <a:cxn ang="0">
                <a:pos x="connsiteX1" y="connsiteY1"/>
              </a:cxn>
              <a:cxn ang="0">
                <a:pos x="connsiteX2" y="connsiteY2"/>
              </a:cxn>
            </a:cxnLst>
            <a:rect l="l" t="t" r="r" b="b"/>
            <a:pathLst>
              <a:path w="2657475" h="1720260">
                <a:moveTo>
                  <a:pt x="0" y="1371600"/>
                </a:moveTo>
                <a:cubicBezTo>
                  <a:pt x="607219" y="1614487"/>
                  <a:pt x="1214438" y="1857375"/>
                  <a:pt x="1657350" y="1628775"/>
                </a:cubicBezTo>
                <a:cubicBezTo>
                  <a:pt x="2100262" y="1400175"/>
                  <a:pt x="2378868" y="700087"/>
                  <a:pt x="2657475" y="0"/>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9" name="TextBox 148"/>
          <p:cNvSpPr txBox="1"/>
          <p:nvPr/>
        </p:nvSpPr>
        <p:spPr>
          <a:xfrm>
            <a:off x="5950000" y="762194"/>
            <a:ext cx="1209675" cy="307777"/>
          </a:xfrm>
          <a:prstGeom prst="rect">
            <a:avLst/>
          </a:prstGeom>
          <a:noFill/>
        </p:spPr>
        <p:txBody>
          <a:bodyPr wrap="square" rtlCol="0">
            <a:spAutoFit/>
          </a:bodyPr>
          <a:lstStyle/>
          <a:p>
            <a:r>
              <a:rPr lang="en-US" sz="1400" dirty="0"/>
              <a:t>1.0</a:t>
            </a:r>
            <a:endParaRPr lang="en-US" sz="1400" dirty="0"/>
          </a:p>
        </p:txBody>
      </p:sp>
      <p:sp>
        <p:nvSpPr>
          <p:cNvPr id="150" name="TextBox 149"/>
          <p:cNvSpPr txBox="1"/>
          <p:nvPr/>
        </p:nvSpPr>
        <p:spPr>
          <a:xfrm>
            <a:off x="5849221" y="2014541"/>
            <a:ext cx="914399" cy="307777"/>
          </a:xfrm>
          <a:prstGeom prst="rect">
            <a:avLst/>
          </a:prstGeom>
          <a:noFill/>
        </p:spPr>
        <p:txBody>
          <a:bodyPr wrap="square" rtlCol="0">
            <a:spAutoFit/>
          </a:bodyPr>
          <a:lstStyle/>
          <a:p>
            <a:r>
              <a:rPr lang="en-US" sz="1400" dirty="0"/>
              <a:t>2.0</a:t>
            </a:r>
            <a:endParaRPr lang="en-US" sz="1400" dirty="0"/>
          </a:p>
        </p:txBody>
      </p:sp>
      <p:sp>
        <p:nvSpPr>
          <p:cNvPr id="151" name="TextBox 150"/>
          <p:cNvSpPr txBox="1"/>
          <p:nvPr/>
        </p:nvSpPr>
        <p:spPr>
          <a:xfrm>
            <a:off x="5888858" y="3316660"/>
            <a:ext cx="990598" cy="307777"/>
          </a:xfrm>
          <a:prstGeom prst="rect">
            <a:avLst/>
          </a:prstGeom>
          <a:noFill/>
        </p:spPr>
        <p:txBody>
          <a:bodyPr wrap="square" rtlCol="0">
            <a:spAutoFit/>
          </a:bodyPr>
          <a:lstStyle/>
          <a:p>
            <a:r>
              <a:rPr lang="en-US" sz="1400" dirty="0"/>
              <a:t>3.0</a:t>
            </a:r>
            <a:endParaRPr lang="en-US" sz="1400" dirty="0"/>
          </a:p>
        </p:txBody>
      </p:sp>
      <p:sp>
        <p:nvSpPr>
          <p:cNvPr id="152" name="TextBox 151"/>
          <p:cNvSpPr txBox="1"/>
          <p:nvPr/>
        </p:nvSpPr>
        <p:spPr>
          <a:xfrm>
            <a:off x="5865814" y="4395588"/>
            <a:ext cx="1162048" cy="307777"/>
          </a:xfrm>
          <a:prstGeom prst="rect">
            <a:avLst/>
          </a:prstGeom>
          <a:noFill/>
        </p:spPr>
        <p:txBody>
          <a:bodyPr wrap="square" rtlCol="0">
            <a:spAutoFit/>
          </a:bodyPr>
          <a:lstStyle/>
          <a:p>
            <a:r>
              <a:rPr lang="en-US" sz="1400" dirty="0"/>
              <a:t>4.0</a:t>
            </a:r>
            <a:endParaRPr lang="en-US" sz="1400" dirty="0"/>
          </a:p>
        </p:txBody>
      </p:sp>
      <p:sp>
        <p:nvSpPr>
          <p:cNvPr id="153" name="TextBox 152"/>
          <p:cNvSpPr txBox="1"/>
          <p:nvPr/>
        </p:nvSpPr>
        <p:spPr>
          <a:xfrm>
            <a:off x="5849221" y="5332380"/>
            <a:ext cx="990599" cy="307777"/>
          </a:xfrm>
          <a:prstGeom prst="rect">
            <a:avLst/>
          </a:prstGeom>
          <a:noFill/>
        </p:spPr>
        <p:txBody>
          <a:bodyPr wrap="square" rtlCol="0">
            <a:spAutoFit/>
          </a:bodyPr>
          <a:lstStyle/>
          <a:p>
            <a:r>
              <a:rPr lang="en-US" sz="1400" dirty="0"/>
              <a:t>5.0</a:t>
            </a:r>
            <a:endParaRPr lang="en-US" sz="1400" dirty="0"/>
          </a:p>
        </p:txBody>
      </p:sp>
      <p:sp>
        <p:nvSpPr>
          <p:cNvPr id="154" name="Freeform 153"/>
          <p:cNvSpPr/>
          <p:nvPr/>
        </p:nvSpPr>
        <p:spPr>
          <a:xfrm>
            <a:off x="6935070" y="3522678"/>
            <a:ext cx="2857500" cy="2317829"/>
          </a:xfrm>
          <a:custGeom>
            <a:avLst/>
            <a:gdLst>
              <a:gd name="connsiteX0" fmla="*/ 0 w 3114675"/>
              <a:gd name="connsiteY0" fmla="*/ 1943100 h 2046704"/>
              <a:gd name="connsiteX1" fmla="*/ 2047875 w 3114675"/>
              <a:gd name="connsiteY1" fmla="*/ 1828800 h 2046704"/>
              <a:gd name="connsiteX2" fmla="*/ 3114675 w 3114675"/>
              <a:gd name="connsiteY2" fmla="*/ 0 h 2046704"/>
            </a:gdLst>
            <a:ahLst/>
            <a:cxnLst>
              <a:cxn ang="0">
                <a:pos x="connsiteX0" y="connsiteY0"/>
              </a:cxn>
              <a:cxn ang="0">
                <a:pos x="connsiteX1" y="connsiteY1"/>
              </a:cxn>
              <a:cxn ang="0">
                <a:pos x="connsiteX2" y="connsiteY2"/>
              </a:cxn>
            </a:cxnLst>
            <a:rect l="l" t="t" r="r" b="b"/>
            <a:pathLst>
              <a:path w="3114675" h="2046704">
                <a:moveTo>
                  <a:pt x="0" y="1943100"/>
                </a:moveTo>
                <a:cubicBezTo>
                  <a:pt x="764381" y="2047875"/>
                  <a:pt x="1528762" y="2152650"/>
                  <a:pt x="2047875" y="1828800"/>
                </a:cubicBezTo>
                <a:cubicBezTo>
                  <a:pt x="2566988" y="1504950"/>
                  <a:pt x="2840831" y="752475"/>
                  <a:pt x="3114675" y="0"/>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5" name="Freeform 154"/>
          <p:cNvSpPr/>
          <p:nvPr/>
        </p:nvSpPr>
        <p:spPr>
          <a:xfrm>
            <a:off x="6858871" y="3512546"/>
            <a:ext cx="3095625" cy="2612393"/>
          </a:xfrm>
          <a:custGeom>
            <a:avLst/>
            <a:gdLst>
              <a:gd name="connsiteX0" fmla="*/ 2962275 w 2962275"/>
              <a:gd name="connsiteY0" fmla="*/ 0 h 2288892"/>
              <a:gd name="connsiteX1" fmla="*/ 1914525 w 2962275"/>
              <a:gd name="connsiteY1" fmla="*/ 2066925 h 2288892"/>
              <a:gd name="connsiteX2" fmla="*/ 0 w 2962275"/>
              <a:gd name="connsiteY2" fmla="*/ 2133600 h 2288892"/>
            </a:gdLst>
            <a:ahLst/>
            <a:cxnLst>
              <a:cxn ang="0">
                <a:pos x="connsiteX0" y="connsiteY0"/>
              </a:cxn>
              <a:cxn ang="0">
                <a:pos x="connsiteX1" y="connsiteY1"/>
              </a:cxn>
              <a:cxn ang="0">
                <a:pos x="connsiteX2" y="connsiteY2"/>
              </a:cxn>
            </a:cxnLst>
            <a:rect l="l" t="t" r="r" b="b"/>
            <a:pathLst>
              <a:path w="2962275" h="2288892">
                <a:moveTo>
                  <a:pt x="2962275" y="0"/>
                </a:moveTo>
                <a:cubicBezTo>
                  <a:pt x="2685256" y="855662"/>
                  <a:pt x="2408237" y="1711325"/>
                  <a:pt x="1914525" y="2066925"/>
                </a:cubicBezTo>
                <a:cubicBezTo>
                  <a:pt x="1420813" y="2422525"/>
                  <a:pt x="710406" y="2278062"/>
                  <a:pt x="0" y="2133600"/>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0" name="TextBox 159"/>
          <p:cNvSpPr txBox="1"/>
          <p:nvPr/>
        </p:nvSpPr>
        <p:spPr>
          <a:xfrm>
            <a:off x="5711107" y="1135168"/>
            <a:ext cx="1266825" cy="307777"/>
          </a:xfrm>
          <a:prstGeom prst="rect">
            <a:avLst/>
          </a:prstGeom>
          <a:noFill/>
        </p:spPr>
        <p:txBody>
          <a:bodyPr wrap="square" rtlCol="0">
            <a:spAutoFit/>
          </a:bodyPr>
          <a:lstStyle/>
          <a:p>
            <a:r>
              <a:rPr lang="en-US" sz="1400" dirty="0"/>
              <a:t>ROOM</a:t>
            </a:r>
            <a:endParaRPr lang="en-US" sz="1400" dirty="0"/>
          </a:p>
        </p:txBody>
      </p:sp>
      <p:sp>
        <p:nvSpPr>
          <p:cNvPr id="161" name="TextBox 160"/>
          <p:cNvSpPr txBox="1"/>
          <p:nvPr/>
        </p:nvSpPr>
        <p:spPr>
          <a:xfrm>
            <a:off x="5675159" y="2405255"/>
            <a:ext cx="1540285" cy="307777"/>
          </a:xfrm>
          <a:prstGeom prst="rect">
            <a:avLst/>
          </a:prstGeom>
          <a:noFill/>
        </p:spPr>
        <p:txBody>
          <a:bodyPr wrap="square" rtlCol="0">
            <a:spAutoFit/>
          </a:bodyPr>
          <a:lstStyle/>
          <a:p>
            <a:r>
              <a:rPr lang="en-US" sz="1400" dirty="0"/>
              <a:t>FOOD</a:t>
            </a:r>
            <a:endParaRPr lang="en-US" sz="1400" dirty="0"/>
          </a:p>
        </p:txBody>
      </p:sp>
      <p:sp>
        <p:nvSpPr>
          <p:cNvPr id="162" name="TextBox 161"/>
          <p:cNvSpPr txBox="1"/>
          <p:nvPr/>
        </p:nvSpPr>
        <p:spPr>
          <a:xfrm>
            <a:off x="5688833" y="3683085"/>
            <a:ext cx="1390648" cy="307777"/>
          </a:xfrm>
          <a:prstGeom prst="rect">
            <a:avLst/>
          </a:prstGeom>
          <a:noFill/>
        </p:spPr>
        <p:txBody>
          <a:bodyPr wrap="square" rtlCol="0">
            <a:spAutoFit/>
          </a:bodyPr>
          <a:lstStyle/>
          <a:p>
            <a:r>
              <a:rPr lang="en-US" sz="1400" dirty="0"/>
              <a:t>FACILITY</a:t>
            </a:r>
            <a:endParaRPr lang="en-US" sz="1400" dirty="0"/>
          </a:p>
        </p:txBody>
      </p:sp>
      <p:sp>
        <p:nvSpPr>
          <p:cNvPr id="165" name="TextBox 164"/>
          <p:cNvSpPr txBox="1"/>
          <p:nvPr/>
        </p:nvSpPr>
        <p:spPr>
          <a:xfrm>
            <a:off x="5592046" y="4749398"/>
            <a:ext cx="1119955" cy="307777"/>
          </a:xfrm>
          <a:prstGeom prst="rect">
            <a:avLst/>
          </a:prstGeom>
          <a:noFill/>
        </p:spPr>
        <p:txBody>
          <a:bodyPr wrap="square" rtlCol="0">
            <a:spAutoFit/>
          </a:bodyPr>
          <a:lstStyle/>
          <a:p>
            <a:r>
              <a:rPr lang="en-US" sz="1400" dirty="0"/>
              <a:t>PAYMENT</a:t>
            </a:r>
            <a:endParaRPr lang="en-US" sz="1400" dirty="0"/>
          </a:p>
        </p:txBody>
      </p:sp>
      <p:sp>
        <p:nvSpPr>
          <p:cNvPr id="3" name="TextBox 2"/>
          <p:cNvSpPr txBox="1"/>
          <p:nvPr/>
        </p:nvSpPr>
        <p:spPr>
          <a:xfrm rot="20238487">
            <a:off x="2218558" y="644081"/>
            <a:ext cx="603178" cy="276999"/>
          </a:xfrm>
          <a:prstGeom prst="rect">
            <a:avLst/>
          </a:prstGeom>
          <a:noFill/>
        </p:spPr>
        <p:txBody>
          <a:bodyPr wrap="none" rtlCol="0">
            <a:spAutoFit/>
          </a:bodyPr>
          <a:lstStyle/>
          <a:p>
            <a:r>
              <a:rPr lang="en-US" sz="1200" dirty="0"/>
              <a:t>ROOM</a:t>
            </a:r>
            <a:endParaRPr lang="en-US" sz="1200" dirty="0"/>
          </a:p>
        </p:txBody>
      </p:sp>
      <p:sp>
        <p:nvSpPr>
          <p:cNvPr id="75" name="TextBox 74"/>
          <p:cNvSpPr txBox="1"/>
          <p:nvPr/>
        </p:nvSpPr>
        <p:spPr>
          <a:xfrm rot="19095813">
            <a:off x="1686829" y="931999"/>
            <a:ext cx="780983" cy="276999"/>
          </a:xfrm>
          <a:prstGeom prst="rect">
            <a:avLst/>
          </a:prstGeom>
          <a:noFill/>
        </p:spPr>
        <p:txBody>
          <a:bodyPr wrap="none" rtlCol="0">
            <a:spAutoFit/>
          </a:bodyPr>
          <a:lstStyle/>
          <a:p>
            <a:r>
              <a:rPr lang="en-US" sz="1200" dirty="0"/>
              <a:t>REQ FOR</a:t>
            </a:r>
            <a:endParaRPr lang="en-US" sz="1200" dirty="0"/>
          </a:p>
        </p:txBody>
      </p:sp>
      <p:sp>
        <p:nvSpPr>
          <p:cNvPr id="78" name="TextBox 77"/>
          <p:cNvSpPr txBox="1"/>
          <p:nvPr/>
        </p:nvSpPr>
        <p:spPr>
          <a:xfrm rot="21225950">
            <a:off x="2642985" y="533859"/>
            <a:ext cx="813043" cy="276999"/>
          </a:xfrm>
          <a:prstGeom prst="rect">
            <a:avLst/>
          </a:prstGeom>
          <a:noFill/>
        </p:spPr>
        <p:txBody>
          <a:bodyPr wrap="none" rtlCol="0">
            <a:spAutoFit/>
          </a:bodyPr>
          <a:lstStyle/>
          <a:p>
            <a:r>
              <a:rPr lang="en-US" sz="1200" dirty="0"/>
              <a:t>BOOKING</a:t>
            </a:r>
            <a:endParaRPr lang="en-US" sz="1200" dirty="0"/>
          </a:p>
        </p:txBody>
      </p:sp>
      <p:sp>
        <p:nvSpPr>
          <p:cNvPr id="79" name="TextBox 78"/>
          <p:cNvSpPr txBox="1"/>
          <p:nvPr/>
        </p:nvSpPr>
        <p:spPr>
          <a:xfrm rot="17391412">
            <a:off x="1840429" y="1610116"/>
            <a:ext cx="780983" cy="276999"/>
          </a:xfrm>
          <a:prstGeom prst="rect">
            <a:avLst/>
          </a:prstGeom>
          <a:noFill/>
        </p:spPr>
        <p:txBody>
          <a:bodyPr wrap="none" rtlCol="0">
            <a:spAutoFit/>
          </a:bodyPr>
          <a:lstStyle/>
          <a:p>
            <a:r>
              <a:rPr lang="en-US" sz="1200" dirty="0"/>
              <a:t>REQ FOR</a:t>
            </a:r>
            <a:endParaRPr lang="en-US" sz="1200" dirty="0"/>
          </a:p>
        </p:txBody>
      </p:sp>
      <p:sp>
        <p:nvSpPr>
          <p:cNvPr id="80" name="TextBox 79"/>
          <p:cNvSpPr txBox="1"/>
          <p:nvPr/>
        </p:nvSpPr>
        <p:spPr>
          <a:xfrm rot="18188027">
            <a:off x="2160280" y="1997642"/>
            <a:ext cx="780983" cy="276999"/>
          </a:xfrm>
          <a:prstGeom prst="rect">
            <a:avLst/>
          </a:prstGeom>
          <a:noFill/>
        </p:spPr>
        <p:txBody>
          <a:bodyPr wrap="none" rtlCol="0">
            <a:spAutoFit/>
          </a:bodyPr>
          <a:lstStyle/>
          <a:p>
            <a:r>
              <a:rPr lang="en-US" sz="1200" dirty="0"/>
              <a:t>REQ FOR</a:t>
            </a:r>
            <a:endParaRPr lang="en-US" sz="1200" dirty="0"/>
          </a:p>
        </p:txBody>
      </p:sp>
      <p:sp>
        <p:nvSpPr>
          <p:cNvPr id="81" name="TextBox 80"/>
          <p:cNvSpPr txBox="1"/>
          <p:nvPr/>
        </p:nvSpPr>
        <p:spPr>
          <a:xfrm rot="18698300">
            <a:off x="2219179" y="1111180"/>
            <a:ext cx="603178" cy="276999"/>
          </a:xfrm>
          <a:prstGeom prst="rect">
            <a:avLst/>
          </a:prstGeom>
          <a:noFill/>
        </p:spPr>
        <p:txBody>
          <a:bodyPr wrap="none" rtlCol="0">
            <a:spAutoFit/>
          </a:bodyPr>
          <a:lstStyle/>
          <a:p>
            <a:r>
              <a:rPr lang="en-US" sz="1200" dirty="0"/>
              <a:t>ROOM</a:t>
            </a:r>
            <a:endParaRPr lang="en-US" sz="1200" dirty="0"/>
          </a:p>
        </p:txBody>
      </p:sp>
      <p:sp>
        <p:nvSpPr>
          <p:cNvPr id="83" name="TextBox 82"/>
          <p:cNvSpPr txBox="1"/>
          <p:nvPr/>
        </p:nvSpPr>
        <p:spPr>
          <a:xfrm rot="18660890">
            <a:off x="2563551" y="1557590"/>
            <a:ext cx="603178" cy="276999"/>
          </a:xfrm>
          <a:prstGeom prst="rect">
            <a:avLst/>
          </a:prstGeom>
          <a:noFill/>
        </p:spPr>
        <p:txBody>
          <a:bodyPr wrap="none" rtlCol="0">
            <a:spAutoFit/>
          </a:bodyPr>
          <a:lstStyle/>
          <a:p>
            <a:r>
              <a:rPr lang="en-US" sz="1200" dirty="0"/>
              <a:t>ROOM</a:t>
            </a:r>
            <a:endParaRPr lang="en-US" sz="1200" dirty="0"/>
          </a:p>
        </p:txBody>
      </p:sp>
      <p:sp>
        <p:nvSpPr>
          <p:cNvPr id="85" name="TextBox 84"/>
          <p:cNvSpPr txBox="1"/>
          <p:nvPr/>
        </p:nvSpPr>
        <p:spPr>
          <a:xfrm rot="20890755">
            <a:off x="2651041" y="821574"/>
            <a:ext cx="1206869" cy="276999"/>
          </a:xfrm>
          <a:prstGeom prst="rect">
            <a:avLst/>
          </a:prstGeom>
          <a:noFill/>
        </p:spPr>
        <p:txBody>
          <a:bodyPr wrap="none" rtlCol="0">
            <a:spAutoFit/>
          </a:bodyPr>
          <a:lstStyle/>
          <a:p>
            <a:r>
              <a:rPr lang="en-US" sz="1200" dirty="0"/>
              <a:t>CANCELLATION</a:t>
            </a:r>
            <a:endParaRPr lang="en-US" sz="1200" dirty="0"/>
          </a:p>
        </p:txBody>
      </p:sp>
      <p:sp>
        <p:nvSpPr>
          <p:cNvPr id="86" name="TextBox 85"/>
          <p:cNvSpPr txBox="1"/>
          <p:nvPr/>
        </p:nvSpPr>
        <p:spPr>
          <a:xfrm rot="19858547">
            <a:off x="2906961" y="1223439"/>
            <a:ext cx="722762" cy="276999"/>
          </a:xfrm>
          <a:prstGeom prst="rect">
            <a:avLst/>
          </a:prstGeom>
          <a:noFill/>
        </p:spPr>
        <p:txBody>
          <a:bodyPr wrap="none" rtlCol="0">
            <a:spAutoFit/>
          </a:bodyPr>
          <a:lstStyle/>
          <a:p>
            <a:r>
              <a:rPr lang="en-US" sz="1200" dirty="0"/>
              <a:t>DETAILS</a:t>
            </a:r>
            <a:endParaRPr lang="en-US" sz="1200" dirty="0"/>
          </a:p>
        </p:txBody>
      </p:sp>
      <p:sp>
        <p:nvSpPr>
          <p:cNvPr id="87" name="TextBox 86"/>
          <p:cNvSpPr txBox="1"/>
          <p:nvPr/>
        </p:nvSpPr>
        <p:spPr>
          <a:xfrm rot="18410861">
            <a:off x="4490142" y="1638498"/>
            <a:ext cx="722762" cy="276999"/>
          </a:xfrm>
          <a:prstGeom prst="rect">
            <a:avLst/>
          </a:prstGeom>
          <a:noFill/>
        </p:spPr>
        <p:txBody>
          <a:bodyPr wrap="none" rtlCol="0">
            <a:spAutoFit/>
          </a:bodyPr>
          <a:lstStyle/>
          <a:p>
            <a:r>
              <a:rPr lang="en-US" sz="1200" dirty="0"/>
              <a:t>DETAILS</a:t>
            </a:r>
            <a:endParaRPr lang="en-US" sz="1200" dirty="0"/>
          </a:p>
        </p:txBody>
      </p:sp>
      <p:sp>
        <p:nvSpPr>
          <p:cNvPr id="88" name="TextBox 87"/>
          <p:cNvSpPr txBox="1"/>
          <p:nvPr/>
        </p:nvSpPr>
        <p:spPr>
          <a:xfrm rot="19666838">
            <a:off x="4086383" y="2028377"/>
            <a:ext cx="603178" cy="276999"/>
          </a:xfrm>
          <a:prstGeom prst="rect">
            <a:avLst/>
          </a:prstGeom>
          <a:noFill/>
        </p:spPr>
        <p:txBody>
          <a:bodyPr wrap="none" rtlCol="0">
            <a:spAutoFit/>
          </a:bodyPr>
          <a:lstStyle/>
          <a:p>
            <a:r>
              <a:rPr lang="en-US" sz="1200" dirty="0"/>
              <a:t>ROOM</a:t>
            </a:r>
            <a:endParaRPr lang="en-US" sz="1200" dirty="0"/>
          </a:p>
        </p:txBody>
      </p:sp>
      <p:sp>
        <p:nvSpPr>
          <p:cNvPr id="89" name="TextBox 88"/>
          <p:cNvSpPr txBox="1"/>
          <p:nvPr/>
        </p:nvSpPr>
        <p:spPr>
          <a:xfrm rot="20176593">
            <a:off x="2467061" y="2162050"/>
            <a:ext cx="1595309" cy="276999"/>
          </a:xfrm>
          <a:prstGeom prst="rect">
            <a:avLst/>
          </a:prstGeom>
          <a:noFill/>
        </p:spPr>
        <p:txBody>
          <a:bodyPr wrap="none" rtlCol="0">
            <a:spAutoFit/>
          </a:bodyPr>
          <a:lstStyle/>
          <a:p>
            <a:r>
              <a:rPr lang="en-US" sz="1200" dirty="0"/>
              <a:t>CONFIRM OR REJECT</a:t>
            </a:r>
            <a:endParaRPr lang="en-US" sz="1200" dirty="0"/>
          </a:p>
        </p:txBody>
      </p:sp>
      <p:sp>
        <p:nvSpPr>
          <p:cNvPr id="91" name="TextBox 90"/>
          <p:cNvSpPr txBox="1"/>
          <p:nvPr/>
        </p:nvSpPr>
        <p:spPr>
          <a:xfrm rot="19419222">
            <a:off x="3740252" y="1761968"/>
            <a:ext cx="603178" cy="276999"/>
          </a:xfrm>
          <a:prstGeom prst="rect">
            <a:avLst/>
          </a:prstGeom>
          <a:noFill/>
        </p:spPr>
        <p:txBody>
          <a:bodyPr wrap="none" rtlCol="0">
            <a:spAutoFit/>
          </a:bodyPr>
          <a:lstStyle/>
          <a:p>
            <a:r>
              <a:rPr lang="en-US" sz="1200" dirty="0"/>
              <a:t>ROOM</a:t>
            </a:r>
            <a:endParaRPr lang="en-US" sz="1200" dirty="0"/>
          </a:p>
        </p:txBody>
      </p:sp>
      <p:sp>
        <p:nvSpPr>
          <p:cNvPr id="92" name="TextBox 91"/>
          <p:cNvSpPr txBox="1"/>
          <p:nvPr/>
        </p:nvSpPr>
        <p:spPr>
          <a:xfrm rot="19560740">
            <a:off x="3981872" y="1333297"/>
            <a:ext cx="1206869" cy="276999"/>
          </a:xfrm>
          <a:prstGeom prst="rect">
            <a:avLst/>
          </a:prstGeom>
          <a:noFill/>
        </p:spPr>
        <p:txBody>
          <a:bodyPr wrap="none" rtlCol="0">
            <a:spAutoFit/>
          </a:bodyPr>
          <a:lstStyle/>
          <a:p>
            <a:r>
              <a:rPr lang="en-US" sz="1200" dirty="0"/>
              <a:t>CANCELLATION</a:t>
            </a:r>
            <a:endParaRPr lang="en-US" sz="1200" dirty="0"/>
          </a:p>
        </p:txBody>
      </p:sp>
      <p:sp>
        <p:nvSpPr>
          <p:cNvPr id="5" name="TextBox 4"/>
          <p:cNvSpPr txBox="1"/>
          <p:nvPr/>
        </p:nvSpPr>
        <p:spPr>
          <a:xfrm rot="19952728">
            <a:off x="2898478" y="1612112"/>
            <a:ext cx="1570110" cy="276999"/>
          </a:xfrm>
          <a:prstGeom prst="rect">
            <a:avLst/>
          </a:prstGeom>
          <a:noFill/>
        </p:spPr>
        <p:txBody>
          <a:bodyPr wrap="none" rtlCol="0">
            <a:spAutoFit/>
          </a:bodyPr>
          <a:lstStyle/>
          <a:p>
            <a:r>
              <a:rPr lang="en-US" sz="1200" dirty="0"/>
              <a:t>CONFIRM THE ROOM</a:t>
            </a:r>
            <a:endParaRPr lang="en-US" sz="1200" dirty="0"/>
          </a:p>
        </p:txBody>
      </p:sp>
      <p:sp>
        <p:nvSpPr>
          <p:cNvPr id="14" name="TextBox 13"/>
          <p:cNvSpPr txBox="1"/>
          <p:nvPr/>
        </p:nvSpPr>
        <p:spPr>
          <a:xfrm rot="20478383">
            <a:off x="3654763" y="2343747"/>
            <a:ext cx="1394934" cy="276999"/>
          </a:xfrm>
          <a:prstGeom prst="rect">
            <a:avLst/>
          </a:prstGeom>
          <a:noFill/>
        </p:spPr>
        <p:txBody>
          <a:bodyPr wrap="none" rtlCol="0">
            <a:spAutoFit/>
          </a:bodyPr>
          <a:lstStyle/>
          <a:p>
            <a:r>
              <a:rPr lang="en-US" sz="1200" dirty="0"/>
              <a:t>ORDER FOR FOOD</a:t>
            </a:r>
            <a:endParaRPr lang="en-US" sz="1200" dirty="0"/>
          </a:p>
        </p:txBody>
      </p:sp>
      <p:sp>
        <p:nvSpPr>
          <p:cNvPr id="15" name="TextBox 14"/>
          <p:cNvSpPr txBox="1"/>
          <p:nvPr/>
        </p:nvSpPr>
        <p:spPr>
          <a:xfrm rot="20513112">
            <a:off x="3534990" y="2559277"/>
            <a:ext cx="1795171" cy="276999"/>
          </a:xfrm>
          <a:prstGeom prst="rect">
            <a:avLst/>
          </a:prstGeom>
          <a:noFill/>
        </p:spPr>
        <p:txBody>
          <a:bodyPr wrap="none" rtlCol="0">
            <a:spAutoFit/>
          </a:bodyPr>
          <a:lstStyle/>
          <a:p>
            <a:r>
              <a:rPr lang="en-US" sz="1200" dirty="0"/>
              <a:t>REQ FOR FOOD DETAILS</a:t>
            </a:r>
            <a:endParaRPr lang="en-US" sz="1200" dirty="0"/>
          </a:p>
        </p:txBody>
      </p:sp>
      <p:sp>
        <p:nvSpPr>
          <p:cNvPr id="16" name="TextBox 15"/>
          <p:cNvSpPr txBox="1"/>
          <p:nvPr/>
        </p:nvSpPr>
        <p:spPr>
          <a:xfrm rot="20475865">
            <a:off x="3883591" y="2888701"/>
            <a:ext cx="1023998" cy="276999"/>
          </a:xfrm>
          <a:prstGeom prst="rect">
            <a:avLst/>
          </a:prstGeom>
          <a:noFill/>
        </p:spPr>
        <p:txBody>
          <a:bodyPr wrap="none" rtlCol="0">
            <a:spAutoFit/>
          </a:bodyPr>
          <a:lstStyle/>
          <a:p>
            <a:r>
              <a:rPr lang="en-US" sz="1200" dirty="0"/>
              <a:t>SERVE FOOD</a:t>
            </a:r>
            <a:endParaRPr lang="en-US" sz="1200" dirty="0"/>
          </a:p>
        </p:txBody>
      </p:sp>
      <p:sp>
        <p:nvSpPr>
          <p:cNvPr id="17" name="TextBox 16"/>
          <p:cNvSpPr txBox="1"/>
          <p:nvPr/>
        </p:nvSpPr>
        <p:spPr>
          <a:xfrm>
            <a:off x="3972796" y="3261646"/>
            <a:ext cx="614271" cy="276999"/>
          </a:xfrm>
          <a:prstGeom prst="rect">
            <a:avLst/>
          </a:prstGeom>
          <a:noFill/>
        </p:spPr>
        <p:txBody>
          <a:bodyPr wrap="none" rtlCol="0">
            <a:spAutoFit/>
          </a:bodyPr>
          <a:lstStyle/>
          <a:p>
            <a:r>
              <a:rPr lang="en-US" sz="1200" dirty="0"/>
              <a:t>FOOD </a:t>
            </a:r>
            <a:endParaRPr lang="en-US" sz="1200" dirty="0"/>
          </a:p>
        </p:txBody>
      </p:sp>
      <p:sp>
        <p:nvSpPr>
          <p:cNvPr id="96" name="TextBox 95"/>
          <p:cNvSpPr txBox="1"/>
          <p:nvPr/>
        </p:nvSpPr>
        <p:spPr>
          <a:xfrm rot="19447774">
            <a:off x="4320056" y="3095976"/>
            <a:ext cx="769250" cy="276999"/>
          </a:xfrm>
          <a:prstGeom prst="rect">
            <a:avLst/>
          </a:prstGeom>
          <a:noFill/>
        </p:spPr>
        <p:txBody>
          <a:bodyPr wrap="none" rtlCol="0">
            <a:spAutoFit/>
          </a:bodyPr>
          <a:lstStyle/>
          <a:p>
            <a:r>
              <a:rPr lang="en-US" sz="1200" dirty="0"/>
              <a:t>DETAILS </a:t>
            </a:r>
            <a:endParaRPr lang="en-US" sz="1200" dirty="0"/>
          </a:p>
        </p:txBody>
      </p:sp>
      <p:sp>
        <p:nvSpPr>
          <p:cNvPr id="98" name="TextBox 97"/>
          <p:cNvSpPr txBox="1"/>
          <p:nvPr/>
        </p:nvSpPr>
        <p:spPr>
          <a:xfrm rot="1293717">
            <a:off x="3646124" y="3508284"/>
            <a:ext cx="873957" cy="276999"/>
          </a:xfrm>
          <a:prstGeom prst="rect">
            <a:avLst/>
          </a:prstGeom>
          <a:noFill/>
        </p:spPr>
        <p:txBody>
          <a:bodyPr wrap="none" rtlCol="0">
            <a:spAutoFit/>
          </a:bodyPr>
          <a:lstStyle/>
          <a:p>
            <a:r>
              <a:rPr lang="en-US" sz="1200" dirty="0"/>
              <a:t>REQ FOR  </a:t>
            </a:r>
            <a:endParaRPr lang="en-US" sz="1200" dirty="0"/>
          </a:p>
        </p:txBody>
      </p:sp>
      <p:sp>
        <p:nvSpPr>
          <p:cNvPr id="99" name="TextBox 98"/>
          <p:cNvSpPr txBox="1"/>
          <p:nvPr/>
        </p:nvSpPr>
        <p:spPr>
          <a:xfrm rot="20084946">
            <a:off x="4133720" y="3357515"/>
            <a:ext cx="1444370" cy="276999"/>
          </a:xfrm>
          <a:prstGeom prst="rect">
            <a:avLst/>
          </a:prstGeom>
          <a:noFill/>
        </p:spPr>
        <p:txBody>
          <a:bodyPr wrap="none" rtlCol="0">
            <a:spAutoFit/>
          </a:bodyPr>
          <a:lstStyle/>
          <a:p>
            <a:r>
              <a:rPr lang="en-US" sz="1200" dirty="0"/>
              <a:t>OTHER FACILITIES </a:t>
            </a:r>
            <a:endParaRPr lang="en-US" sz="1200" dirty="0"/>
          </a:p>
        </p:txBody>
      </p:sp>
      <p:sp>
        <p:nvSpPr>
          <p:cNvPr id="107" name="TextBox 106"/>
          <p:cNvSpPr txBox="1"/>
          <p:nvPr/>
        </p:nvSpPr>
        <p:spPr>
          <a:xfrm rot="2729848">
            <a:off x="3514559" y="3690059"/>
            <a:ext cx="744114" cy="276999"/>
          </a:xfrm>
          <a:prstGeom prst="rect">
            <a:avLst/>
          </a:prstGeom>
          <a:noFill/>
        </p:spPr>
        <p:txBody>
          <a:bodyPr wrap="none" rtlCol="0">
            <a:spAutoFit/>
          </a:bodyPr>
          <a:lstStyle/>
          <a:p>
            <a:r>
              <a:rPr lang="en-US" sz="1200" dirty="0"/>
              <a:t>OTHER  </a:t>
            </a:r>
            <a:endParaRPr lang="en-US" sz="1200" dirty="0"/>
          </a:p>
        </p:txBody>
      </p:sp>
      <p:sp>
        <p:nvSpPr>
          <p:cNvPr id="111" name="TextBox 110"/>
          <p:cNvSpPr txBox="1"/>
          <p:nvPr/>
        </p:nvSpPr>
        <p:spPr>
          <a:xfrm rot="285795">
            <a:off x="3896643" y="3899590"/>
            <a:ext cx="931409" cy="276999"/>
          </a:xfrm>
          <a:prstGeom prst="rect">
            <a:avLst/>
          </a:prstGeom>
          <a:noFill/>
        </p:spPr>
        <p:txBody>
          <a:bodyPr wrap="none" rtlCol="0">
            <a:spAutoFit/>
          </a:bodyPr>
          <a:lstStyle/>
          <a:p>
            <a:r>
              <a:rPr lang="en-US" sz="1200" dirty="0"/>
              <a:t>FACILITIES </a:t>
            </a:r>
            <a:endParaRPr lang="en-US" sz="1200" dirty="0"/>
          </a:p>
        </p:txBody>
      </p:sp>
      <p:sp>
        <p:nvSpPr>
          <p:cNvPr id="112" name="TextBox 111"/>
          <p:cNvSpPr txBox="1"/>
          <p:nvPr/>
        </p:nvSpPr>
        <p:spPr>
          <a:xfrm rot="19447774">
            <a:off x="4501239" y="3719401"/>
            <a:ext cx="769250" cy="276999"/>
          </a:xfrm>
          <a:prstGeom prst="rect">
            <a:avLst/>
          </a:prstGeom>
          <a:noFill/>
        </p:spPr>
        <p:txBody>
          <a:bodyPr wrap="none" rtlCol="0">
            <a:spAutoFit/>
          </a:bodyPr>
          <a:lstStyle/>
          <a:p>
            <a:r>
              <a:rPr lang="en-US" sz="1200" dirty="0"/>
              <a:t>DETAILS </a:t>
            </a:r>
            <a:endParaRPr lang="en-US" sz="1200" dirty="0"/>
          </a:p>
        </p:txBody>
      </p:sp>
      <p:sp>
        <p:nvSpPr>
          <p:cNvPr id="115" name="Freeform 114"/>
          <p:cNvSpPr/>
          <p:nvPr/>
        </p:nvSpPr>
        <p:spPr>
          <a:xfrm>
            <a:off x="2824661" y="3521282"/>
            <a:ext cx="2658617" cy="1200768"/>
          </a:xfrm>
          <a:custGeom>
            <a:avLst/>
            <a:gdLst>
              <a:gd name="connsiteX0" fmla="*/ 2124075 w 2124075"/>
              <a:gd name="connsiteY0" fmla="*/ 333375 h 1034193"/>
              <a:gd name="connsiteX1" fmla="*/ 1190625 w 2124075"/>
              <a:gd name="connsiteY1" fmla="*/ 1028700 h 1034193"/>
              <a:gd name="connsiteX2" fmla="*/ 0 w 2124075"/>
              <a:gd name="connsiteY2" fmla="*/ 0 h 1034193"/>
            </a:gdLst>
            <a:ahLst/>
            <a:cxnLst>
              <a:cxn ang="0">
                <a:pos x="connsiteX0" y="connsiteY0"/>
              </a:cxn>
              <a:cxn ang="0">
                <a:pos x="connsiteX1" y="connsiteY1"/>
              </a:cxn>
              <a:cxn ang="0">
                <a:pos x="connsiteX2" y="connsiteY2"/>
              </a:cxn>
            </a:cxnLst>
            <a:rect l="l" t="t" r="r" b="b"/>
            <a:pathLst>
              <a:path w="2124075" h="1034193">
                <a:moveTo>
                  <a:pt x="2124075" y="333375"/>
                </a:moveTo>
                <a:cubicBezTo>
                  <a:pt x="1834356" y="708818"/>
                  <a:pt x="1544637" y="1084262"/>
                  <a:pt x="1190625" y="1028700"/>
                </a:cubicBezTo>
                <a:cubicBezTo>
                  <a:pt x="836613" y="973138"/>
                  <a:pt x="418306" y="486569"/>
                  <a:pt x="0" y="0"/>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7" name="TextBox 116"/>
          <p:cNvSpPr txBox="1"/>
          <p:nvPr/>
        </p:nvSpPr>
        <p:spPr>
          <a:xfrm rot="2832769">
            <a:off x="3257912" y="3819819"/>
            <a:ext cx="846707" cy="276999"/>
          </a:xfrm>
          <a:prstGeom prst="rect">
            <a:avLst/>
          </a:prstGeom>
          <a:noFill/>
        </p:spPr>
        <p:txBody>
          <a:bodyPr wrap="none" rtlCol="0">
            <a:spAutoFit/>
          </a:bodyPr>
          <a:lstStyle/>
          <a:p>
            <a:r>
              <a:rPr lang="en-US" sz="1200" dirty="0"/>
              <a:t>CONFIRM </a:t>
            </a:r>
            <a:endParaRPr lang="en-US" sz="1200" dirty="0"/>
          </a:p>
        </p:txBody>
      </p:sp>
      <p:sp>
        <p:nvSpPr>
          <p:cNvPr id="118" name="TextBox 117"/>
          <p:cNvSpPr txBox="1"/>
          <p:nvPr/>
        </p:nvSpPr>
        <p:spPr>
          <a:xfrm rot="1831122">
            <a:off x="3775004" y="4202629"/>
            <a:ext cx="697627" cy="276999"/>
          </a:xfrm>
          <a:prstGeom prst="rect">
            <a:avLst/>
          </a:prstGeom>
          <a:noFill/>
        </p:spPr>
        <p:txBody>
          <a:bodyPr wrap="none" rtlCol="0">
            <a:spAutoFit/>
          </a:bodyPr>
          <a:lstStyle/>
          <a:p>
            <a:r>
              <a:rPr lang="en-US" sz="1200" dirty="0"/>
              <a:t>OTHER </a:t>
            </a:r>
            <a:endParaRPr lang="en-US" sz="1200" dirty="0"/>
          </a:p>
        </p:txBody>
      </p:sp>
      <p:sp>
        <p:nvSpPr>
          <p:cNvPr id="119" name="TextBox 118"/>
          <p:cNvSpPr txBox="1"/>
          <p:nvPr/>
        </p:nvSpPr>
        <p:spPr>
          <a:xfrm rot="19628684">
            <a:off x="4256797" y="4106802"/>
            <a:ext cx="931409" cy="276999"/>
          </a:xfrm>
          <a:prstGeom prst="rect">
            <a:avLst/>
          </a:prstGeom>
          <a:noFill/>
        </p:spPr>
        <p:txBody>
          <a:bodyPr wrap="none" rtlCol="0">
            <a:spAutoFit/>
          </a:bodyPr>
          <a:lstStyle/>
          <a:p>
            <a:r>
              <a:rPr lang="en-US" sz="1200" dirty="0"/>
              <a:t>FACILITIES </a:t>
            </a:r>
            <a:endParaRPr lang="en-US" sz="1200" dirty="0"/>
          </a:p>
        </p:txBody>
      </p:sp>
      <p:sp>
        <p:nvSpPr>
          <p:cNvPr id="121" name="TextBox 120"/>
          <p:cNvSpPr txBox="1"/>
          <p:nvPr/>
        </p:nvSpPr>
        <p:spPr>
          <a:xfrm rot="20014947">
            <a:off x="4332375" y="4413434"/>
            <a:ext cx="769250" cy="276999"/>
          </a:xfrm>
          <a:prstGeom prst="rect">
            <a:avLst/>
          </a:prstGeom>
          <a:noFill/>
        </p:spPr>
        <p:txBody>
          <a:bodyPr wrap="none" rtlCol="0">
            <a:spAutoFit/>
          </a:bodyPr>
          <a:lstStyle/>
          <a:p>
            <a:r>
              <a:rPr lang="en-US" sz="1200" dirty="0"/>
              <a:t>DETAILS </a:t>
            </a:r>
            <a:endParaRPr lang="en-US" sz="1200" dirty="0"/>
          </a:p>
        </p:txBody>
      </p:sp>
      <p:sp>
        <p:nvSpPr>
          <p:cNvPr id="122" name="TextBox 121"/>
          <p:cNvSpPr txBox="1"/>
          <p:nvPr/>
        </p:nvSpPr>
        <p:spPr>
          <a:xfrm rot="2562587">
            <a:off x="3095805" y="3884286"/>
            <a:ext cx="697627" cy="276999"/>
          </a:xfrm>
          <a:prstGeom prst="rect">
            <a:avLst/>
          </a:prstGeom>
          <a:noFill/>
        </p:spPr>
        <p:txBody>
          <a:bodyPr wrap="none" rtlCol="0">
            <a:spAutoFit/>
          </a:bodyPr>
          <a:lstStyle/>
          <a:p>
            <a:r>
              <a:rPr lang="en-US" sz="1200" dirty="0"/>
              <a:t>OTHER </a:t>
            </a:r>
            <a:endParaRPr lang="en-US" sz="1200" dirty="0"/>
          </a:p>
        </p:txBody>
      </p:sp>
      <p:sp>
        <p:nvSpPr>
          <p:cNvPr id="123" name="TextBox 122"/>
          <p:cNvSpPr txBox="1"/>
          <p:nvPr/>
        </p:nvSpPr>
        <p:spPr>
          <a:xfrm rot="2182875">
            <a:off x="3426157" y="4285826"/>
            <a:ext cx="931409" cy="276999"/>
          </a:xfrm>
          <a:prstGeom prst="rect">
            <a:avLst/>
          </a:prstGeom>
          <a:noFill/>
        </p:spPr>
        <p:txBody>
          <a:bodyPr wrap="none" rtlCol="0">
            <a:spAutoFit/>
          </a:bodyPr>
          <a:lstStyle/>
          <a:p>
            <a:r>
              <a:rPr lang="en-US" sz="1200" dirty="0"/>
              <a:t>FACILITIES </a:t>
            </a:r>
            <a:endParaRPr lang="en-US" sz="1200" dirty="0"/>
          </a:p>
        </p:txBody>
      </p:sp>
      <p:sp>
        <p:nvSpPr>
          <p:cNvPr id="124" name="TextBox 123"/>
          <p:cNvSpPr txBox="1"/>
          <p:nvPr/>
        </p:nvSpPr>
        <p:spPr>
          <a:xfrm rot="1801679">
            <a:off x="3284284" y="4453412"/>
            <a:ext cx="788806" cy="276999"/>
          </a:xfrm>
          <a:prstGeom prst="rect">
            <a:avLst/>
          </a:prstGeom>
          <a:noFill/>
        </p:spPr>
        <p:txBody>
          <a:bodyPr wrap="none" rtlCol="0">
            <a:spAutoFit/>
          </a:bodyPr>
          <a:lstStyle/>
          <a:p>
            <a:r>
              <a:rPr lang="en-US" sz="1200" dirty="0"/>
              <a:t>PAYMENT</a:t>
            </a:r>
            <a:endParaRPr lang="en-US" sz="1200" dirty="0"/>
          </a:p>
        </p:txBody>
      </p:sp>
      <p:sp>
        <p:nvSpPr>
          <p:cNvPr id="127" name="TextBox 126"/>
          <p:cNvSpPr txBox="1"/>
          <p:nvPr/>
        </p:nvSpPr>
        <p:spPr>
          <a:xfrm rot="3175531">
            <a:off x="2618643" y="4287033"/>
            <a:ext cx="827471" cy="276999"/>
          </a:xfrm>
          <a:prstGeom prst="rect">
            <a:avLst/>
          </a:prstGeom>
          <a:noFill/>
        </p:spPr>
        <p:txBody>
          <a:bodyPr wrap="none" rtlCol="0">
            <a:spAutoFit/>
          </a:bodyPr>
          <a:lstStyle/>
          <a:p>
            <a:r>
              <a:rPr lang="en-US" sz="1200" dirty="0"/>
              <a:t>REQ FOR </a:t>
            </a:r>
            <a:endParaRPr lang="en-US" sz="1200" dirty="0"/>
          </a:p>
        </p:txBody>
      </p:sp>
      <p:sp>
        <p:nvSpPr>
          <p:cNvPr id="128" name="TextBox 127"/>
          <p:cNvSpPr txBox="1"/>
          <p:nvPr/>
        </p:nvSpPr>
        <p:spPr>
          <a:xfrm rot="2193222">
            <a:off x="3064657" y="4718799"/>
            <a:ext cx="788806" cy="276999"/>
          </a:xfrm>
          <a:prstGeom prst="rect">
            <a:avLst/>
          </a:prstGeom>
          <a:noFill/>
        </p:spPr>
        <p:txBody>
          <a:bodyPr wrap="none" rtlCol="0">
            <a:spAutoFit/>
          </a:bodyPr>
          <a:lstStyle/>
          <a:p>
            <a:r>
              <a:rPr lang="en-US" sz="1200" dirty="0"/>
              <a:t>PAYMENT</a:t>
            </a:r>
            <a:endParaRPr lang="en-US" sz="1200" dirty="0"/>
          </a:p>
        </p:txBody>
      </p:sp>
      <p:sp>
        <p:nvSpPr>
          <p:cNvPr id="129" name="TextBox 128"/>
          <p:cNvSpPr txBox="1"/>
          <p:nvPr/>
        </p:nvSpPr>
        <p:spPr>
          <a:xfrm>
            <a:off x="3504427" y="5269896"/>
            <a:ext cx="792653" cy="276999"/>
          </a:xfrm>
          <a:prstGeom prst="rect">
            <a:avLst/>
          </a:prstGeom>
          <a:noFill/>
        </p:spPr>
        <p:txBody>
          <a:bodyPr wrap="none" rtlCol="0">
            <a:spAutoFit/>
          </a:bodyPr>
          <a:lstStyle/>
          <a:p>
            <a:r>
              <a:rPr lang="en-US" sz="1200" dirty="0"/>
              <a:t>RECEIPT </a:t>
            </a:r>
            <a:endParaRPr lang="en-US" sz="1200" dirty="0"/>
          </a:p>
        </p:txBody>
      </p:sp>
      <p:sp>
        <p:nvSpPr>
          <p:cNvPr id="130" name="TextBox 129"/>
          <p:cNvSpPr txBox="1"/>
          <p:nvPr/>
        </p:nvSpPr>
        <p:spPr>
          <a:xfrm>
            <a:off x="4032704" y="6124940"/>
            <a:ext cx="790601" cy="276999"/>
          </a:xfrm>
          <a:prstGeom prst="rect">
            <a:avLst/>
          </a:prstGeom>
          <a:noFill/>
        </p:spPr>
        <p:txBody>
          <a:bodyPr wrap="none" rtlCol="0">
            <a:spAutoFit/>
          </a:bodyPr>
          <a:lstStyle/>
          <a:p>
            <a:r>
              <a:rPr lang="en-US" sz="1200" dirty="0"/>
              <a:t>RECEIVE </a:t>
            </a:r>
            <a:endParaRPr lang="en-US" sz="1200" dirty="0"/>
          </a:p>
        </p:txBody>
      </p:sp>
      <p:sp>
        <p:nvSpPr>
          <p:cNvPr id="132" name="TextBox 131"/>
          <p:cNvSpPr txBox="1"/>
          <p:nvPr/>
        </p:nvSpPr>
        <p:spPr>
          <a:xfrm rot="19189326">
            <a:off x="4538700" y="5922187"/>
            <a:ext cx="665567" cy="276999"/>
          </a:xfrm>
          <a:prstGeom prst="rect">
            <a:avLst/>
          </a:prstGeom>
          <a:noFill/>
        </p:spPr>
        <p:txBody>
          <a:bodyPr wrap="none" rtlCol="0">
            <a:spAutoFit/>
          </a:bodyPr>
          <a:lstStyle/>
          <a:p>
            <a:r>
              <a:rPr lang="en-US" sz="1200" dirty="0"/>
              <a:t>GOODS</a:t>
            </a:r>
            <a:endParaRPr lang="en-US" sz="1200" dirty="0"/>
          </a:p>
        </p:txBody>
      </p:sp>
      <p:sp>
        <p:nvSpPr>
          <p:cNvPr id="133" name="TextBox 132"/>
          <p:cNvSpPr txBox="1"/>
          <p:nvPr/>
        </p:nvSpPr>
        <p:spPr>
          <a:xfrm rot="19189326">
            <a:off x="4406975" y="6268847"/>
            <a:ext cx="986167" cy="276999"/>
          </a:xfrm>
          <a:prstGeom prst="rect">
            <a:avLst/>
          </a:prstGeom>
          <a:noFill/>
        </p:spPr>
        <p:txBody>
          <a:bodyPr wrap="none" rtlCol="0">
            <a:spAutoFit/>
          </a:bodyPr>
          <a:lstStyle/>
          <a:p>
            <a:r>
              <a:rPr lang="en-US" sz="1200" dirty="0"/>
              <a:t>FOR GOODS</a:t>
            </a:r>
            <a:endParaRPr lang="en-US" sz="1200" dirty="0"/>
          </a:p>
        </p:txBody>
      </p:sp>
      <p:sp>
        <p:nvSpPr>
          <p:cNvPr id="134" name="TextBox 133"/>
          <p:cNvSpPr txBox="1"/>
          <p:nvPr/>
        </p:nvSpPr>
        <p:spPr>
          <a:xfrm rot="1037372">
            <a:off x="3926447" y="6432477"/>
            <a:ext cx="764953" cy="276999"/>
          </a:xfrm>
          <a:prstGeom prst="rect">
            <a:avLst/>
          </a:prstGeom>
          <a:noFill/>
        </p:spPr>
        <p:txBody>
          <a:bodyPr wrap="none" rtlCol="0">
            <a:spAutoFit/>
          </a:bodyPr>
          <a:lstStyle/>
          <a:p>
            <a:r>
              <a:rPr lang="en-US" sz="1200" dirty="0"/>
              <a:t>ORDERS </a:t>
            </a:r>
            <a:endParaRPr lang="en-US" sz="1200" dirty="0"/>
          </a:p>
        </p:txBody>
      </p:sp>
      <p:sp>
        <p:nvSpPr>
          <p:cNvPr id="135" name="TextBox 134"/>
          <p:cNvSpPr txBox="1"/>
          <p:nvPr/>
        </p:nvSpPr>
        <p:spPr>
          <a:xfrm rot="19803094">
            <a:off x="4275504" y="5673434"/>
            <a:ext cx="792653" cy="276999"/>
          </a:xfrm>
          <a:prstGeom prst="rect">
            <a:avLst/>
          </a:prstGeom>
          <a:noFill/>
        </p:spPr>
        <p:txBody>
          <a:bodyPr wrap="none" rtlCol="0">
            <a:spAutoFit/>
          </a:bodyPr>
          <a:lstStyle/>
          <a:p>
            <a:r>
              <a:rPr lang="en-US" sz="1200" dirty="0"/>
              <a:t>RECEIPT </a:t>
            </a:r>
            <a:endParaRPr lang="en-US" sz="1200" dirty="0"/>
          </a:p>
        </p:txBody>
      </p:sp>
      <p:sp>
        <p:nvSpPr>
          <p:cNvPr id="136" name="TextBox 135"/>
          <p:cNvSpPr txBox="1"/>
          <p:nvPr/>
        </p:nvSpPr>
        <p:spPr>
          <a:xfrm rot="19548208">
            <a:off x="4117473" y="5436048"/>
            <a:ext cx="788806" cy="276999"/>
          </a:xfrm>
          <a:prstGeom prst="rect">
            <a:avLst/>
          </a:prstGeom>
          <a:noFill/>
        </p:spPr>
        <p:txBody>
          <a:bodyPr wrap="none" rtlCol="0">
            <a:spAutoFit/>
          </a:bodyPr>
          <a:lstStyle/>
          <a:p>
            <a:r>
              <a:rPr lang="en-US" sz="1200" dirty="0"/>
              <a:t>PAYMENT</a:t>
            </a:r>
            <a:endParaRPr lang="en-US" sz="1200" dirty="0"/>
          </a:p>
        </p:txBody>
      </p:sp>
      <p:cxnSp>
        <p:nvCxnSpPr>
          <p:cNvPr id="19" name="Straight Arrow Connector 18"/>
          <p:cNvCxnSpPr>
            <a:endCxn id="11" idx="4"/>
          </p:cNvCxnSpPr>
          <p:nvPr/>
        </p:nvCxnSpPr>
        <p:spPr>
          <a:xfrm flipV="1">
            <a:off x="6047249" y="5154707"/>
            <a:ext cx="21047" cy="22860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endCxn id="11" idx="0"/>
          </p:cNvCxnSpPr>
          <p:nvPr/>
        </p:nvCxnSpPr>
        <p:spPr>
          <a:xfrm>
            <a:off x="6047249" y="4060299"/>
            <a:ext cx="21047" cy="332409"/>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38" name="Freeform 37"/>
          <p:cNvSpPr/>
          <p:nvPr/>
        </p:nvSpPr>
        <p:spPr>
          <a:xfrm>
            <a:off x="5957460" y="2786655"/>
            <a:ext cx="1193303" cy="1607128"/>
          </a:xfrm>
          <a:custGeom>
            <a:avLst/>
            <a:gdLst>
              <a:gd name="connsiteX0" fmla="*/ 0 w 1193303"/>
              <a:gd name="connsiteY0" fmla="*/ 0 h 1607128"/>
              <a:gd name="connsiteX1" fmla="*/ 1108363 w 1193303"/>
              <a:gd name="connsiteY1" fmla="*/ 609600 h 1607128"/>
              <a:gd name="connsiteX2" fmla="*/ 1025236 w 1193303"/>
              <a:gd name="connsiteY2" fmla="*/ 1233055 h 1607128"/>
              <a:gd name="connsiteX3" fmla="*/ 290945 w 1193303"/>
              <a:gd name="connsiteY3" fmla="*/ 1607128 h 1607128"/>
            </a:gdLst>
            <a:ahLst/>
            <a:cxnLst>
              <a:cxn ang="0">
                <a:pos x="connsiteX0" y="connsiteY0"/>
              </a:cxn>
              <a:cxn ang="0">
                <a:pos x="connsiteX1" y="connsiteY1"/>
              </a:cxn>
              <a:cxn ang="0">
                <a:pos x="connsiteX2" y="connsiteY2"/>
              </a:cxn>
              <a:cxn ang="0">
                <a:pos x="connsiteX3" y="connsiteY3"/>
              </a:cxn>
            </a:cxnLst>
            <a:rect l="l" t="t" r="r" b="b"/>
            <a:pathLst>
              <a:path w="1193303" h="1607128">
                <a:moveTo>
                  <a:pt x="0" y="0"/>
                </a:moveTo>
                <a:cubicBezTo>
                  <a:pt x="468745" y="202045"/>
                  <a:pt x="937490" y="404091"/>
                  <a:pt x="1108363" y="609600"/>
                </a:cubicBezTo>
                <a:cubicBezTo>
                  <a:pt x="1279236" y="815109"/>
                  <a:pt x="1161472" y="1066800"/>
                  <a:pt x="1025236" y="1233055"/>
                </a:cubicBezTo>
                <a:cubicBezTo>
                  <a:pt x="889000" y="1399310"/>
                  <a:pt x="589972" y="1503219"/>
                  <a:pt x="290945" y="1607128"/>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Freeform 38"/>
          <p:cNvSpPr/>
          <p:nvPr/>
        </p:nvSpPr>
        <p:spPr>
          <a:xfrm>
            <a:off x="6012877" y="1553602"/>
            <a:ext cx="1246548" cy="2868917"/>
          </a:xfrm>
          <a:custGeom>
            <a:avLst/>
            <a:gdLst>
              <a:gd name="connsiteX0" fmla="*/ 0 w 1246548"/>
              <a:gd name="connsiteY0" fmla="*/ 0 h 2868917"/>
              <a:gd name="connsiteX1" fmla="*/ 1094509 w 1246548"/>
              <a:gd name="connsiteY1" fmla="*/ 651163 h 2868917"/>
              <a:gd name="connsiteX2" fmla="*/ 1177636 w 1246548"/>
              <a:gd name="connsiteY2" fmla="*/ 2507672 h 2868917"/>
              <a:gd name="connsiteX3" fmla="*/ 526473 w 1246548"/>
              <a:gd name="connsiteY3" fmla="*/ 2867891 h 2868917"/>
            </a:gdLst>
            <a:ahLst/>
            <a:cxnLst>
              <a:cxn ang="0">
                <a:pos x="connsiteX0" y="connsiteY0"/>
              </a:cxn>
              <a:cxn ang="0">
                <a:pos x="connsiteX1" y="connsiteY1"/>
              </a:cxn>
              <a:cxn ang="0">
                <a:pos x="connsiteX2" y="connsiteY2"/>
              </a:cxn>
              <a:cxn ang="0">
                <a:pos x="connsiteX3" y="connsiteY3"/>
              </a:cxn>
            </a:cxnLst>
            <a:rect l="l" t="t" r="r" b="b"/>
            <a:pathLst>
              <a:path w="1246548" h="2868917">
                <a:moveTo>
                  <a:pt x="0" y="0"/>
                </a:moveTo>
                <a:cubicBezTo>
                  <a:pt x="449118" y="116609"/>
                  <a:pt x="898236" y="233218"/>
                  <a:pt x="1094509" y="651163"/>
                </a:cubicBezTo>
                <a:cubicBezTo>
                  <a:pt x="1290782" y="1069108"/>
                  <a:pt x="1272309" y="2138217"/>
                  <a:pt x="1177636" y="2507672"/>
                </a:cubicBezTo>
                <a:cubicBezTo>
                  <a:pt x="1082963" y="2877127"/>
                  <a:pt x="804718" y="2872509"/>
                  <a:pt x="526473" y="2867891"/>
                </a:cubicBezTo>
              </a:path>
            </a:pathLst>
          </a:custGeom>
          <a:noFill/>
          <a:ln>
            <a:tailEnd type="arrow"/>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1" name="TextBox 140"/>
          <p:cNvSpPr txBox="1"/>
          <p:nvPr/>
        </p:nvSpPr>
        <p:spPr>
          <a:xfrm rot="1406532">
            <a:off x="7661894" y="1484141"/>
            <a:ext cx="1176412" cy="276999"/>
          </a:xfrm>
          <a:prstGeom prst="rect">
            <a:avLst/>
          </a:prstGeom>
          <a:noFill/>
        </p:spPr>
        <p:txBody>
          <a:bodyPr wrap="none" rtlCol="0">
            <a:spAutoFit/>
          </a:bodyPr>
          <a:lstStyle/>
          <a:p>
            <a:r>
              <a:rPr lang="en-US" sz="1200" dirty="0"/>
              <a:t>ROOM DETAILS</a:t>
            </a:r>
            <a:endParaRPr lang="en-US" sz="1200" dirty="0"/>
          </a:p>
        </p:txBody>
      </p:sp>
      <p:sp>
        <p:nvSpPr>
          <p:cNvPr id="142" name="TextBox 141"/>
          <p:cNvSpPr txBox="1"/>
          <p:nvPr/>
        </p:nvSpPr>
        <p:spPr>
          <a:xfrm rot="1406532">
            <a:off x="7856876" y="1263565"/>
            <a:ext cx="1570110" cy="276999"/>
          </a:xfrm>
          <a:prstGeom prst="rect">
            <a:avLst/>
          </a:prstGeom>
          <a:noFill/>
        </p:spPr>
        <p:txBody>
          <a:bodyPr wrap="none" rtlCol="0">
            <a:spAutoFit/>
          </a:bodyPr>
          <a:lstStyle/>
          <a:p>
            <a:r>
              <a:rPr lang="en-US" sz="1200" dirty="0"/>
              <a:t>CONFIRM THE ROOM</a:t>
            </a:r>
            <a:endParaRPr lang="en-US" sz="1200" dirty="0"/>
          </a:p>
        </p:txBody>
      </p:sp>
      <p:sp>
        <p:nvSpPr>
          <p:cNvPr id="143" name="TextBox 142"/>
          <p:cNvSpPr txBox="1"/>
          <p:nvPr/>
        </p:nvSpPr>
        <p:spPr>
          <a:xfrm rot="2677440">
            <a:off x="8970705" y="931472"/>
            <a:ext cx="1281120" cy="276999"/>
          </a:xfrm>
          <a:prstGeom prst="rect">
            <a:avLst/>
          </a:prstGeom>
          <a:noFill/>
        </p:spPr>
        <p:txBody>
          <a:bodyPr wrap="none" rtlCol="0">
            <a:spAutoFit/>
          </a:bodyPr>
          <a:lstStyle/>
          <a:p>
            <a:r>
              <a:rPr lang="en-US" sz="1200" dirty="0"/>
              <a:t>REQ FOR  ROOM</a:t>
            </a:r>
            <a:endParaRPr lang="en-US" sz="1200" dirty="0"/>
          </a:p>
        </p:txBody>
      </p:sp>
      <p:sp>
        <p:nvSpPr>
          <p:cNvPr id="144" name="TextBox 143"/>
          <p:cNvSpPr txBox="1"/>
          <p:nvPr/>
        </p:nvSpPr>
        <p:spPr>
          <a:xfrm rot="2164758">
            <a:off x="8380336" y="1056351"/>
            <a:ext cx="1281120" cy="276999"/>
          </a:xfrm>
          <a:prstGeom prst="rect">
            <a:avLst/>
          </a:prstGeom>
          <a:noFill/>
        </p:spPr>
        <p:txBody>
          <a:bodyPr wrap="none" rtlCol="0">
            <a:spAutoFit/>
          </a:bodyPr>
          <a:lstStyle/>
          <a:p>
            <a:r>
              <a:rPr lang="en-US" sz="1200" dirty="0"/>
              <a:t>REQ FOR  ROOM</a:t>
            </a:r>
            <a:endParaRPr lang="en-US" sz="1200" dirty="0"/>
          </a:p>
        </p:txBody>
      </p:sp>
      <p:sp>
        <p:nvSpPr>
          <p:cNvPr id="145" name="TextBox 144"/>
          <p:cNvSpPr txBox="1"/>
          <p:nvPr/>
        </p:nvSpPr>
        <p:spPr>
          <a:xfrm rot="2684175">
            <a:off x="9303170" y="1650888"/>
            <a:ext cx="769250" cy="276999"/>
          </a:xfrm>
          <a:prstGeom prst="rect">
            <a:avLst/>
          </a:prstGeom>
          <a:noFill/>
        </p:spPr>
        <p:txBody>
          <a:bodyPr wrap="none" rtlCol="0">
            <a:spAutoFit/>
          </a:bodyPr>
          <a:lstStyle/>
          <a:p>
            <a:r>
              <a:rPr lang="en-US" sz="1200" dirty="0"/>
              <a:t> DETAILS</a:t>
            </a:r>
            <a:endParaRPr lang="en-US" sz="1200" dirty="0"/>
          </a:p>
        </p:txBody>
      </p:sp>
      <p:sp>
        <p:nvSpPr>
          <p:cNvPr id="146" name="TextBox 145"/>
          <p:cNvSpPr txBox="1"/>
          <p:nvPr/>
        </p:nvSpPr>
        <p:spPr>
          <a:xfrm rot="3644339">
            <a:off x="9752998" y="1667367"/>
            <a:ext cx="813043" cy="276999"/>
          </a:xfrm>
          <a:prstGeom prst="rect">
            <a:avLst/>
          </a:prstGeom>
          <a:noFill/>
        </p:spPr>
        <p:txBody>
          <a:bodyPr wrap="none" rtlCol="0">
            <a:spAutoFit/>
          </a:bodyPr>
          <a:lstStyle/>
          <a:p>
            <a:r>
              <a:rPr lang="en-US" sz="1200" dirty="0"/>
              <a:t>BOOKING</a:t>
            </a:r>
            <a:endParaRPr lang="en-US" sz="1200" dirty="0"/>
          </a:p>
        </p:txBody>
      </p:sp>
      <p:sp>
        <p:nvSpPr>
          <p:cNvPr id="2" name="TextBox 1"/>
          <p:cNvSpPr txBox="1"/>
          <p:nvPr/>
        </p:nvSpPr>
        <p:spPr>
          <a:xfrm rot="647002">
            <a:off x="7199901" y="1840741"/>
            <a:ext cx="1305165" cy="276999"/>
          </a:xfrm>
          <a:prstGeom prst="rect">
            <a:avLst/>
          </a:prstGeom>
          <a:noFill/>
        </p:spPr>
        <p:txBody>
          <a:bodyPr wrap="none" rtlCol="0">
            <a:spAutoFit/>
          </a:bodyPr>
          <a:lstStyle/>
          <a:p>
            <a:r>
              <a:rPr lang="en-US" sz="1200" dirty="0"/>
              <a:t>ORDER OF FOOD</a:t>
            </a:r>
            <a:endParaRPr lang="en-US" sz="1200" dirty="0"/>
          </a:p>
        </p:txBody>
      </p:sp>
      <p:sp>
        <p:nvSpPr>
          <p:cNvPr id="131" name="TextBox 130"/>
          <p:cNvSpPr txBox="1"/>
          <p:nvPr/>
        </p:nvSpPr>
        <p:spPr>
          <a:xfrm rot="444184">
            <a:off x="7052055" y="2128256"/>
            <a:ext cx="780983" cy="276999"/>
          </a:xfrm>
          <a:prstGeom prst="rect">
            <a:avLst/>
          </a:prstGeom>
          <a:noFill/>
        </p:spPr>
        <p:txBody>
          <a:bodyPr wrap="none" rtlCol="0">
            <a:spAutoFit/>
          </a:bodyPr>
          <a:lstStyle/>
          <a:p>
            <a:r>
              <a:rPr lang="en-US" sz="1200" dirty="0"/>
              <a:t>REQ FOR</a:t>
            </a:r>
            <a:endParaRPr lang="en-US" sz="1200" dirty="0"/>
          </a:p>
        </p:txBody>
      </p:sp>
      <p:sp>
        <p:nvSpPr>
          <p:cNvPr id="139" name="TextBox 138"/>
          <p:cNvSpPr txBox="1"/>
          <p:nvPr/>
        </p:nvSpPr>
        <p:spPr>
          <a:xfrm rot="723571">
            <a:off x="7599659" y="2280414"/>
            <a:ext cx="1152367" cy="276999"/>
          </a:xfrm>
          <a:prstGeom prst="rect">
            <a:avLst/>
          </a:prstGeom>
          <a:noFill/>
        </p:spPr>
        <p:txBody>
          <a:bodyPr wrap="none" rtlCol="0">
            <a:spAutoFit/>
          </a:bodyPr>
          <a:lstStyle/>
          <a:p>
            <a:r>
              <a:rPr lang="en-US" sz="1200" dirty="0"/>
              <a:t>FOOD DETAILS</a:t>
            </a:r>
            <a:endParaRPr lang="en-US" sz="1200" dirty="0"/>
          </a:p>
        </p:txBody>
      </p:sp>
      <p:sp>
        <p:nvSpPr>
          <p:cNvPr id="140" name="TextBox 139"/>
          <p:cNvSpPr txBox="1"/>
          <p:nvPr/>
        </p:nvSpPr>
        <p:spPr>
          <a:xfrm rot="343234">
            <a:off x="7380333" y="2492082"/>
            <a:ext cx="1023998" cy="276999"/>
          </a:xfrm>
          <a:prstGeom prst="rect">
            <a:avLst/>
          </a:prstGeom>
          <a:noFill/>
        </p:spPr>
        <p:txBody>
          <a:bodyPr wrap="none" rtlCol="0">
            <a:spAutoFit/>
          </a:bodyPr>
          <a:lstStyle/>
          <a:p>
            <a:r>
              <a:rPr lang="en-US" sz="1200" dirty="0"/>
              <a:t>SERVE FOOD</a:t>
            </a:r>
            <a:endParaRPr lang="en-US" sz="1200" dirty="0"/>
          </a:p>
        </p:txBody>
      </p:sp>
      <p:sp>
        <p:nvSpPr>
          <p:cNvPr id="148" name="TextBox 147"/>
          <p:cNvSpPr txBox="1"/>
          <p:nvPr/>
        </p:nvSpPr>
        <p:spPr>
          <a:xfrm rot="20859991">
            <a:off x="7819797" y="2771051"/>
            <a:ext cx="769250" cy="276999"/>
          </a:xfrm>
          <a:prstGeom prst="rect">
            <a:avLst/>
          </a:prstGeom>
          <a:noFill/>
        </p:spPr>
        <p:txBody>
          <a:bodyPr wrap="none" rtlCol="0">
            <a:spAutoFit/>
          </a:bodyPr>
          <a:lstStyle/>
          <a:p>
            <a:r>
              <a:rPr lang="en-US" sz="1200" dirty="0"/>
              <a:t>DETAILS </a:t>
            </a:r>
            <a:endParaRPr lang="en-US" sz="1200" dirty="0"/>
          </a:p>
        </p:txBody>
      </p:sp>
      <p:sp>
        <p:nvSpPr>
          <p:cNvPr id="158" name="TextBox 157"/>
          <p:cNvSpPr txBox="1"/>
          <p:nvPr/>
        </p:nvSpPr>
        <p:spPr>
          <a:xfrm rot="1291049">
            <a:off x="7333433" y="2724238"/>
            <a:ext cx="614271" cy="276999"/>
          </a:xfrm>
          <a:prstGeom prst="rect">
            <a:avLst/>
          </a:prstGeom>
          <a:noFill/>
        </p:spPr>
        <p:txBody>
          <a:bodyPr wrap="none" rtlCol="0">
            <a:spAutoFit/>
          </a:bodyPr>
          <a:lstStyle/>
          <a:p>
            <a:r>
              <a:rPr lang="en-US" sz="1200" dirty="0"/>
              <a:t>FOOD </a:t>
            </a:r>
            <a:endParaRPr lang="en-US" sz="1200" dirty="0"/>
          </a:p>
        </p:txBody>
      </p:sp>
      <p:sp>
        <p:nvSpPr>
          <p:cNvPr id="163" name="TextBox 162"/>
          <p:cNvSpPr txBox="1"/>
          <p:nvPr/>
        </p:nvSpPr>
        <p:spPr>
          <a:xfrm rot="21114818">
            <a:off x="7139309" y="3557235"/>
            <a:ext cx="780983" cy="276999"/>
          </a:xfrm>
          <a:prstGeom prst="rect">
            <a:avLst/>
          </a:prstGeom>
          <a:noFill/>
        </p:spPr>
        <p:txBody>
          <a:bodyPr wrap="none" rtlCol="0">
            <a:spAutoFit/>
          </a:bodyPr>
          <a:lstStyle/>
          <a:p>
            <a:r>
              <a:rPr lang="en-US" sz="1200" dirty="0"/>
              <a:t>REQ FOR</a:t>
            </a:r>
            <a:endParaRPr lang="en-US" sz="1200" dirty="0"/>
          </a:p>
        </p:txBody>
      </p:sp>
      <p:sp>
        <p:nvSpPr>
          <p:cNvPr id="164" name="TextBox 163"/>
          <p:cNvSpPr txBox="1"/>
          <p:nvPr/>
        </p:nvSpPr>
        <p:spPr>
          <a:xfrm rot="20315395">
            <a:off x="7942760" y="3763350"/>
            <a:ext cx="769250" cy="276999"/>
          </a:xfrm>
          <a:prstGeom prst="rect">
            <a:avLst/>
          </a:prstGeom>
          <a:noFill/>
        </p:spPr>
        <p:txBody>
          <a:bodyPr wrap="none" rtlCol="0">
            <a:spAutoFit/>
          </a:bodyPr>
          <a:lstStyle/>
          <a:p>
            <a:r>
              <a:rPr lang="en-US" sz="1200" dirty="0"/>
              <a:t>DETAILS </a:t>
            </a:r>
            <a:endParaRPr lang="en-US" sz="1200" dirty="0"/>
          </a:p>
        </p:txBody>
      </p:sp>
      <p:sp>
        <p:nvSpPr>
          <p:cNvPr id="166" name="TextBox 165"/>
          <p:cNvSpPr txBox="1"/>
          <p:nvPr/>
        </p:nvSpPr>
        <p:spPr>
          <a:xfrm rot="772126">
            <a:off x="7228865" y="3862521"/>
            <a:ext cx="873957" cy="276999"/>
          </a:xfrm>
          <a:prstGeom prst="rect">
            <a:avLst/>
          </a:prstGeom>
          <a:noFill/>
        </p:spPr>
        <p:txBody>
          <a:bodyPr wrap="none" rtlCol="0">
            <a:spAutoFit/>
          </a:bodyPr>
          <a:lstStyle/>
          <a:p>
            <a:r>
              <a:rPr lang="en-US" sz="1200" dirty="0"/>
              <a:t>REQ FOR  </a:t>
            </a:r>
            <a:endParaRPr lang="en-US" sz="1200" dirty="0"/>
          </a:p>
        </p:txBody>
      </p:sp>
      <p:sp>
        <p:nvSpPr>
          <p:cNvPr id="167" name="TextBox 166"/>
          <p:cNvSpPr txBox="1"/>
          <p:nvPr/>
        </p:nvSpPr>
        <p:spPr>
          <a:xfrm rot="21114818">
            <a:off x="7074943" y="3285521"/>
            <a:ext cx="1639936" cy="276999"/>
          </a:xfrm>
          <a:prstGeom prst="rect">
            <a:avLst/>
          </a:prstGeom>
          <a:noFill/>
        </p:spPr>
        <p:txBody>
          <a:bodyPr wrap="none" rtlCol="0">
            <a:spAutoFit/>
          </a:bodyPr>
          <a:lstStyle/>
          <a:p>
            <a:r>
              <a:rPr lang="en-US" sz="1200" dirty="0"/>
              <a:t>CONFIRM  FACILITIES </a:t>
            </a:r>
            <a:endParaRPr lang="en-US" sz="1200" dirty="0"/>
          </a:p>
        </p:txBody>
      </p:sp>
      <p:sp>
        <p:nvSpPr>
          <p:cNvPr id="168" name="TextBox 167"/>
          <p:cNvSpPr txBox="1"/>
          <p:nvPr/>
        </p:nvSpPr>
        <p:spPr>
          <a:xfrm rot="21247331">
            <a:off x="7062898" y="3035008"/>
            <a:ext cx="1515992" cy="276999"/>
          </a:xfrm>
          <a:prstGeom prst="rect">
            <a:avLst/>
          </a:prstGeom>
          <a:noFill/>
        </p:spPr>
        <p:txBody>
          <a:bodyPr wrap="none" rtlCol="0">
            <a:spAutoFit/>
          </a:bodyPr>
          <a:lstStyle/>
          <a:p>
            <a:r>
              <a:rPr lang="en-US" sz="1200" dirty="0"/>
              <a:t>FACILITIES DETAILS </a:t>
            </a:r>
            <a:endParaRPr lang="en-US" sz="1200" dirty="0"/>
          </a:p>
        </p:txBody>
      </p:sp>
      <p:sp>
        <p:nvSpPr>
          <p:cNvPr id="169" name="TextBox 168"/>
          <p:cNvSpPr txBox="1"/>
          <p:nvPr/>
        </p:nvSpPr>
        <p:spPr>
          <a:xfrm rot="20118641">
            <a:off x="7765073" y="3462216"/>
            <a:ext cx="977896" cy="276999"/>
          </a:xfrm>
          <a:prstGeom prst="rect">
            <a:avLst/>
          </a:prstGeom>
          <a:noFill/>
        </p:spPr>
        <p:txBody>
          <a:bodyPr wrap="none" rtlCol="0">
            <a:spAutoFit/>
          </a:bodyPr>
          <a:lstStyle/>
          <a:p>
            <a:r>
              <a:rPr lang="en-US" sz="1200" dirty="0"/>
              <a:t> FACILITIES </a:t>
            </a:r>
            <a:endParaRPr lang="en-US" sz="1200" dirty="0"/>
          </a:p>
        </p:txBody>
      </p:sp>
      <p:sp>
        <p:nvSpPr>
          <p:cNvPr id="170" name="TextBox 169"/>
          <p:cNvSpPr txBox="1"/>
          <p:nvPr/>
        </p:nvSpPr>
        <p:spPr>
          <a:xfrm rot="20332925">
            <a:off x="8022105" y="4925055"/>
            <a:ext cx="687752" cy="276999"/>
          </a:xfrm>
          <a:prstGeom prst="rect">
            <a:avLst/>
          </a:prstGeom>
          <a:noFill/>
        </p:spPr>
        <p:txBody>
          <a:bodyPr wrap="none" rtlCol="0">
            <a:spAutoFit/>
          </a:bodyPr>
          <a:lstStyle/>
          <a:p>
            <a:r>
              <a:rPr lang="en-US" sz="1200" dirty="0"/>
              <a:t>SALARY</a:t>
            </a:r>
            <a:endParaRPr lang="en-US" sz="1200" dirty="0"/>
          </a:p>
        </p:txBody>
      </p:sp>
      <p:sp>
        <p:nvSpPr>
          <p:cNvPr id="171" name="TextBox 170"/>
          <p:cNvSpPr txBox="1"/>
          <p:nvPr/>
        </p:nvSpPr>
        <p:spPr>
          <a:xfrm rot="19689056">
            <a:off x="8036409" y="4053829"/>
            <a:ext cx="687752" cy="276999"/>
          </a:xfrm>
          <a:prstGeom prst="rect">
            <a:avLst/>
          </a:prstGeom>
          <a:noFill/>
        </p:spPr>
        <p:txBody>
          <a:bodyPr wrap="none" rtlCol="0">
            <a:spAutoFit/>
          </a:bodyPr>
          <a:lstStyle/>
          <a:p>
            <a:r>
              <a:rPr lang="en-US" sz="1200" dirty="0"/>
              <a:t>SALARY</a:t>
            </a:r>
            <a:endParaRPr lang="en-US" sz="1200" dirty="0"/>
          </a:p>
        </p:txBody>
      </p:sp>
      <p:sp>
        <p:nvSpPr>
          <p:cNvPr id="172" name="TextBox 171"/>
          <p:cNvSpPr txBox="1"/>
          <p:nvPr/>
        </p:nvSpPr>
        <p:spPr>
          <a:xfrm>
            <a:off x="7209834" y="4266197"/>
            <a:ext cx="873957" cy="276999"/>
          </a:xfrm>
          <a:prstGeom prst="rect">
            <a:avLst/>
          </a:prstGeom>
          <a:noFill/>
        </p:spPr>
        <p:txBody>
          <a:bodyPr wrap="none" rtlCol="0">
            <a:spAutoFit/>
          </a:bodyPr>
          <a:lstStyle/>
          <a:p>
            <a:r>
              <a:rPr lang="en-US" sz="1200" dirty="0"/>
              <a:t>REQ FOR  </a:t>
            </a:r>
            <a:endParaRPr lang="en-US" sz="1200" dirty="0"/>
          </a:p>
        </p:txBody>
      </p:sp>
      <p:sp>
        <p:nvSpPr>
          <p:cNvPr id="173" name="TextBox 172"/>
          <p:cNvSpPr txBox="1"/>
          <p:nvPr/>
        </p:nvSpPr>
        <p:spPr>
          <a:xfrm rot="20251930">
            <a:off x="7798510" y="4610899"/>
            <a:ext cx="792653" cy="276999"/>
          </a:xfrm>
          <a:prstGeom prst="rect">
            <a:avLst/>
          </a:prstGeom>
          <a:noFill/>
        </p:spPr>
        <p:txBody>
          <a:bodyPr wrap="none" rtlCol="0">
            <a:spAutoFit/>
          </a:bodyPr>
          <a:lstStyle/>
          <a:p>
            <a:r>
              <a:rPr lang="en-US" sz="1200" dirty="0"/>
              <a:t>RECEIPT </a:t>
            </a:r>
            <a:endParaRPr lang="en-US" sz="1200" dirty="0"/>
          </a:p>
        </p:txBody>
      </p:sp>
      <p:sp>
        <p:nvSpPr>
          <p:cNvPr id="174" name="TextBox 173"/>
          <p:cNvSpPr txBox="1"/>
          <p:nvPr/>
        </p:nvSpPr>
        <p:spPr>
          <a:xfrm rot="19189326">
            <a:off x="8344579" y="5269895"/>
            <a:ext cx="665567" cy="276999"/>
          </a:xfrm>
          <a:prstGeom prst="rect">
            <a:avLst/>
          </a:prstGeom>
          <a:noFill/>
        </p:spPr>
        <p:txBody>
          <a:bodyPr wrap="none" rtlCol="0">
            <a:spAutoFit/>
          </a:bodyPr>
          <a:lstStyle/>
          <a:p>
            <a:r>
              <a:rPr lang="en-US" sz="1200" dirty="0"/>
              <a:t>GOODS</a:t>
            </a:r>
            <a:endParaRPr lang="en-US" sz="1200" dirty="0"/>
          </a:p>
        </p:txBody>
      </p:sp>
      <p:sp>
        <p:nvSpPr>
          <p:cNvPr id="175" name="TextBox 174"/>
          <p:cNvSpPr txBox="1"/>
          <p:nvPr/>
        </p:nvSpPr>
        <p:spPr>
          <a:xfrm rot="21344815">
            <a:off x="7734981" y="5478171"/>
            <a:ext cx="790601" cy="276999"/>
          </a:xfrm>
          <a:prstGeom prst="rect">
            <a:avLst/>
          </a:prstGeom>
          <a:noFill/>
        </p:spPr>
        <p:txBody>
          <a:bodyPr wrap="none" rtlCol="0">
            <a:spAutoFit/>
          </a:bodyPr>
          <a:lstStyle/>
          <a:p>
            <a:r>
              <a:rPr lang="en-US" sz="1200" dirty="0"/>
              <a:t>RECEIVE </a:t>
            </a:r>
            <a:endParaRPr lang="en-US" sz="1200" dirty="0"/>
          </a:p>
        </p:txBody>
      </p:sp>
      <p:sp>
        <p:nvSpPr>
          <p:cNvPr id="176" name="TextBox 175"/>
          <p:cNvSpPr txBox="1"/>
          <p:nvPr/>
        </p:nvSpPr>
        <p:spPr>
          <a:xfrm rot="262036">
            <a:off x="7538432" y="5885015"/>
            <a:ext cx="764953" cy="276999"/>
          </a:xfrm>
          <a:prstGeom prst="rect">
            <a:avLst/>
          </a:prstGeom>
          <a:noFill/>
        </p:spPr>
        <p:txBody>
          <a:bodyPr wrap="none" rtlCol="0">
            <a:spAutoFit/>
          </a:bodyPr>
          <a:lstStyle/>
          <a:p>
            <a:r>
              <a:rPr lang="en-US" sz="1200" dirty="0"/>
              <a:t>ORDERS </a:t>
            </a:r>
            <a:endParaRPr lang="en-US" sz="1200" dirty="0"/>
          </a:p>
        </p:txBody>
      </p:sp>
      <p:sp>
        <p:nvSpPr>
          <p:cNvPr id="177" name="TextBox 176"/>
          <p:cNvSpPr txBox="1"/>
          <p:nvPr/>
        </p:nvSpPr>
        <p:spPr>
          <a:xfrm rot="19757587">
            <a:off x="8136752" y="5698034"/>
            <a:ext cx="986167" cy="276999"/>
          </a:xfrm>
          <a:prstGeom prst="rect">
            <a:avLst/>
          </a:prstGeom>
          <a:noFill/>
        </p:spPr>
        <p:txBody>
          <a:bodyPr wrap="none" rtlCol="0">
            <a:spAutoFit/>
          </a:bodyPr>
          <a:lstStyle/>
          <a:p>
            <a:r>
              <a:rPr lang="en-US" sz="1200" dirty="0"/>
              <a:t>FOR GOODS</a:t>
            </a:r>
            <a:endParaRPr lang="en-US" sz="1200" dirty="0"/>
          </a:p>
        </p:txBody>
      </p:sp>
      <p:sp>
        <p:nvSpPr>
          <p:cNvPr id="18" name="TextBox 17"/>
          <p:cNvSpPr txBox="1"/>
          <p:nvPr/>
        </p:nvSpPr>
        <p:spPr>
          <a:xfrm>
            <a:off x="6073074" y="1598310"/>
            <a:ext cx="1266693" cy="461665"/>
          </a:xfrm>
          <a:prstGeom prst="rect">
            <a:avLst/>
          </a:prstGeom>
          <a:noFill/>
        </p:spPr>
        <p:txBody>
          <a:bodyPr wrap="none" rtlCol="0">
            <a:spAutoFit/>
          </a:bodyPr>
          <a:lstStyle/>
          <a:p>
            <a:r>
              <a:rPr lang="en-US" sz="1200" dirty="0"/>
              <a:t>ROOM BOOKING</a:t>
            </a:r>
          </a:p>
          <a:p>
            <a:r>
              <a:rPr lang="en-US" sz="1200" dirty="0"/>
              <a:t>DETAILS</a:t>
            </a:r>
            <a:endParaRPr lang="en-US" sz="1200" dirty="0"/>
          </a:p>
        </p:txBody>
      </p:sp>
      <p:sp>
        <p:nvSpPr>
          <p:cNvPr id="20" name="TextBox 19"/>
          <p:cNvSpPr txBox="1"/>
          <p:nvPr/>
        </p:nvSpPr>
        <p:spPr>
          <a:xfrm>
            <a:off x="5886557" y="2868275"/>
            <a:ext cx="1306768" cy="461665"/>
          </a:xfrm>
          <a:prstGeom prst="rect">
            <a:avLst/>
          </a:prstGeom>
          <a:noFill/>
        </p:spPr>
        <p:txBody>
          <a:bodyPr wrap="none" rtlCol="0">
            <a:spAutoFit/>
          </a:bodyPr>
          <a:lstStyle/>
          <a:p>
            <a:r>
              <a:rPr lang="en-US" sz="1200" dirty="0"/>
              <a:t>FOOD      ORDER</a:t>
            </a:r>
          </a:p>
          <a:p>
            <a:r>
              <a:rPr lang="en-US" sz="1200" dirty="0"/>
              <a:t>DETAILS  </a:t>
            </a:r>
            <a:endParaRPr lang="en-US" sz="1200" dirty="0"/>
          </a:p>
        </p:txBody>
      </p:sp>
      <p:sp>
        <p:nvSpPr>
          <p:cNvPr id="22" name="TextBox 21"/>
          <p:cNvSpPr txBox="1"/>
          <p:nvPr/>
        </p:nvSpPr>
        <p:spPr>
          <a:xfrm>
            <a:off x="5325346" y="4103933"/>
            <a:ext cx="1469505" cy="276999"/>
          </a:xfrm>
          <a:prstGeom prst="rect">
            <a:avLst/>
          </a:prstGeom>
          <a:noFill/>
        </p:spPr>
        <p:txBody>
          <a:bodyPr wrap="none" rtlCol="0">
            <a:spAutoFit/>
          </a:bodyPr>
          <a:lstStyle/>
          <a:p>
            <a:r>
              <a:rPr lang="en-US" sz="1200" dirty="0"/>
              <a:t>FACILITIES DETAILS</a:t>
            </a:r>
            <a:endParaRPr lang="en-US" sz="1200" dirty="0"/>
          </a:p>
        </p:txBody>
      </p:sp>
      <p:sp>
        <p:nvSpPr>
          <p:cNvPr id="23" name="TextBox 22"/>
          <p:cNvSpPr txBox="1"/>
          <p:nvPr/>
        </p:nvSpPr>
        <p:spPr>
          <a:xfrm>
            <a:off x="5383053" y="5144174"/>
            <a:ext cx="1498552" cy="276999"/>
          </a:xfrm>
          <a:prstGeom prst="rect">
            <a:avLst/>
          </a:prstGeom>
          <a:noFill/>
        </p:spPr>
        <p:txBody>
          <a:bodyPr wrap="none" rtlCol="0">
            <a:spAutoFit/>
          </a:bodyPr>
          <a:lstStyle/>
          <a:p>
            <a:r>
              <a:rPr lang="en-US" sz="1200" dirty="0"/>
              <a:t>PRODUCT DEATAILS</a:t>
            </a:r>
            <a:endParaRPr lang="en-US" sz="1200" dirty="0"/>
          </a:p>
        </p:txBody>
      </p:sp>
      <p:sp>
        <p:nvSpPr>
          <p:cNvPr id="147" name="Rectangle 146"/>
          <p:cNvSpPr/>
          <p:nvPr/>
        </p:nvSpPr>
        <p:spPr>
          <a:xfrm>
            <a:off x="4212597" y="-30873"/>
            <a:ext cx="2989729" cy="646331"/>
          </a:xfrm>
          <a:prstGeom prst="rect">
            <a:avLst/>
          </a:prstGeom>
          <a:noFill/>
        </p:spPr>
        <p:txBody>
          <a:bodyPr wrap="none" lIns="91440" tIns="45720" rIns="91440" bIns="45720">
            <a:spAutoFit/>
          </a:bodyPr>
          <a:lstStyle/>
          <a:p>
            <a:pPr algn="ctr"/>
            <a:r>
              <a:rPr lang="en-US" sz="36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1-LEVEL DFD</a:t>
            </a:r>
            <a:endParaRPr lang="en-US" sz="36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7913040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81000"/>
            <a:ext cx="8229600" cy="1143000"/>
          </a:xfrm>
        </p:spPr>
        <p:txBody>
          <a:bodyPr>
            <a:normAutofit/>
          </a:bodyPr>
          <a:lstStyle/>
          <a:p>
            <a:pPr algn="ctr"/>
            <a:r>
              <a:rPr lang="en-US" sz="4000" b="1" dirty="0">
                <a:ln w="18000">
                  <a:solidFill>
                    <a:schemeClr val="tx2"/>
                  </a:solidFill>
                  <a:prstDash val="solid"/>
                  <a:miter lim="800000"/>
                </a:ln>
                <a:effectLst>
                  <a:outerShdw blurRad="25500" dist="23000" dir="7020000" algn="tl">
                    <a:srgbClr val="000000">
                      <a:alpha val="50000"/>
                    </a:srgbClr>
                  </a:outerShdw>
                </a:effectLst>
                <a:latin typeface="Castellar" pitchFamily="18" charset="0"/>
              </a:rPr>
              <a:t>STRUCTURE CHART</a:t>
            </a:r>
            <a:endParaRPr lang="en-US" sz="4000" b="1" dirty="0">
              <a:ln w="18000">
                <a:solidFill>
                  <a:schemeClr val="tx2"/>
                </a:solidFill>
                <a:prstDash val="solid"/>
                <a:miter lim="800000"/>
              </a:ln>
              <a:effectLst>
                <a:outerShdw blurRad="25500" dist="23000" dir="7020000" algn="tl">
                  <a:srgbClr val="000000">
                    <a:alpha val="50000"/>
                  </a:srgbClr>
                </a:outerShdw>
              </a:effectLst>
              <a:latin typeface="Castellar" pitchFamily="18" charset="0"/>
            </a:endParaRPr>
          </a:p>
        </p:txBody>
      </p:sp>
      <p:sp>
        <p:nvSpPr>
          <p:cNvPr id="3" name="Content Placeholder 2"/>
          <p:cNvSpPr>
            <a:spLocks noGrp="1"/>
          </p:cNvSpPr>
          <p:nvPr>
            <p:ph idx="1"/>
          </p:nvPr>
        </p:nvSpPr>
        <p:spPr/>
        <p:txBody>
          <a:bodyPr>
            <a:normAutofit/>
          </a:bodyPr>
          <a:lstStyle/>
          <a:p>
            <a:pPr algn="just"/>
            <a:r>
              <a:rPr lang="en-US" sz="2000" dirty="0" smtClean="0"/>
              <a:t>Structure chart shows the break down of a system to its  lowest manageable levels.</a:t>
            </a:r>
          </a:p>
          <a:p>
            <a:pPr algn="just"/>
            <a:r>
              <a:rPr lang="en-US" sz="2000" dirty="0" smtClean="0"/>
              <a:t>They are used in structured programming to arrange program modules into a tree. </a:t>
            </a:r>
          </a:p>
          <a:p>
            <a:pPr algn="just"/>
            <a:r>
              <a:rPr lang="en-US" sz="2000" dirty="0" smtClean="0"/>
              <a:t>Each module is represented by a box, which contains the modules name.</a:t>
            </a:r>
          </a:p>
        </p:txBody>
      </p:sp>
      <p:pic>
        <p:nvPicPr>
          <p:cNvPr id="6" name="Picture 5" descr="iStock_000009409113XSmall.jpg"/>
          <p:cNvPicPr>
            <a:picLocks noChangeAspect="1"/>
          </p:cNvPicPr>
          <p:nvPr/>
        </p:nvPicPr>
        <p:blipFill>
          <a:blip r:embed="rId2"/>
          <a:stretch>
            <a:fillRect/>
          </a:stretch>
        </p:blipFill>
        <p:spPr>
          <a:xfrm>
            <a:off x="9065809" y="3343275"/>
            <a:ext cx="3095625" cy="3514725"/>
          </a:xfrm>
          <a:prstGeom prst="rect">
            <a:avLst/>
          </a:prstGeom>
        </p:spPr>
      </p:pic>
    </p:spTree>
    <p:extLst>
      <p:ext uri="{BB962C8B-B14F-4D97-AF65-F5344CB8AC3E}">
        <p14:creationId xmlns:p14="http://schemas.microsoft.com/office/powerpoint/2010/main" val="38933380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70120" y="222070"/>
            <a:ext cx="2651760" cy="5486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latin typeface="Arial Narrow" panose="020B0606020202030204" pitchFamily="34" charset="0"/>
              </a:rPr>
              <a:t>Hotel Management </a:t>
            </a:r>
            <a:endParaRPr lang="en-US" dirty="0">
              <a:ln w="0"/>
              <a:solidFill>
                <a:schemeClr val="tx1"/>
              </a:solidFill>
              <a:effectLst>
                <a:outerShdw blurRad="38100" dist="25400" dir="5400000" algn="ctr" rotWithShape="0">
                  <a:srgbClr val="6E747A">
                    <a:alpha val="43000"/>
                  </a:srgbClr>
                </a:outerShdw>
              </a:effectLst>
              <a:latin typeface="Arial Narrow" panose="020B0606020202030204" pitchFamily="34" charset="0"/>
            </a:endParaRPr>
          </a:p>
        </p:txBody>
      </p:sp>
      <p:sp>
        <p:nvSpPr>
          <p:cNvPr id="5" name="Rectangle 4"/>
          <p:cNvSpPr/>
          <p:nvPr/>
        </p:nvSpPr>
        <p:spPr>
          <a:xfrm>
            <a:off x="1541416" y="1365068"/>
            <a:ext cx="1270630" cy="4833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Customer</a:t>
            </a:r>
            <a:endParaRPr lang="en-US" dirty="0">
              <a:ln w="38100">
                <a:solidFill>
                  <a:schemeClr val="tx1"/>
                </a:solidFill>
              </a:ln>
              <a:solidFill>
                <a:schemeClr val="tx1"/>
              </a:solidFill>
            </a:endParaRPr>
          </a:p>
        </p:txBody>
      </p:sp>
      <p:sp>
        <p:nvSpPr>
          <p:cNvPr id="6" name="Rectangle 5"/>
          <p:cNvSpPr/>
          <p:nvPr/>
        </p:nvSpPr>
        <p:spPr>
          <a:xfrm>
            <a:off x="9190809" y="1365068"/>
            <a:ext cx="1240902" cy="3918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Facilities</a:t>
            </a:r>
            <a:r>
              <a:rPr lang="en-US" dirty="0" smtClean="0">
                <a:ln w="0"/>
                <a:solidFill>
                  <a:schemeClr val="accent1"/>
                </a:solidFill>
                <a:effectLst>
                  <a:outerShdw blurRad="38100" dist="25400" dir="5400000" algn="ctr" rotWithShape="0">
                    <a:srgbClr val="6E747A">
                      <a:alpha val="43000"/>
                    </a:srgbClr>
                  </a:outerShdw>
                </a:effectLst>
              </a:rPr>
              <a:t>  </a:t>
            </a:r>
            <a:endParaRPr lang="en-US" dirty="0">
              <a:ln w="38100">
                <a:solidFill>
                  <a:schemeClr val="tx1"/>
                </a:solidFill>
              </a:ln>
            </a:endParaRPr>
          </a:p>
        </p:txBody>
      </p:sp>
      <p:sp>
        <p:nvSpPr>
          <p:cNvPr id="7" name="Rectangle 6"/>
          <p:cNvSpPr/>
          <p:nvPr/>
        </p:nvSpPr>
        <p:spPr>
          <a:xfrm>
            <a:off x="4690920" y="1404256"/>
            <a:ext cx="772886" cy="3918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Staff</a:t>
            </a:r>
            <a:endParaRPr lang="en-US" dirty="0">
              <a:ln w="38100">
                <a:solidFill>
                  <a:schemeClr val="tx1"/>
                </a:solidFill>
              </a:ln>
              <a:solidFill>
                <a:schemeClr val="tx1"/>
              </a:solidFill>
            </a:endParaRPr>
          </a:p>
        </p:txBody>
      </p:sp>
      <p:sp>
        <p:nvSpPr>
          <p:cNvPr id="8" name="Rectangle 7"/>
          <p:cNvSpPr/>
          <p:nvPr/>
        </p:nvSpPr>
        <p:spPr>
          <a:xfrm>
            <a:off x="2902130" y="2235940"/>
            <a:ext cx="1036319" cy="6640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Food</a:t>
            </a:r>
            <a:r>
              <a:rPr lang="en-US" dirty="0" smtClean="0">
                <a:ln w="0"/>
                <a:solidFill>
                  <a:schemeClr val="accent1"/>
                </a:solidFill>
                <a:effectLst>
                  <a:outerShdw blurRad="38100" dist="25400" dir="5400000" algn="ctr" rotWithShape="0">
                    <a:srgbClr val="6E747A">
                      <a:alpha val="43000"/>
                    </a:srgbClr>
                  </a:outerShdw>
                </a:effectLst>
              </a:rPr>
              <a:t> </a:t>
            </a:r>
            <a:r>
              <a:rPr lang="en-US" dirty="0" smtClean="0">
                <a:ln w="0"/>
                <a:solidFill>
                  <a:schemeClr val="tx1"/>
                </a:solidFill>
                <a:effectLst>
                  <a:outerShdw blurRad="38100" dist="25400" dir="5400000" algn="ctr" rotWithShape="0">
                    <a:srgbClr val="6E747A">
                      <a:alpha val="43000"/>
                    </a:srgbClr>
                  </a:outerShdw>
                </a:effectLst>
              </a:rPr>
              <a:t>Order</a:t>
            </a:r>
            <a:endParaRPr lang="en-US" dirty="0">
              <a:ln w="0"/>
              <a:solidFill>
                <a:schemeClr val="tx1"/>
              </a:solidFill>
              <a:effectLst>
                <a:outerShdw blurRad="38100" dist="25400" dir="5400000" algn="ctr" rotWithShape="0">
                  <a:srgbClr val="6E747A">
                    <a:alpha val="43000"/>
                  </a:srgbClr>
                </a:outerShdw>
              </a:effectLst>
            </a:endParaRPr>
          </a:p>
        </p:txBody>
      </p:sp>
      <p:sp>
        <p:nvSpPr>
          <p:cNvPr id="9" name="Rectangle 8"/>
          <p:cNvSpPr/>
          <p:nvPr/>
        </p:nvSpPr>
        <p:spPr>
          <a:xfrm>
            <a:off x="1541416" y="2242461"/>
            <a:ext cx="1151706" cy="6574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Bill</a:t>
            </a:r>
            <a:r>
              <a:rPr lang="en-US" dirty="0" smtClean="0">
                <a:ln w="0"/>
                <a:solidFill>
                  <a:schemeClr val="accent1"/>
                </a:solidFill>
                <a:effectLst>
                  <a:outerShdw blurRad="38100" dist="25400" dir="5400000" algn="ctr" rotWithShape="0">
                    <a:srgbClr val="6E747A">
                      <a:alpha val="43000"/>
                    </a:srgbClr>
                  </a:outerShdw>
                </a:effectLst>
              </a:rPr>
              <a:t> </a:t>
            </a:r>
            <a:r>
              <a:rPr lang="en-US" dirty="0" smtClean="0">
                <a:ln w="0"/>
                <a:solidFill>
                  <a:schemeClr val="tx1"/>
                </a:solidFill>
                <a:effectLst>
                  <a:outerShdw blurRad="38100" dist="25400" dir="5400000" algn="ctr" rotWithShape="0">
                    <a:srgbClr val="6E747A">
                      <a:alpha val="43000"/>
                    </a:srgbClr>
                  </a:outerShdw>
                </a:effectLst>
              </a:rPr>
              <a:t>Payment</a:t>
            </a:r>
            <a:endParaRPr lang="en-US" dirty="0">
              <a:ln w="38100">
                <a:solidFill>
                  <a:schemeClr val="tx1"/>
                </a:solidFill>
              </a:ln>
              <a:solidFill>
                <a:schemeClr val="tx1"/>
              </a:solidFill>
            </a:endParaRPr>
          </a:p>
        </p:txBody>
      </p:sp>
      <p:sp>
        <p:nvSpPr>
          <p:cNvPr id="10" name="Rectangle 9"/>
          <p:cNvSpPr/>
          <p:nvPr/>
        </p:nvSpPr>
        <p:spPr>
          <a:xfrm>
            <a:off x="75111" y="2229398"/>
            <a:ext cx="1205049" cy="6705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Room</a:t>
            </a:r>
            <a:r>
              <a:rPr lang="en-US" dirty="0" smtClean="0">
                <a:ln w="0"/>
                <a:solidFill>
                  <a:schemeClr val="accent1"/>
                </a:solidFill>
                <a:effectLst>
                  <a:outerShdw blurRad="38100" dist="25400" dir="5400000" algn="ctr" rotWithShape="0">
                    <a:srgbClr val="6E747A">
                      <a:alpha val="43000"/>
                    </a:srgbClr>
                  </a:outerShdw>
                </a:effectLst>
              </a:rPr>
              <a:t> </a:t>
            </a:r>
            <a:r>
              <a:rPr lang="en-US" dirty="0" smtClean="0">
                <a:ln w="0"/>
                <a:solidFill>
                  <a:schemeClr val="tx1"/>
                </a:solidFill>
                <a:effectLst>
                  <a:outerShdw blurRad="38100" dist="25400" dir="5400000" algn="ctr" rotWithShape="0">
                    <a:srgbClr val="6E747A">
                      <a:alpha val="43000"/>
                    </a:srgbClr>
                  </a:outerShdw>
                </a:effectLst>
              </a:rPr>
              <a:t>Booking</a:t>
            </a:r>
            <a:endParaRPr lang="en-US" dirty="0">
              <a:ln w="38100">
                <a:solidFill>
                  <a:schemeClr val="tx1"/>
                </a:solidFill>
              </a:ln>
              <a:solidFill>
                <a:schemeClr val="tx1"/>
              </a:solidFill>
            </a:endParaRPr>
          </a:p>
        </p:txBody>
      </p:sp>
      <p:sp>
        <p:nvSpPr>
          <p:cNvPr id="11" name="Rectangle 10"/>
          <p:cNvSpPr/>
          <p:nvPr/>
        </p:nvSpPr>
        <p:spPr>
          <a:xfrm>
            <a:off x="7920990" y="2260380"/>
            <a:ext cx="987335" cy="6879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Room</a:t>
            </a:r>
            <a:endParaRPr lang="en-US" dirty="0">
              <a:ln w="0"/>
              <a:solidFill>
                <a:schemeClr val="tx1"/>
              </a:solidFill>
              <a:effectLst>
                <a:outerShdw blurRad="38100" dist="25400" dir="5400000" algn="ctr" rotWithShape="0">
                  <a:srgbClr val="6E747A">
                    <a:alpha val="43000"/>
                  </a:srgbClr>
                </a:outerShdw>
              </a:effectLst>
            </a:endParaRPr>
          </a:p>
        </p:txBody>
      </p:sp>
      <p:sp>
        <p:nvSpPr>
          <p:cNvPr id="12" name="Rectangle 11"/>
          <p:cNvSpPr/>
          <p:nvPr/>
        </p:nvSpPr>
        <p:spPr>
          <a:xfrm>
            <a:off x="10269579" y="2242461"/>
            <a:ext cx="783626" cy="3526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Food</a:t>
            </a:r>
            <a:endParaRPr lang="en-US" dirty="0">
              <a:ln w="0"/>
              <a:solidFill>
                <a:schemeClr val="tx1"/>
              </a:solidFill>
              <a:effectLst>
                <a:outerShdw blurRad="38100" dist="25400" dir="5400000" algn="ctr" rotWithShape="0">
                  <a:srgbClr val="6E747A">
                    <a:alpha val="43000"/>
                  </a:srgbClr>
                </a:outerShdw>
              </a:effectLst>
            </a:endParaRPr>
          </a:p>
        </p:txBody>
      </p:sp>
      <p:sp>
        <p:nvSpPr>
          <p:cNvPr id="13" name="Rectangle 12"/>
          <p:cNvSpPr/>
          <p:nvPr/>
        </p:nvSpPr>
        <p:spPr>
          <a:xfrm>
            <a:off x="2232658" y="4735246"/>
            <a:ext cx="1465199" cy="3526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Receptionist</a:t>
            </a:r>
            <a:endParaRPr lang="en-US" dirty="0">
              <a:ln w="0"/>
              <a:solidFill>
                <a:schemeClr val="tx1"/>
              </a:solidFill>
              <a:effectLst>
                <a:outerShdw blurRad="38100" dist="25400" dir="5400000" algn="ctr" rotWithShape="0">
                  <a:srgbClr val="6E747A">
                    <a:alpha val="43000"/>
                  </a:srgbClr>
                </a:outerShdw>
              </a:effectLst>
            </a:endParaRPr>
          </a:p>
        </p:txBody>
      </p:sp>
      <p:sp>
        <p:nvSpPr>
          <p:cNvPr id="14" name="Rectangle 13"/>
          <p:cNvSpPr/>
          <p:nvPr/>
        </p:nvSpPr>
        <p:spPr>
          <a:xfrm>
            <a:off x="4487079" y="4752707"/>
            <a:ext cx="655321" cy="3526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Chef</a:t>
            </a:r>
            <a:endParaRPr lang="en-US" dirty="0">
              <a:ln w="0"/>
              <a:solidFill>
                <a:schemeClr val="tx1"/>
              </a:solidFill>
              <a:effectLst>
                <a:outerShdw blurRad="38100" dist="25400" dir="5400000" algn="ctr" rotWithShape="0">
                  <a:srgbClr val="6E747A">
                    <a:alpha val="43000"/>
                  </a:srgbClr>
                </a:outerShdw>
              </a:effectLst>
            </a:endParaRPr>
          </a:p>
        </p:txBody>
      </p:sp>
      <p:sp>
        <p:nvSpPr>
          <p:cNvPr id="15" name="Rectangle 14"/>
          <p:cNvSpPr/>
          <p:nvPr/>
        </p:nvSpPr>
        <p:spPr>
          <a:xfrm>
            <a:off x="391203" y="4743984"/>
            <a:ext cx="1199606" cy="3614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Manager</a:t>
            </a:r>
            <a:endParaRPr lang="en-US" dirty="0">
              <a:ln w="0"/>
              <a:solidFill>
                <a:schemeClr val="tx1"/>
              </a:solidFill>
              <a:effectLst>
                <a:outerShdw blurRad="38100" dist="25400" dir="5400000" algn="ctr" rotWithShape="0">
                  <a:srgbClr val="6E747A">
                    <a:alpha val="43000"/>
                  </a:srgbClr>
                </a:outerShdw>
              </a:effectLst>
            </a:endParaRPr>
          </a:p>
        </p:txBody>
      </p:sp>
      <p:sp>
        <p:nvSpPr>
          <p:cNvPr id="17" name="Rectangle 16"/>
          <p:cNvSpPr/>
          <p:nvPr/>
        </p:nvSpPr>
        <p:spPr>
          <a:xfrm>
            <a:off x="7012570" y="4871295"/>
            <a:ext cx="1225732" cy="4332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Employee </a:t>
            </a:r>
            <a:endParaRPr lang="en-US" dirty="0">
              <a:ln w="0"/>
              <a:solidFill>
                <a:schemeClr val="tx1"/>
              </a:solidFill>
              <a:effectLst>
                <a:outerShdw blurRad="38100" dist="25400" dir="5400000" algn="ctr" rotWithShape="0">
                  <a:srgbClr val="6E747A">
                    <a:alpha val="43000"/>
                  </a:srgbClr>
                </a:outerShdw>
              </a:effectLst>
            </a:endParaRPr>
          </a:p>
        </p:txBody>
      </p:sp>
      <p:sp>
        <p:nvSpPr>
          <p:cNvPr id="23" name="Rectangle 22"/>
          <p:cNvSpPr/>
          <p:nvPr/>
        </p:nvSpPr>
        <p:spPr>
          <a:xfrm>
            <a:off x="1734012" y="5607695"/>
            <a:ext cx="1162668" cy="6574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Bill Payment</a:t>
            </a:r>
            <a:endParaRPr lang="en-US" dirty="0">
              <a:ln w="0"/>
              <a:solidFill>
                <a:schemeClr val="tx1"/>
              </a:solidFill>
              <a:effectLst>
                <a:outerShdw blurRad="38100" dist="25400" dir="5400000" algn="ctr" rotWithShape="0">
                  <a:srgbClr val="6E747A">
                    <a:alpha val="43000"/>
                  </a:srgbClr>
                </a:outerShdw>
              </a:effectLst>
            </a:endParaRPr>
          </a:p>
        </p:txBody>
      </p:sp>
      <p:sp>
        <p:nvSpPr>
          <p:cNvPr id="24" name="Rectangle 23"/>
          <p:cNvSpPr/>
          <p:nvPr/>
        </p:nvSpPr>
        <p:spPr>
          <a:xfrm>
            <a:off x="243171" y="5769309"/>
            <a:ext cx="1504672" cy="3482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Management</a:t>
            </a:r>
            <a:endParaRPr lang="en-US" dirty="0">
              <a:ln w="0"/>
              <a:solidFill>
                <a:schemeClr val="tx1"/>
              </a:solidFill>
              <a:effectLst>
                <a:outerShdw blurRad="38100" dist="25400" dir="5400000" algn="ctr" rotWithShape="0">
                  <a:srgbClr val="6E747A">
                    <a:alpha val="43000"/>
                  </a:srgbClr>
                </a:outerShdw>
              </a:effectLst>
            </a:endParaRPr>
          </a:p>
        </p:txBody>
      </p:sp>
      <p:sp>
        <p:nvSpPr>
          <p:cNvPr id="25" name="Rectangle 24"/>
          <p:cNvSpPr/>
          <p:nvPr/>
        </p:nvSpPr>
        <p:spPr>
          <a:xfrm>
            <a:off x="4333528" y="5791140"/>
            <a:ext cx="1058976" cy="6052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Food Cooking</a:t>
            </a:r>
            <a:endParaRPr lang="en-US" dirty="0">
              <a:ln w="0"/>
              <a:solidFill>
                <a:schemeClr val="tx1"/>
              </a:solidFill>
              <a:effectLst>
                <a:outerShdw blurRad="38100" dist="25400" dir="5400000" algn="ctr" rotWithShape="0">
                  <a:srgbClr val="6E747A">
                    <a:alpha val="43000"/>
                  </a:srgbClr>
                </a:outerShdw>
              </a:effectLst>
            </a:endParaRPr>
          </a:p>
        </p:txBody>
      </p:sp>
      <p:sp>
        <p:nvSpPr>
          <p:cNvPr id="26" name="Rectangle 25"/>
          <p:cNvSpPr/>
          <p:nvPr/>
        </p:nvSpPr>
        <p:spPr>
          <a:xfrm>
            <a:off x="5463806" y="5791141"/>
            <a:ext cx="815071" cy="5050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Order Food</a:t>
            </a:r>
            <a:endParaRPr lang="en-US" dirty="0">
              <a:ln w="0"/>
              <a:solidFill>
                <a:schemeClr val="tx1"/>
              </a:solidFill>
              <a:effectLst>
                <a:outerShdw blurRad="38100" dist="25400" dir="5400000" algn="ctr" rotWithShape="0">
                  <a:srgbClr val="6E747A">
                    <a:alpha val="43000"/>
                  </a:srgbClr>
                </a:outerShdw>
              </a:effectLst>
            </a:endParaRPr>
          </a:p>
        </p:txBody>
      </p:sp>
      <p:sp>
        <p:nvSpPr>
          <p:cNvPr id="27" name="Rectangle 26"/>
          <p:cNvSpPr/>
          <p:nvPr/>
        </p:nvSpPr>
        <p:spPr>
          <a:xfrm>
            <a:off x="6511830" y="5791140"/>
            <a:ext cx="767987" cy="5050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Serve Food</a:t>
            </a:r>
            <a:endParaRPr lang="en-US" dirty="0">
              <a:ln w="0"/>
              <a:solidFill>
                <a:schemeClr val="tx1"/>
              </a:solidFill>
              <a:effectLst>
                <a:outerShdw blurRad="38100" dist="25400" dir="5400000" algn="ctr" rotWithShape="0">
                  <a:srgbClr val="6E747A">
                    <a:alpha val="43000"/>
                  </a:srgbClr>
                </a:outerShdw>
              </a:effectLst>
            </a:endParaRPr>
          </a:p>
        </p:txBody>
      </p:sp>
      <p:sp>
        <p:nvSpPr>
          <p:cNvPr id="28" name="Rectangle 27"/>
          <p:cNvSpPr/>
          <p:nvPr/>
        </p:nvSpPr>
        <p:spPr>
          <a:xfrm>
            <a:off x="7381603" y="5791141"/>
            <a:ext cx="987866" cy="505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Room service</a:t>
            </a:r>
            <a:endParaRPr lang="en-US" dirty="0">
              <a:ln w="0"/>
              <a:solidFill>
                <a:schemeClr val="tx1"/>
              </a:solidFill>
              <a:effectLst>
                <a:outerShdw blurRad="38100" dist="25400" dir="5400000" algn="ctr" rotWithShape="0">
                  <a:srgbClr val="6E747A">
                    <a:alpha val="43000"/>
                  </a:srgbClr>
                </a:outerShdw>
              </a:effectLst>
            </a:endParaRPr>
          </a:p>
        </p:txBody>
      </p:sp>
      <p:sp>
        <p:nvSpPr>
          <p:cNvPr id="29" name="Rectangle 28"/>
          <p:cNvSpPr/>
          <p:nvPr/>
        </p:nvSpPr>
        <p:spPr>
          <a:xfrm>
            <a:off x="8471255" y="5867324"/>
            <a:ext cx="1047215" cy="3526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Cleaner</a:t>
            </a:r>
            <a:endParaRPr lang="en-US" dirty="0">
              <a:ln w="0"/>
              <a:solidFill>
                <a:schemeClr val="tx1"/>
              </a:solidFill>
              <a:effectLst>
                <a:outerShdw blurRad="38100" dist="25400" dir="5400000" algn="ctr" rotWithShape="0">
                  <a:srgbClr val="6E747A">
                    <a:alpha val="43000"/>
                  </a:srgbClr>
                </a:outerShdw>
              </a:effectLst>
            </a:endParaRPr>
          </a:p>
        </p:txBody>
      </p:sp>
      <p:sp>
        <p:nvSpPr>
          <p:cNvPr id="30" name="Rectangle 29"/>
          <p:cNvSpPr/>
          <p:nvPr/>
        </p:nvSpPr>
        <p:spPr>
          <a:xfrm>
            <a:off x="9669905" y="5791140"/>
            <a:ext cx="1523612" cy="6727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Manage The Security </a:t>
            </a:r>
            <a:endParaRPr lang="en-US" dirty="0">
              <a:ln w="0"/>
              <a:solidFill>
                <a:schemeClr val="tx1"/>
              </a:solidFill>
              <a:effectLst>
                <a:outerShdw blurRad="38100" dist="25400" dir="5400000" algn="ctr" rotWithShape="0">
                  <a:srgbClr val="6E747A">
                    <a:alpha val="43000"/>
                  </a:srgbClr>
                </a:outerShdw>
              </a:effectLst>
            </a:endParaRPr>
          </a:p>
        </p:txBody>
      </p:sp>
      <p:cxnSp>
        <p:nvCxnSpPr>
          <p:cNvPr id="32" name="Elbow Connector 31"/>
          <p:cNvCxnSpPr>
            <a:stCxn id="4" idx="2"/>
            <a:endCxn id="7" idx="0"/>
          </p:cNvCxnSpPr>
          <p:nvPr/>
        </p:nvCxnSpPr>
        <p:spPr>
          <a:xfrm rot="5400000">
            <a:off x="5269909" y="578164"/>
            <a:ext cx="633547" cy="1018637"/>
          </a:xfrm>
          <a:prstGeom prst="bentConnector3">
            <a:avLst>
              <a:gd name="adj1" fmla="val 479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5" idx="2"/>
            <a:endCxn id="9" idx="0"/>
          </p:cNvCxnSpPr>
          <p:nvPr/>
        </p:nvCxnSpPr>
        <p:spPr>
          <a:xfrm rot="5400000">
            <a:off x="1920236" y="2045426"/>
            <a:ext cx="394068" cy="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5" idx="3"/>
            <a:endCxn id="8" idx="0"/>
          </p:cNvCxnSpPr>
          <p:nvPr/>
        </p:nvCxnSpPr>
        <p:spPr>
          <a:xfrm>
            <a:off x="2693125" y="1606731"/>
            <a:ext cx="727165" cy="62920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5" idx="1"/>
            <a:endCxn id="10" idx="0"/>
          </p:cNvCxnSpPr>
          <p:nvPr/>
        </p:nvCxnSpPr>
        <p:spPr>
          <a:xfrm rot="10800000" flipV="1">
            <a:off x="677636" y="1606730"/>
            <a:ext cx="863780" cy="6226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17" idx="2"/>
            <a:endCxn id="28" idx="0"/>
          </p:cNvCxnSpPr>
          <p:nvPr/>
        </p:nvCxnSpPr>
        <p:spPr>
          <a:xfrm rot="16200000" flipH="1">
            <a:off x="7507209" y="5422813"/>
            <a:ext cx="486555" cy="2501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17" idx="2"/>
            <a:endCxn id="27" idx="0"/>
          </p:cNvCxnSpPr>
          <p:nvPr/>
        </p:nvCxnSpPr>
        <p:spPr>
          <a:xfrm rot="5400000">
            <a:off x="7017353" y="5183057"/>
            <a:ext cx="486554" cy="7296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14" idx="2"/>
            <a:endCxn id="25" idx="0"/>
          </p:cNvCxnSpPr>
          <p:nvPr/>
        </p:nvCxnSpPr>
        <p:spPr>
          <a:xfrm rot="5400000">
            <a:off x="4471296" y="5447695"/>
            <a:ext cx="685737" cy="11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13" idx="2"/>
            <a:endCxn id="23" idx="0"/>
          </p:cNvCxnSpPr>
          <p:nvPr/>
        </p:nvCxnSpPr>
        <p:spPr>
          <a:xfrm rot="5400000">
            <a:off x="2393375" y="5086421"/>
            <a:ext cx="519754" cy="5227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15" idx="2"/>
            <a:endCxn id="24" idx="0"/>
          </p:cNvCxnSpPr>
          <p:nvPr/>
        </p:nvCxnSpPr>
        <p:spPr>
          <a:xfrm rot="16200000" flipH="1">
            <a:off x="661303" y="5435104"/>
            <a:ext cx="663907" cy="450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Elbow Connector 84"/>
          <p:cNvCxnSpPr>
            <a:stCxn id="7" idx="2"/>
            <a:endCxn id="17" idx="0"/>
          </p:cNvCxnSpPr>
          <p:nvPr/>
        </p:nvCxnSpPr>
        <p:spPr>
          <a:xfrm rot="16200000" flipH="1">
            <a:off x="4813822" y="2059681"/>
            <a:ext cx="3075154" cy="2548073"/>
          </a:xfrm>
          <a:prstGeom prst="bentConnector3">
            <a:avLst>
              <a:gd name="adj1" fmla="val 7463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7" idx="2"/>
            <a:endCxn id="14" idx="0"/>
          </p:cNvCxnSpPr>
          <p:nvPr/>
        </p:nvCxnSpPr>
        <p:spPr>
          <a:xfrm rot="5400000">
            <a:off x="3467769" y="3143113"/>
            <a:ext cx="2956566" cy="26262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7" idx="2"/>
            <a:endCxn id="13" idx="0"/>
          </p:cNvCxnSpPr>
          <p:nvPr/>
        </p:nvCxnSpPr>
        <p:spPr>
          <a:xfrm rot="5400000">
            <a:off x="2526454" y="2184336"/>
            <a:ext cx="2939105" cy="2162714"/>
          </a:xfrm>
          <a:prstGeom prst="bentConnector3">
            <a:avLst>
              <a:gd name="adj1" fmla="val 5044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p:cNvCxnSpPr>
            <a:stCxn id="7" idx="2"/>
            <a:endCxn id="15" idx="0"/>
          </p:cNvCxnSpPr>
          <p:nvPr/>
        </p:nvCxnSpPr>
        <p:spPr>
          <a:xfrm rot="5400000">
            <a:off x="1560264" y="1226884"/>
            <a:ext cx="2947843" cy="40863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6" idx="2"/>
            <a:endCxn id="11" idx="0"/>
          </p:cNvCxnSpPr>
          <p:nvPr/>
        </p:nvCxnSpPr>
        <p:spPr>
          <a:xfrm rot="5400000">
            <a:off x="8825885" y="1345726"/>
            <a:ext cx="503427" cy="13258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hape 54"/>
          <p:cNvCxnSpPr>
            <a:endCxn id="12" idx="0"/>
          </p:cNvCxnSpPr>
          <p:nvPr/>
        </p:nvCxnSpPr>
        <p:spPr>
          <a:xfrm>
            <a:off x="9727324" y="1828800"/>
            <a:ext cx="869916" cy="41366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17" idx="2"/>
            <a:endCxn id="26" idx="0"/>
          </p:cNvCxnSpPr>
          <p:nvPr/>
        </p:nvCxnSpPr>
        <p:spPr>
          <a:xfrm rot="5400000">
            <a:off x="6505112" y="4670816"/>
            <a:ext cx="486555" cy="175409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Elbow Connector 76"/>
          <p:cNvCxnSpPr>
            <a:stCxn id="17" idx="2"/>
            <a:endCxn id="29" idx="0"/>
          </p:cNvCxnSpPr>
          <p:nvPr/>
        </p:nvCxnSpPr>
        <p:spPr>
          <a:xfrm rot="16200000" flipH="1">
            <a:off x="8028780" y="4901241"/>
            <a:ext cx="562738" cy="1369427"/>
          </a:xfrm>
          <a:prstGeom prst="bentConnector3">
            <a:avLst>
              <a:gd name="adj1" fmla="val 4303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17" idx="2"/>
            <a:endCxn id="30" idx="0"/>
          </p:cNvCxnSpPr>
          <p:nvPr/>
        </p:nvCxnSpPr>
        <p:spPr>
          <a:xfrm rot="16200000" flipH="1">
            <a:off x="8785296" y="4144725"/>
            <a:ext cx="486554" cy="280627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Elbow Connector 83"/>
          <p:cNvCxnSpPr>
            <a:stCxn id="4" idx="2"/>
            <a:endCxn id="5" idx="0"/>
          </p:cNvCxnSpPr>
          <p:nvPr/>
        </p:nvCxnSpPr>
        <p:spPr>
          <a:xfrm rot="5400000">
            <a:off x="3809457" y="-921476"/>
            <a:ext cx="594359" cy="397872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Elbow Connector 86"/>
          <p:cNvCxnSpPr>
            <a:stCxn id="4" idx="2"/>
            <a:endCxn id="6" idx="0"/>
          </p:cNvCxnSpPr>
          <p:nvPr/>
        </p:nvCxnSpPr>
        <p:spPr>
          <a:xfrm rot="16200000" flipH="1">
            <a:off x="7621090" y="-754381"/>
            <a:ext cx="594359" cy="364453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3016435" y="5607694"/>
            <a:ext cx="1251647" cy="6574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Room Allocation</a:t>
            </a:r>
            <a:endParaRPr lang="en-US" dirty="0">
              <a:ln w="0"/>
              <a:solidFill>
                <a:schemeClr val="tx1"/>
              </a:solidFill>
              <a:effectLst>
                <a:outerShdw blurRad="38100" dist="25400" dir="5400000" algn="ctr" rotWithShape="0">
                  <a:srgbClr val="6E747A">
                    <a:alpha val="43000"/>
                  </a:srgbClr>
                </a:outerShdw>
              </a:effectLst>
            </a:endParaRPr>
          </a:p>
        </p:txBody>
      </p:sp>
      <p:cxnSp>
        <p:nvCxnSpPr>
          <p:cNvPr id="38" name="Elbow Connector 37"/>
          <p:cNvCxnSpPr>
            <a:stCxn id="13" idx="2"/>
            <a:endCxn id="53" idx="0"/>
          </p:cNvCxnSpPr>
          <p:nvPr/>
        </p:nvCxnSpPr>
        <p:spPr>
          <a:xfrm rot="16200000" flipH="1">
            <a:off x="2990494" y="5012096"/>
            <a:ext cx="519753" cy="6714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6361946" y="1397723"/>
            <a:ext cx="1018300" cy="3918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Vendor</a:t>
            </a:r>
            <a:endParaRPr lang="en-US" dirty="0">
              <a:ln w="38100">
                <a:solidFill>
                  <a:schemeClr val="tx1"/>
                </a:solidFill>
              </a:ln>
              <a:solidFill>
                <a:schemeClr val="tx1"/>
              </a:solidFill>
            </a:endParaRPr>
          </a:p>
        </p:txBody>
      </p:sp>
      <p:cxnSp>
        <p:nvCxnSpPr>
          <p:cNvPr id="45" name="Elbow Connector 44"/>
          <p:cNvCxnSpPr>
            <a:stCxn id="4" idx="2"/>
            <a:endCxn id="68" idx="0"/>
          </p:cNvCxnSpPr>
          <p:nvPr/>
        </p:nvCxnSpPr>
        <p:spPr>
          <a:xfrm rot="16200000" flipH="1">
            <a:off x="6137588" y="729120"/>
            <a:ext cx="627014" cy="710191"/>
          </a:xfrm>
          <a:prstGeom prst="bentConnector3">
            <a:avLst>
              <a:gd name="adj1" fmla="val 47916"/>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6288672" y="2377447"/>
            <a:ext cx="1036319" cy="6640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Supplier</a:t>
            </a:r>
            <a:endParaRPr lang="en-US" dirty="0">
              <a:ln w="0"/>
              <a:solidFill>
                <a:schemeClr val="tx1"/>
              </a:solidFill>
              <a:effectLst>
                <a:outerShdw blurRad="38100" dist="25400" dir="5400000" algn="ctr" rotWithShape="0">
                  <a:srgbClr val="6E747A">
                    <a:alpha val="43000"/>
                  </a:srgbClr>
                </a:outerShdw>
              </a:effectLst>
            </a:endParaRPr>
          </a:p>
        </p:txBody>
      </p:sp>
      <p:cxnSp>
        <p:nvCxnSpPr>
          <p:cNvPr id="49" name="Elbow Connector 48"/>
          <p:cNvCxnSpPr>
            <a:stCxn id="68" idx="2"/>
            <a:endCxn id="71" idx="0"/>
          </p:cNvCxnSpPr>
          <p:nvPr/>
        </p:nvCxnSpPr>
        <p:spPr>
          <a:xfrm rot="16200000" flipH="1">
            <a:off x="6512592" y="2083206"/>
            <a:ext cx="587839" cy="6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Freeform 36"/>
          <p:cNvSpPr/>
          <p:nvPr/>
        </p:nvSpPr>
        <p:spPr>
          <a:xfrm>
            <a:off x="1371600" y="1645920"/>
            <a:ext cx="4990011" cy="3082834"/>
          </a:xfrm>
          <a:custGeom>
            <a:avLst/>
            <a:gdLst>
              <a:gd name="connsiteX0" fmla="*/ 0 w 4990011"/>
              <a:gd name="connsiteY0" fmla="*/ 3082834 h 3082834"/>
              <a:gd name="connsiteX1" fmla="*/ 4990011 w 4990011"/>
              <a:gd name="connsiteY1" fmla="*/ 0 h 3082834"/>
            </a:gdLst>
            <a:ahLst/>
            <a:cxnLst>
              <a:cxn ang="0">
                <a:pos x="connsiteX0" y="connsiteY0"/>
              </a:cxn>
              <a:cxn ang="0">
                <a:pos x="connsiteX1" y="connsiteY1"/>
              </a:cxn>
            </a:cxnLst>
            <a:rect l="l" t="t" r="r" b="b"/>
            <a:pathLst>
              <a:path w="4990011" h="3082834">
                <a:moveTo>
                  <a:pt x="0" y="3082834"/>
                </a:moveTo>
                <a:lnTo>
                  <a:pt x="4990011" y="0"/>
                </a:ln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a:off x="3446585" y="2897945"/>
            <a:ext cx="1139483" cy="1856935"/>
          </a:xfrm>
          <a:custGeom>
            <a:avLst/>
            <a:gdLst>
              <a:gd name="connsiteX0" fmla="*/ 1139483 w 1139483"/>
              <a:gd name="connsiteY0" fmla="*/ 1856935 h 1856935"/>
              <a:gd name="connsiteX1" fmla="*/ 0 w 1139483"/>
              <a:gd name="connsiteY1" fmla="*/ 0 h 1856935"/>
            </a:gdLst>
            <a:ahLst/>
            <a:cxnLst>
              <a:cxn ang="0">
                <a:pos x="connsiteX0" y="connsiteY0"/>
              </a:cxn>
              <a:cxn ang="0">
                <a:pos x="connsiteX1" y="connsiteY1"/>
              </a:cxn>
            </a:cxnLst>
            <a:rect l="l" t="t" r="r" b="b"/>
            <a:pathLst>
              <a:path w="1139483" h="1856935">
                <a:moveTo>
                  <a:pt x="1139483" y="1856935"/>
                </a:moveTo>
                <a:lnTo>
                  <a:pt x="0" y="0"/>
                </a:ln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a:xfrm>
            <a:off x="2096086" y="2897945"/>
            <a:ext cx="436099" cy="1828800"/>
          </a:xfrm>
          <a:custGeom>
            <a:avLst/>
            <a:gdLst>
              <a:gd name="connsiteX0" fmla="*/ 436099 w 436099"/>
              <a:gd name="connsiteY0" fmla="*/ 1828800 h 1828800"/>
              <a:gd name="connsiteX1" fmla="*/ 0 w 436099"/>
              <a:gd name="connsiteY1" fmla="*/ 0 h 1828800"/>
            </a:gdLst>
            <a:ahLst/>
            <a:cxnLst>
              <a:cxn ang="0">
                <a:pos x="connsiteX0" y="connsiteY0"/>
              </a:cxn>
              <a:cxn ang="0">
                <a:pos x="connsiteX1" y="connsiteY1"/>
              </a:cxn>
            </a:cxnLst>
            <a:rect l="l" t="t" r="r" b="b"/>
            <a:pathLst>
              <a:path w="436099" h="1828800">
                <a:moveTo>
                  <a:pt x="436099" y="1828800"/>
                </a:moveTo>
                <a:lnTo>
                  <a:pt x="0" y="0"/>
                </a:ln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Elbow Connector 41"/>
          <p:cNvCxnSpPr>
            <a:endCxn id="10" idx="2"/>
          </p:cNvCxnSpPr>
          <p:nvPr/>
        </p:nvCxnSpPr>
        <p:spPr>
          <a:xfrm rot="10800000">
            <a:off x="677636" y="2899955"/>
            <a:ext cx="1555022" cy="5466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929781" y="99158"/>
            <a:ext cx="2768707" cy="523220"/>
          </a:xfrm>
          <a:prstGeom prst="rect">
            <a:avLst/>
          </a:prstGeom>
          <a:noFill/>
        </p:spPr>
        <p:txBody>
          <a:bodyPr wrap="none" lIns="91440" tIns="45720" rIns="91440" bIns="45720">
            <a:spAutoFit/>
          </a:bodyPr>
          <a:lstStyle/>
          <a:p>
            <a:pPr algn="ctr"/>
            <a:r>
              <a:rPr lang="en-US" sz="2800" b="1" dirty="0">
                <a:ln w="10541" cmpd="sng">
                  <a:solidFill>
                    <a:schemeClr val="accent1">
                      <a:shade val="88000"/>
                      <a:satMod val="110000"/>
                    </a:schemeClr>
                  </a:solidFill>
                  <a:prstDash val="solid"/>
                </a:ln>
                <a:solidFill>
                  <a:schemeClr val="bg2"/>
                </a:solidFill>
              </a:rPr>
              <a:t>Structure chart</a:t>
            </a:r>
            <a:endParaRPr lang="en-US" sz="2800" b="1" dirty="0">
              <a:ln w="10541" cmpd="sng">
                <a:solidFill>
                  <a:schemeClr val="accent1">
                    <a:shade val="88000"/>
                    <a:satMod val="110000"/>
                  </a:schemeClr>
                </a:solidFill>
                <a:prstDash val="solid"/>
              </a:ln>
              <a:solidFill>
                <a:schemeClr val="bg2"/>
              </a:solidFill>
            </a:endParaRPr>
          </a:p>
        </p:txBody>
      </p:sp>
    </p:spTree>
    <p:extLst>
      <p:ext uri="{BB962C8B-B14F-4D97-AF65-F5344CB8AC3E}">
        <p14:creationId xmlns:p14="http://schemas.microsoft.com/office/powerpoint/2010/main" val="2687059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81000"/>
            <a:ext cx="8229600" cy="1143000"/>
          </a:xfrm>
        </p:spPr>
        <p:txBody>
          <a:bodyPr>
            <a:normAutofit/>
          </a:bodyPr>
          <a:lstStyle/>
          <a:p>
            <a:pPr algn="ctr"/>
            <a:r>
              <a:rPr lang="en-US" sz="4000" b="1" dirty="0">
                <a:ln w="12700">
                  <a:solidFill>
                    <a:schemeClr val="tx2">
                      <a:satMod val="155000"/>
                    </a:schemeClr>
                  </a:solidFill>
                  <a:prstDash val="solid"/>
                </a:ln>
                <a:effectLst>
                  <a:outerShdw blurRad="41275" dist="20320" dir="1800000" algn="tl" rotWithShape="0">
                    <a:srgbClr val="000000">
                      <a:alpha val="40000"/>
                    </a:srgbClr>
                  </a:outerShdw>
                </a:effectLst>
                <a:latin typeface="Castellar" pitchFamily="18" charset="0"/>
              </a:rPr>
              <a:t>CONCLUSION :-</a:t>
            </a:r>
            <a:endParaRPr lang="en-US" sz="4000" b="1" dirty="0">
              <a:ln w="12700">
                <a:solidFill>
                  <a:schemeClr val="tx2">
                    <a:satMod val="155000"/>
                  </a:schemeClr>
                </a:solidFill>
                <a:prstDash val="solid"/>
              </a:ln>
              <a:effectLst>
                <a:outerShdw blurRad="41275" dist="20320" dir="1800000" algn="tl" rotWithShape="0">
                  <a:srgbClr val="000000">
                    <a:alpha val="40000"/>
                  </a:srgbClr>
                </a:outerShdw>
              </a:effectLst>
              <a:latin typeface="Castellar" pitchFamily="18" charset="0"/>
            </a:endParaRPr>
          </a:p>
        </p:txBody>
      </p:sp>
      <p:sp>
        <p:nvSpPr>
          <p:cNvPr id="5" name="TextBox 4"/>
          <p:cNvSpPr txBox="1"/>
          <p:nvPr/>
        </p:nvSpPr>
        <p:spPr>
          <a:xfrm>
            <a:off x="921327" y="2092037"/>
            <a:ext cx="9587689" cy="3046988"/>
          </a:xfrm>
          <a:prstGeom prst="rect">
            <a:avLst/>
          </a:prstGeom>
          <a:noFill/>
        </p:spPr>
        <p:txBody>
          <a:bodyPr wrap="none" rtlCol="0">
            <a:spAutoFit/>
          </a:bodyPr>
          <a:lstStyle/>
          <a:p>
            <a:r>
              <a:rPr lang="en-US" sz="2400" i="1" dirty="0">
                <a:latin typeface="Times New Roman" panose="02020603050405020304" pitchFamily="18" charset="0"/>
                <a:cs typeface="Times New Roman" panose="02020603050405020304" pitchFamily="18" charset="0"/>
              </a:rPr>
              <a:t>It has been a matter of immense pleasure, </a:t>
            </a:r>
            <a:r>
              <a:rPr lang="en-US" sz="2400" i="1" dirty="0" smtClean="0">
                <a:latin typeface="Times New Roman" panose="02020603050405020304" pitchFamily="18" charset="0"/>
                <a:cs typeface="Times New Roman" panose="02020603050405020304" pitchFamily="18" charset="0"/>
              </a:rPr>
              <a:t>honor </a:t>
            </a:r>
            <a:r>
              <a:rPr lang="en-US" sz="2400" i="1" dirty="0">
                <a:latin typeface="Times New Roman" panose="02020603050405020304" pitchFamily="18" charset="0"/>
                <a:cs typeface="Times New Roman" panose="02020603050405020304" pitchFamily="18" charset="0"/>
              </a:rPr>
              <a:t>and challenge to have this</a:t>
            </a:r>
          </a:p>
          <a:p>
            <a:r>
              <a:rPr lang="en-US" sz="2400" i="1" dirty="0">
                <a:latin typeface="Times New Roman" panose="02020603050405020304" pitchFamily="18" charset="0"/>
                <a:cs typeface="Times New Roman" panose="02020603050405020304" pitchFamily="18" charset="0"/>
              </a:rPr>
              <a:t>opportunity to take up this project and complete it successfully.</a:t>
            </a:r>
          </a:p>
          <a:p>
            <a:r>
              <a:rPr lang="en-US" sz="2400" i="1" dirty="0">
                <a:latin typeface="Times New Roman" panose="02020603050405020304" pitchFamily="18" charset="0"/>
                <a:cs typeface="Times New Roman" panose="02020603050405020304" pitchFamily="18" charset="0"/>
              </a:rPr>
              <a:t>While developing this project I have learnt a lot about hotel management, I</a:t>
            </a:r>
          </a:p>
          <a:p>
            <a:r>
              <a:rPr lang="en-US" sz="2400" i="1" dirty="0">
                <a:latin typeface="Times New Roman" panose="02020603050405020304" pitchFamily="18" charset="0"/>
                <a:cs typeface="Times New Roman" panose="02020603050405020304" pitchFamily="18" charset="0"/>
              </a:rPr>
              <a:t>have also learnt how to make it user friendly (easy to use and handle) by</a:t>
            </a:r>
          </a:p>
          <a:p>
            <a:r>
              <a:rPr lang="en-US" sz="2400" i="1" dirty="0">
                <a:latin typeface="Times New Roman" panose="02020603050405020304" pitchFamily="18" charset="0"/>
                <a:cs typeface="Times New Roman" panose="02020603050405020304" pitchFamily="18" charset="0"/>
              </a:rPr>
              <a:t>hiding the complicated parts of it from the users.</a:t>
            </a:r>
          </a:p>
          <a:p>
            <a:r>
              <a:rPr lang="en-US" sz="2400" i="1" dirty="0">
                <a:latin typeface="Times New Roman" panose="02020603050405020304" pitchFamily="18" charset="0"/>
                <a:cs typeface="Times New Roman" panose="02020603050405020304" pitchFamily="18" charset="0"/>
              </a:rPr>
              <a:t>During the development process I studied carefully and understood the</a:t>
            </a:r>
          </a:p>
          <a:p>
            <a:r>
              <a:rPr lang="en-US" sz="2400" i="1" dirty="0">
                <a:latin typeface="Times New Roman" panose="02020603050405020304" pitchFamily="18" charset="0"/>
                <a:cs typeface="Times New Roman" panose="02020603050405020304" pitchFamily="18" charset="0"/>
              </a:rPr>
              <a:t>criteria for making a software more demanding, I also </a:t>
            </a:r>
            <a:r>
              <a:rPr lang="en-US" sz="2400" i="1" dirty="0" smtClean="0">
                <a:latin typeface="Times New Roman" panose="02020603050405020304" pitchFamily="18" charset="0"/>
                <a:cs typeface="Times New Roman" panose="02020603050405020304" pitchFamily="18" charset="0"/>
              </a:rPr>
              <a:t>realized </a:t>
            </a:r>
            <a:r>
              <a:rPr lang="en-US" sz="2400" i="1" dirty="0">
                <a:latin typeface="Times New Roman" panose="02020603050405020304" pitchFamily="18" charset="0"/>
                <a:cs typeface="Times New Roman" panose="02020603050405020304" pitchFamily="18" charset="0"/>
              </a:rPr>
              <a:t>the</a:t>
            </a:r>
          </a:p>
          <a:p>
            <a:r>
              <a:rPr lang="en-US" sz="2400" i="1" dirty="0">
                <a:latin typeface="Times New Roman" panose="02020603050405020304" pitchFamily="18" charset="0"/>
                <a:cs typeface="Times New Roman" panose="02020603050405020304" pitchFamily="18" charset="0"/>
              </a:rPr>
              <a:t>importance of maintaining a minimal margin for error.</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60489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81200" y="304800"/>
            <a:ext cx="8229600" cy="1143000"/>
          </a:xfrm>
        </p:spPr>
        <p:txBody>
          <a:bodyPr>
            <a:normAutofit/>
          </a:bodyPr>
          <a:lstStyle/>
          <a:p>
            <a:pPr algn="ctr"/>
            <a:r>
              <a:rPr lang="en-US" sz="4000" b="1" dirty="0">
                <a:ln w="18000">
                  <a:solidFill>
                    <a:schemeClr val="tx2"/>
                  </a:solidFill>
                  <a:prstDash val="solid"/>
                  <a:miter lim="800000"/>
                </a:ln>
                <a:effectLst>
                  <a:outerShdw blurRad="25500" dist="23000" dir="7020000" algn="tl">
                    <a:srgbClr val="000000">
                      <a:alpha val="50000"/>
                    </a:srgbClr>
                  </a:outerShdw>
                </a:effectLst>
                <a:latin typeface="Castellar" pitchFamily="18" charset="0"/>
              </a:rPr>
              <a:t>REFERENCE :-</a:t>
            </a:r>
            <a:endParaRPr lang="en-US" sz="4000" b="1" dirty="0">
              <a:ln w="18000">
                <a:solidFill>
                  <a:schemeClr val="tx2"/>
                </a:solidFill>
                <a:prstDash val="solid"/>
                <a:miter lim="800000"/>
              </a:ln>
              <a:effectLst>
                <a:outerShdw blurRad="25500" dist="23000" dir="7020000" algn="tl">
                  <a:srgbClr val="000000">
                    <a:alpha val="50000"/>
                  </a:srgbClr>
                </a:outerShdw>
              </a:effectLst>
              <a:latin typeface="Castellar" pitchFamily="18" charset="0"/>
            </a:endParaRPr>
          </a:p>
        </p:txBody>
      </p:sp>
      <p:sp>
        <p:nvSpPr>
          <p:cNvPr id="8" name="Content Placeholder 7"/>
          <p:cNvSpPr>
            <a:spLocks noGrp="1"/>
          </p:cNvSpPr>
          <p:nvPr>
            <p:ph idx="1"/>
          </p:nvPr>
        </p:nvSpPr>
        <p:spPr/>
        <p:txBody>
          <a:bodyPr/>
          <a:lstStyle/>
          <a:p>
            <a:r>
              <a:rPr lang="en-US" b="1" u="sng" dirty="0" smtClean="0">
                <a:ln w="1905"/>
                <a:solidFill>
                  <a:schemeClr val="accent1">
                    <a:lumMod val="60000"/>
                    <a:lumOff val="40000"/>
                  </a:schemeClr>
                </a:solidFill>
                <a:effectLst>
                  <a:innerShdw blurRad="69850" dist="43180" dir="5400000">
                    <a:srgbClr val="000000">
                      <a:alpha val="65000"/>
                    </a:srgbClr>
                  </a:innerShdw>
                </a:effectLst>
                <a:hlinkClick r:id="rId3"/>
              </a:rPr>
              <a:t>https://en.m.wikipedia.org/wiki/Gantt_chart</a:t>
            </a:r>
            <a:endParaRPr lang="en-US" b="1" u="sng" dirty="0" smtClean="0">
              <a:ln w="1905"/>
              <a:solidFill>
                <a:schemeClr val="accent1">
                  <a:lumMod val="60000"/>
                  <a:lumOff val="40000"/>
                </a:schemeClr>
              </a:solidFill>
              <a:effectLst>
                <a:innerShdw blurRad="69850" dist="43180" dir="5400000">
                  <a:srgbClr val="000000">
                    <a:alpha val="65000"/>
                  </a:srgbClr>
                </a:innerShdw>
              </a:effectLst>
            </a:endParaRPr>
          </a:p>
          <a:p>
            <a:r>
              <a:rPr lang="en-US" b="1" u="sng" dirty="0" smtClean="0">
                <a:ln w="1905"/>
                <a:solidFill>
                  <a:schemeClr val="accent1">
                    <a:lumMod val="60000"/>
                    <a:lumOff val="40000"/>
                  </a:schemeClr>
                </a:solidFill>
                <a:effectLst>
                  <a:innerShdw blurRad="69850" dist="43180" dir="5400000">
                    <a:srgbClr val="000000">
                      <a:alpha val="65000"/>
                    </a:srgbClr>
                  </a:innerShdw>
                </a:effectLst>
                <a:hlinkClick r:id="rId4"/>
              </a:rPr>
              <a:t>https://www.investopedia.com</a:t>
            </a:r>
            <a:r>
              <a:rPr lang="en-US" b="1" u="sng" dirty="0" smtClean="0">
                <a:ln w="1905"/>
                <a:solidFill>
                  <a:schemeClr val="accent1">
                    <a:lumMod val="60000"/>
                    <a:lumOff val="40000"/>
                  </a:schemeClr>
                </a:solidFill>
                <a:effectLst>
                  <a:innerShdw blurRad="69850" dist="43180" dir="5400000">
                    <a:srgbClr val="000000">
                      <a:alpha val="65000"/>
                    </a:srgbClr>
                  </a:innerShdw>
                </a:effectLst>
              </a:rPr>
              <a:t> &gt; terms</a:t>
            </a:r>
          </a:p>
          <a:p>
            <a:r>
              <a:rPr lang="en-US" b="1" u="sng" dirty="0" smtClean="0">
                <a:ln w="1905"/>
                <a:solidFill>
                  <a:schemeClr val="accent1">
                    <a:lumMod val="60000"/>
                    <a:lumOff val="40000"/>
                  </a:schemeClr>
                </a:solidFill>
                <a:effectLst>
                  <a:innerShdw blurRad="69850" dist="43180" dir="5400000">
                    <a:srgbClr val="000000">
                      <a:alpha val="65000"/>
                    </a:srgbClr>
                  </a:innerShdw>
                </a:effectLst>
                <a:hlinkClick r:id="rId5"/>
              </a:rPr>
              <a:t>https://m.economitimes.com</a:t>
            </a:r>
            <a:r>
              <a:rPr lang="en-US" b="1" u="sng" dirty="0" smtClean="0">
                <a:ln w="1905"/>
                <a:solidFill>
                  <a:schemeClr val="accent1">
                    <a:lumMod val="60000"/>
                    <a:lumOff val="40000"/>
                  </a:schemeClr>
                </a:solidFill>
                <a:effectLst>
                  <a:innerShdw blurRad="69850" dist="43180" dir="5400000">
                    <a:srgbClr val="000000">
                      <a:alpha val="65000"/>
                    </a:srgbClr>
                  </a:innerShdw>
                </a:effectLst>
              </a:rPr>
              <a:t> &gt; </a:t>
            </a:r>
            <a:r>
              <a:rPr lang="en-US" b="1" u="sng" dirty="0" smtClean="0">
                <a:ln w="1905"/>
                <a:solidFill>
                  <a:schemeClr val="accent1">
                    <a:lumMod val="60000"/>
                    <a:lumOff val="40000"/>
                  </a:schemeClr>
                </a:solidFill>
                <a:effectLst>
                  <a:innerShdw blurRad="69850" dist="43180" dir="5400000">
                    <a:srgbClr val="000000">
                      <a:alpha val="65000"/>
                    </a:srgbClr>
                  </a:innerShdw>
                </a:effectLst>
              </a:rPr>
              <a:t>definition</a:t>
            </a:r>
          </a:p>
          <a:p>
            <a:r>
              <a:rPr lang="en-US" b="1" u="sng" dirty="0">
                <a:ln w="1905"/>
                <a:solidFill>
                  <a:schemeClr val="accent1">
                    <a:lumMod val="60000"/>
                    <a:lumOff val="40000"/>
                  </a:schemeClr>
                </a:solidFill>
                <a:effectLst>
                  <a:innerShdw blurRad="69850" dist="43180" dir="5400000">
                    <a:srgbClr val="000000">
                      <a:alpha val="65000"/>
                    </a:srgbClr>
                  </a:innerShdw>
                </a:effectLst>
              </a:rPr>
              <a:t>https://www.slideshare.net/skhabib/hotel-management-ppt</a:t>
            </a:r>
            <a:endParaRPr lang="en-US" b="1" u="sng" dirty="0" smtClean="0">
              <a:ln w="1905"/>
              <a:solidFill>
                <a:schemeClr val="accent1">
                  <a:lumMod val="60000"/>
                  <a:lumOff val="40000"/>
                </a:schemeClr>
              </a:solidFill>
              <a:effectLst>
                <a:innerShdw blurRad="69850" dist="43180" dir="5400000">
                  <a:srgbClr val="000000">
                    <a:alpha val="65000"/>
                  </a:srgbClr>
                </a:innerShdw>
              </a:effectLst>
            </a:endParaRPr>
          </a:p>
          <a:p>
            <a:pPr>
              <a:buNone/>
            </a:pPr>
            <a:r>
              <a:rPr lang="en-US" b="1" u="sng" dirty="0" smtClean="0">
                <a:ln w="1905"/>
                <a:solidFill>
                  <a:schemeClr val="accent1">
                    <a:lumMod val="60000"/>
                    <a:lumOff val="40000"/>
                  </a:schemeClr>
                </a:solidFill>
                <a:effectLst>
                  <a:innerShdw blurRad="69850" dist="43180" dir="5400000">
                    <a:srgbClr val="000000">
                      <a:alpha val="65000"/>
                    </a:srgbClr>
                  </a:innerShdw>
                </a:effectLst>
              </a:rPr>
              <a:t/>
            </a:r>
            <a:br>
              <a:rPr lang="en-US" b="1" u="sng" dirty="0" smtClean="0">
                <a:ln w="1905"/>
                <a:solidFill>
                  <a:schemeClr val="accent1">
                    <a:lumMod val="60000"/>
                    <a:lumOff val="40000"/>
                  </a:schemeClr>
                </a:solidFill>
                <a:effectLst>
                  <a:innerShdw blurRad="69850" dist="43180" dir="5400000">
                    <a:srgbClr val="000000">
                      <a:alpha val="65000"/>
                    </a:srgbClr>
                  </a:innerShdw>
                </a:effectLst>
              </a:rPr>
            </a:br>
            <a:endParaRPr lang="en-US" b="1" u="sng" dirty="0">
              <a:ln w="1905"/>
              <a:solidFill>
                <a:schemeClr val="accent1">
                  <a:lumMod val="60000"/>
                  <a:lumOff val="40000"/>
                </a:schemeClr>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7748085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45707" y="1768455"/>
            <a:ext cx="4331634" cy="3046988"/>
          </a:xfrm>
          <a:prstGeom prst="rect">
            <a:avLst/>
          </a:prstGeom>
          <a:noFill/>
        </p:spPr>
        <p:txBody>
          <a:bodyPr wrap="none" lIns="91440" tIns="45720" rIns="91440" bIns="45720">
            <a:spAutoFit/>
          </a:bodyPr>
          <a:lstStyle/>
          <a:p>
            <a:pPr algn="ctr"/>
            <a:r>
              <a:rPr lang="en-US" sz="9600" b="0" cap="none" spc="0" dirty="0" smtClean="0">
                <a:ln w="0"/>
                <a:solidFill>
                  <a:schemeClr val="tx1"/>
                </a:solidFill>
                <a:effectLst>
                  <a:outerShdw blurRad="38100" dist="19050" dir="2700000" algn="tl" rotWithShape="0">
                    <a:schemeClr val="dk1">
                      <a:alpha val="40000"/>
                    </a:schemeClr>
                  </a:outerShdw>
                </a:effectLst>
                <a:latin typeface="Berlin Sans FB Demi" panose="020E0802020502020306" pitchFamily="34" charset="0"/>
              </a:rPr>
              <a:t>THANK</a:t>
            </a:r>
          </a:p>
          <a:p>
            <a:pPr algn="ctr"/>
            <a:r>
              <a:rPr lang="en-US" sz="9600" dirty="0" smtClean="0">
                <a:ln w="0"/>
                <a:effectLst>
                  <a:outerShdw blurRad="38100" dist="19050" dir="2700000" algn="tl" rotWithShape="0">
                    <a:schemeClr val="dk1">
                      <a:alpha val="40000"/>
                    </a:schemeClr>
                  </a:outerShdw>
                </a:effectLst>
                <a:latin typeface="Berlin Sans FB Demi" panose="020E0802020502020306" pitchFamily="34" charset="0"/>
              </a:rPr>
              <a:t>YOU</a:t>
            </a:r>
            <a:endParaRPr lang="en-US" sz="9600" b="0" cap="none" spc="0" dirty="0">
              <a:ln w="0"/>
              <a:solidFill>
                <a:schemeClr val="tx1"/>
              </a:solidFill>
              <a:effectLst>
                <a:outerShdw blurRad="38100" dist="19050" dir="2700000" algn="tl" rotWithShape="0">
                  <a:schemeClr val="dk1">
                    <a:alpha val="40000"/>
                  </a:schemeClr>
                </a:outerShdw>
              </a:effectLst>
              <a:latin typeface="Berlin Sans FB Demi" panose="020E0802020502020306" pitchFamily="34" charset="0"/>
            </a:endParaRPr>
          </a:p>
        </p:txBody>
      </p:sp>
    </p:spTree>
    <p:extLst>
      <p:ext uri="{BB962C8B-B14F-4D97-AF65-F5344CB8AC3E}">
        <p14:creationId xmlns:p14="http://schemas.microsoft.com/office/powerpoint/2010/main" val="366534737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203" y="144622"/>
            <a:ext cx="5312608" cy="923330"/>
          </a:xfrm>
          <a:prstGeom prst="rect">
            <a:avLst/>
          </a:prstGeom>
          <a:noFill/>
        </p:spPr>
        <p:txBody>
          <a:bodyPr wrap="none" lIns="91440" tIns="45720" rIns="91440" bIns="45720">
            <a:spAutoFit/>
          </a:bodyPr>
          <a:lstStyle/>
          <a:p>
            <a:pPr algn="ctr"/>
            <a:r>
              <a:rPr lang="en-US" sz="5400" b="1" u="sng" cap="none" spc="0" dirty="0" smtClean="0">
                <a:ln w="0"/>
                <a:solidFill>
                  <a:schemeClr val="tx1"/>
                </a:solidFill>
                <a:effectLst>
                  <a:outerShdw blurRad="38100" dist="19050" dir="2700000" algn="tl" rotWithShape="0">
                    <a:schemeClr val="dk1">
                      <a:alpha val="40000"/>
                    </a:schemeClr>
                  </a:outerShdw>
                </a:effectLst>
                <a:latin typeface="Arial Black" panose="020B0A04020102020204" pitchFamily="34" charset="0"/>
              </a:rPr>
              <a:t>Introduction:-</a:t>
            </a:r>
            <a:endParaRPr lang="en-US" sz="5400" b="1" u="sng"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3" name="TextBox 2"/>
          <p:cNvSpPr txBox="1"/>
          <p:nvPr/>
        </p:nvSpPr>
        <p:spPr>
          <a:xfrm>
            <a:off x="388765" y="1196821"/>
            <a:ext cx="10586402" cy="2554545"/>
          </a:xfrm>
          <a:prstGeom prst="rect">
            <a:avLst/>
          </a:prstGeom>
          <a:noFill/>
        </p:spPr>
        <p:txBody>
          <a:bodyPr wrap="square" rtlCol="0">
            <a:spAutoFit/>
          </a:bodyPr>
          <a:lstStyle/>
          <a:p>
            <a:pPr algn="just"/>
            <a:r>
              <a:rPr lang="en-US" sz="2000" b="1" dirty="0">
                <a:effectLst>
                  <a:outerShdw blurRad="38100" dist="38100" dir="2700000" algn="tl">
                    <a:srgbClr val="000000">
                      <a:alpha val="43137"/>
                    </a:srgbClr>
                  </a:outerShdw>
                </a:effectLst>
              </a:rPr>
              <a:t>A hotel is a hive of numerous operations such as front office, booking and reservation, banquet, finance, HR, inventory, material management, quality management, security, energy management, housekeeping, CRM and more. All these activities take place simultaneously and managing these diverse activities manually can be a difficult process. This led to the introduction of property management systems or hotel ERP that automates a host of repetitive functions. Integrated, automated software also means management can optimize hotel operations, gather business </a:t>
            </a:r>
            <a:r>
              <a:rPr lang="en-US" sz="2000" b="1" dirty="0" smtClean="0">
                <a:effectLst>
                  <a:outerShdw blurRad="38100" dist="38100" dir="2700000" algn="tl">
                    <a:srgbClr val="000000">
                      <a:alpha val="43137"/>
                    </a:srgbClr>
                  </a:outerShdw>
                </a:effectLst>
              </a:rPr>
              <a:t>intelligence and </a:t>
            </a:r>
            <a:r>
              <a:rPr lang="en-US" sz="2000" b="1" dirty="0">
                <a:effectLst>
                  <a:outerShdw blurRad="38100" dist="38100" dir="2700000" algn="tl">
                    <a:srgbClr val="000000">
                      <a:alpha val="43137"/>
                    </a:srgbClr>
                  </a:outerShdw>
                </a:effectLst>
              </a:rPr>
              <a:t>thus keep a tight control on costs.</a:t>
            </a:r>
          </a:p>
        </p:txBody>
      </p:sp>
      <p:sp>
        <p:nvSpPr>
          <p:cNvPr id="4" name="TextBox 3"/>
          <p:cNvSpPr txBox="1"/>
          <p:nvPr/>
        </p:nvSpPr>
        <p:spPr>
          <a:xfrm>
            <a:off x="418203" y="3880236"/>
            <a:ext cx="10527527" cy="2246769"/>
          </a:xfrm>
          <a:prstGeom prst="rect">
            <a:avLst/>
          </a:prstGeom>
          <a:noFill/>
        </p:spPr>
        <p:txBody>
          <a:bodyPr wrap="square" rtlCol="0">
            <a:spAutoFit/>
          </a:bodyPr>
          <a:lstStyle/>
          <a:p>
            <a:pPr algn="just"/>
            <a:r>
              <a:rPr lang="en-US" sz="2000" b="1" dirty="0" smtClean="0">
                <a:effectLst>
                  <a:outerShdw blurRad="38100" dist="38100" dir="2700000" algn="tl">
                    <a:srgbClr val="000000">
                      <a:alpha val="43137"/>
                    </a:srgbClr>
                  </a:outerShdw>
                </a:effectLst>
              </a:rPr>
              <a:t>Project title “Hotel Management”(a project for keeping customers record  and also calculate customer bill slip) the name of project is “Hotel Management”. The purpose of the project is to computerize the system of the hotel . The Hotel Management project keeps the record of various people like customers</a:t>
            </a:r>
            <a:r>
              <a:rPr lang="en-US" sz="2000" b="1" dirty="0" smtClean="0">
                <a:effectLst>
                  <a:outerShdw blurRad="38100" dist="38100" dir="2700000" algn="tl">
                    <a:srgbClr val="000000">
                      <a:alpha val="43137"/>
                    </a:srgbClr>
                  </a:outerShdw>
                </a:effectLst>
              </a:rPr>
              <a:t>, </a:t>
            </a:r>
            <a:r>
              <a:rPr lang="en-US" sz="2000" b="1" dirty="0" err="1" smtClean="0">
                <a:effectLst>
                  <a:outerShdw blurRad="38100" dist="38100" dir="2700000" algn="tl">
                    <a:srgbClr val="000000">
                      <a:alpha val="43137"/>
                    </a:srgbClr>
                  </a:outerShdw>
                </a:effectLst>
              </a:rPr>
              <a:t>managers,etc</a:t>
            </a:r>
            <a:r>
              <a:rPr lang="en-US" sz="2000" b="1" dirty="0" smtClean="0">
                <a:effectLst>
                  <a:outerShdw blurRad="38100" dist="38100" dir="2700000" algn="tl">
                    <a:srgbClr val="000000">
                      <a:alpha val="43137"/>
                    </a:srgbClr>
                  </a:outerShdw>
                </a:effectLst>
              </a:rPr>
              <a:t>. but as well as reduce the extensive paper work in present system.</a:t>
            </a:r>
          </a:p>
          <a:p>
            <a:pPr algn="just"/>
            <a:r>
              <a:rPr lang="en-US" sz="2000" b="1" dirty="0" smtClean="0">
                <a:effectLst>
                  <a:outerShdw blurRad="38100" dist="38100" dir="2700000" algn="tl">
                    <a:srgbClr val="000000">
                      <a:alpha val="43137"/>
                    </a:srgbClr>
                  </a:outerShdw>
                </a:effectLst>
              </a:rPr>
              <a:t>It will make system more versatile and user friendly. This project is based on description about the structure of HOTEL MANAGEMENT SYSTEM.</a:t>
            </a:r>
            <a:endParaRPr lang="en-US" sz="2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99963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52400"/>
            <a:ext cx="8229600" cy="1143000"/>
          </a:xfrm>
        </p:spPr>
        <p:txBody>
          <a:bodyPr>
            <a:normAutofit/>
          </a:bodyPr>
          <a:lstStyle/>
          <a:p>
            <a:pPr algn="ctr"/>
            <a:r>
              <a:rPr lang="en-US" b="1" dirty="0">
                <a:ln w="12700">
                  <a:solidFill>
                    <a:schemeClr val="tx2">
                      <a:satMod val="155000"/>
                    </a:schemeClr>
                  </a:solidFill>
                  <a:prstDash val="solid"/>
                </a:ln>
                <a:effectLst>
                  <a:outerShdw blurRad="41275" dist="20320" dir="1800000" algn="tl" rotWithShape="0">
                    <a:srgbClr val="000000">
                      <a:alpha val="40000"/>
                    </a:srgbClr>
                  </a:outerShdw>
                </a:effectLst>
                <a:latin typeface="Castellar" pitchFamily="18" charset="0"/>
              </a:rPr>
              <a:t>GANTT CHART</a:t>
            </a:r>
            <a:endParaRPr lang="en-US" b="1" dirty="0">
              <a:ln w="12700">
                <a:solidFill>
                  <a:schemeClr val="tx2">
                    <a:satMod val="155000"/>
                  </a:schemeClr>
                </a:solidFill>
                <a:prstDash val="solid"/>
              </a:ln>
              <a:effectLst>
                <a:outerShdw blurRad="41275" dist="20320" dir="1800000" algn="tl" rotWithShape="0">
                  <a:srgbClr val="000000">
                    <a:alpha val="40000"/>
                  </a:srgbClr>
                </a:outerShdw>
              </a:effectLst>
              <a:latin typeface="Castellar" pitchFamily="18" charset="0"/>
            </a:endParaRPr>
          </a:p>
        </p:txBody>
      </p:sp>
      <p:sp>
        <p:nvSpPr>
          <p:cNvPr id="3" name="Content Placeholder 2"/>
          <p:cNvSpPr>
            <a:spLocks noGrp="1"/>
          </p:cNvSpPr>
          <p:nvPr>
            <p:ph idx="1"/>
          </p:nvPr>
        </p:nvSpPr>
        <p:spPr>
          <a:xfrm>
            <a:off x="552644" y="1121498"/>
            <a:ext cx="8596668" cy="3880773"/>
          </a:xfrm>
        </p:spPr>
        <p:txBody>
          <a:bodyPr>
            <a:normAutofit/>
          </a:bodyPr>
          <a:lstStyle/>
          <a:p>
            <a:pPr algn="just"/>
            <a:r>
              <a:rPr lang="en-US" sz="2000" dirty="0" smtClean="0"/>
              <a:t>Gantt chart is very popular project management tool for planning and scheduling projects.</a:t>
            </a:r>
          </a:p>
          <a:p>
            <a:pPr algn="just"/>
            <a:r>
              <a:rPr lang="en-US" sz="2000" dirty="0" smtClean="0"/>
              <a:t>A Gantt chart is a type of bar chart that illustrates a project schedule .</a:t>
            </a:r>
          </a:p>
          <a:p>
            <a:pPr algn="just"/>
            <a:r>
              <a:rPr lang="en-US" sz="2000" dirty="0" smtClean="0"/>
              <a:t>Gantt chart show the dependency relationship between activities and current  schedule .</a:t>
            </a:r>
          </a:p>
          <a:p>
            <a:pPr>
              <a:buNone/>
            </a:pPr>
            <a:endParaRPr lang="en-US" sz="2000" dirty="0"/>
          </a:p>
        </p:txBody>
      </p:sp>
      <p:pic>
        <p:nvPicPr>
          <p:cNvPr id="6" name="Picture 5" descr="image6.png"/>
          <p:cNvPicPr>
            <a:picLocks noChangeAspect="1"/>
          </p:cNvPicPr>
          <p:nvPr/>
        </p:nvPicPr>
        <p:blipFill>
          <a:blip r:embed="rId2"/>
          <a:stretch>
            <a:fillRect/>
          </a:stretch>
        </p:blipFill>
        <p:spPr>
          <a:xfrm>
            <a:off x="6186055" y="3343761"/>
            <a:ext cx="3581400" cy="2773081"/>
          </a:xfrm>
          <a:prstGeom prst="rect">
            <a:avLst/>
          </a:prstGeom>
        </p:spPr>
      </p:pic>
    </p:spTree>
    <p:extLst>
      <p:ext uri="{BB962C8B-B14F-4D97-AF65-F5344CB8AC3E}">
        <p14:creationId xmlns:p14="http://schemas.microsoft.com/office/powerpoint/2010/main" val="9700393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752600" y="533400"/>
            <a:ext cx="8229600" cy="1143000"/>
          </a:xfrm>
        </p:spPr>
        <p:txBody>
          <a:bodyPr>
            <a:normAutofit/>
          </a:bodyPr>
          <a:lstStyle/>
          <a:p>
            <a:r>
              <a:rPr lang="en-US" sz="2400" b="1" dirty="0">
                <a:ln w="12700">
                  <a:solidFill>
                    <a:schemeClr val="tx2">
                      <a:satMod val="155000"/>
                    </a:schemeClr>
                  </a:solidFill>
                  <a:prstDash val="solid"/>
                </a:ln>
                <a:effectLst>
                  <a:outerShdw blurRad="41275" dist="20320" dir="1800000" algn="tl" rotWithShape="0">
                    <a:srgbClr val="000000">
                      <a:alpha val="40000"/>
                    </a:srgbClr>
                  </a:outerShdw>
                </a:effectLst>
                <a:latin typeface="Castellar" pitchFamily="18" charset="0"/>
              </a:rPr>
              <a:t>ADVANTAGES :- </a:t>
            </a:r>
            <a:endParaRPr lang="en-US" sz="2400" b="1" dirty="0">
              <a:ln w="12700">
                <a:solidFill>
                  <a:schemeClr val="tx2">
                    <a:satMod val="155000"/>
                  </a:schemeClr>
                </a:solidFill>
                <a:prstDash val="solid"/>
              </a:ln>
              <a:effectLst>
                <a:outerShdw blurRad="41275" dist="20320" dir="1800000" algn="tl" rotWithShape="0">
                  <a:srgbClr val="000000">
                    <a:alpha val="40000"/>
                  </a:srgbClr>
                </a:outerShdw>
              </a:effectLst>
              <a:latin typeface="Castellar" pitchFamily="18" charset="0"/>
            </a:endParaRPr>
          </a:p>
        </p:txBody>
      </p:sp>
      <p:sp>
        <p:nvSpPr>
          <p:cNvPr id="12" name="Content Placeholder 11"/>
          <p:cNvSpPr>
            <a:spLocks noGrp="1"/>
          </p:cNvSpPr>
          <p:nvPr>
            <p:ph sz="half" idx="1"/>
          </p:nvPr>
        </p:nvSpPr>
        <p:spPr>
          <a:xfrm>
            <a:off x="1752600" y="4724400"/>
            <a:ext cx="8534400" cy="1752600"/>
          </a:xfrm>
        </p:spPr>
        <p:txBody>
          <a:bodyPr>
            <a:normAutofit/>
          </a:bodyPr>
          <a:lstStyle/>
          <a:p>
            <a:pPr>
              <a:buNone/>
            </a:pPr>
            <a:endParaRPr lang="en-US" sz="2000" dirty="0"/>
          </a:p>
          <a:p>
            <a:r>
              <a:rPr lang="en-US" sz="2000" dirty="0"/>
              <a:t>They needs to be constantly updated.</a:t>
            </a:r>
          </a:p>
          <a:p>
            <a:r>
              <a:rPr lang="en-US" sz="2000" dirty="0"/>
              <a:t>The size of bar doesn’t indicate the amount of  work.</a:t>
            </a:r>
            <a:endParaRPr lang="en-US" sz="2000" dirty="0"/>
          </a:p>
        </p:txBody>
      </p:sp>
      <p:sp>
        <p:nvSpPr>
          <p:cNvPr id="11" name="Content Placeholder 10"/>
          <p:cNvSpPr>
            <a:spLocks noGrp="1"/>
          </p:cNvSpPr>
          <p:nvPr>
            <p:ph sz="half" idx="2"/>
          </p:nvPr>
        </p:nvSpPr>
        <p:spPr>
          <a:xfrm>
            <a:off x="1676400" y="1905000"/>
            <a:ext cx="8991600" cy="1905000"/>
          </a:xfrm>
        </p:spPr>
        <p:txBody>
          <a:bodyPr>
            <a:normAutofit/>
          </a:bodyPr>
          <a:lstStyle/>
          <a:p>
            <a:r>
              <a:rPr lang="en-US" sz="2000" dirty="0"/>
              <a:t>It demonstrates that we know what we are doing.</a:t>
            </a:r>
          </a:p>
          <a:p>
            <a:r>
              <a:rPr lang="en-US" sz="2000" dirty="0"/>
              <a:t>It helps us to set realistic time frame.</a:t>
            </a:r>
          </a:p>
          <a:p>
            <a:r>
              <a:rPr lang="en-US" sz="2000" dirty="0"/>
              <a:t>It organizes our thoughts.</a:t>
            </a:r>
            <a:endParaRPr lang="en-US" sz="2000" dirty="0"/>
          </a:p>
        </p:txBody>
      </p:sp>
      <p:sp>
        <p:nvSpPr>
          <p:cNvPr id="13" name="Rectangle 12"/>
          <p:cNvSpPr/>
          <p:nvPr/>
        </p:nvSpPr>
        <p:spPr>
          <a:xfrm>
            <a:off x="1828801" y="4419601"/>
            <a:ext cx="3354187" cy="461665"/>
          </a:xfrm>
          <a:prstGeom prst="rect">
            <a:avLst/>
          </a:prstGeom>
          <a:noFill/>
        </p:spPr>
        <p:txBody>
          <a:bodyPr wrap="none" lIns="91440" tIns="45720" rIns="91440" bIns="45720">
            <a:spAutoFit/>
          </a:bodyPr>
          <a:lstStyle/>
          <a:p>
            <a:pPr algn="ctr"/>
            <a:r>
              <a:rPr lang="en-US" sz="24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latin typeface="Castellar" pitchFamily="18" charset="0"/>
              </a:rPr>
              <a:t>Disadvantages :-</a:t>
            </a:r>
            <a:endParaRPr lang="en-US" sz="24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7279781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p:nvPr>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p:cNvSpPr txBox="1"/>
          <p:nvPr/>
        </p:nvSpPr>
        <p:spPr>
          <a:xfrm>
            <a:off x="2259874" y="436713"/>
            <a:ext cx="1673215" cy="369332"/>
          </a:xfrm>
          <a:prstGeom prst="rect">
            <a:avLst/>
          </a:prstGeom>
          <a:noFill/>
        </p:spPr>
        <p:txBody>
          <a:bodyPr wrap="none" rtlCol="0">
            <a:spAutoFit/>
          </a:bodyPr>
          <a:lstStyle/>
          <a:p>
            <a:r>
              <a:rPr lang="en-US" dirty="0" smtClean="0"/>
              <a:t>01 Jan to 30 Jan</a:t>
            </a:r>
            <a:endParaRPr lang="en-US" dirty="0"/>
          </a:p>
        </p:txBody>
      </p:sp>
      <p:sp>
        <p:nvSpPr>
          <p:cNvPr id="4" name="TextBox 3"/>
          <p:cNvSpPr txBox="1"/>
          <p:nvPr/>
        </p:nvSpPr>
        <p:spPr>
          <a:xfrm>
            <a:off x="3810000" y="1451543"/>
            <a:ext cx="1706686" cy="369332"/>
          </a:xfrm>
          <a:prstGeom prst="rect">
            <a:avLst/>
          </a:prstGeom>
          <a:noFill/>
        </p:spPr>
        <p:txBody>
          <a:bodyPr wrap="none" rtlCol="0">
            <a:spAutoFit/>
          </a:bodyPr>
          <a:lstStyle/>
          <a:p>
            <a:r>
              <a:rPr lang="en-US" dirty="0"/>
              <a:t>3</a:t>
            </a:r>
            <a:r>
              <a:rPr lang="en-US" dirty="0" smtClean="0"/>
              <a:t>1 Jan to 24 Feb</a:t>
            </a:r>
            <a:endParaRPr lang="en-US" dirty="0"/>
          </a:p>
        </p:txBody>
      </p:sp>
      <p:sp>
        <p:nvSpPr>
          <p:cNvPr id="5" name="TextBox 4"/>
          <p:cNvSpPr txBox="1"/>
          <p:nvPr/>
        </p:nvSpPr>
        <p:spPr>
          <a:xfrm>
            <a:off x="5103222" y="2618491"/>
            <a:ext cx="1788438" cy="369332"/>
          </a:xfrm>
          <a:prstGeom prst="rect">
            <a:avLst/>
          </a:prstGeom>
          <a:noFill/>
        </p:spPr>
        <p:txBody>
          <a:bodyPr wrap="none" rtlCol="0">
            <a:spAutoFit/>
          </a:bodyPr>
          <a:lstStyle/>
          <a:p>
            <a:r>
              <a:rPr lang="en-US" dirty="0" smtClean="0"/>
              <a:t>25 Feb to 16 Mar</a:t>
            </a:r>
            <a:endParaRPr lang="en-US" dirty="0"/>
          </a:p>
        </p:txBody>
      </p:sp>
      <p:sp>
        <p:nvSpPr>
          <p:cNvPr id="7" name="TextBox 6"/>
          <p:cNvSpPr txBox="1"/>
          <p:nvPr/>
        </p:nvSpPr>
        <p:spPr>
          <a:xfrm>
            <a:off x="6698058" y="3785438"/>
            <a:ext cx="1783822" cy="369332"/>
          </a:xfrm>
          <a:prstGeom prst="rect">
            <a:avLst/>
          </a:prstGeom>
          <a:noFill/>
        </p:spPr>
        <p:txBody>
          <a:bodyPr wrap="none" rtlCol="0">
            <a:spAutoFit/>
          </a:bodyPr>
          <a:lstStyle/>
          <a:p>
            <a:r>
              <a:rPr lang="en-US" dirty="0" smtClean="0"/>
              <a:t>17 Mar to 20 Apr</a:t>
            </a:r>
            <a:endParaRPr lang="en-US" dirty="0"/>
          </a:p>
        </p:txBody>
      </p:sp>
      <p:sp>
        <p:nvSpPr>
          <p:cNvPr id="8" name="TextBox 7"/>
          <p:cNvSpPr txBox="1"/>
          <p:nvPr/>
        </p:nvSpPr>
        <p:spPr>
          <a:xfrm>
            <a:off x="7443224" y="4952387"/>
            <a:ext cx="1823320" cy="369332"/>
          </a:xfrm>
          <a:prstGeom prst="rect">
            <a:avLst/>
          </a:prstGeom>
          <a:noFill/>
        </p:spPr>
        <p:txBody>
          <a:bodyPr wrap="none" rtlCol="0">
            <a:spAutoFit/>
          </a:bodyPr>
          <a:lstStyle/>
          <a:p>
            <a:r>
              <a:rPr lang="en-US" dirty="0" smtClean="0"/>
              <a:t>21 Apr to lifetime</a:t>
            </a:r>
            <a:endParaRPr lang="en-US" dirty="0"/>
          </a:p>
        </p:txBody>
      </p:sp>
      <p:cxnSp>
        <p:nvCxnSpPr>
          <p:cNvPr id="9" name="Straight Arrow Connector 8"/>
          <p:cNvCxnSpPr/>
          <p:nvPr/>
        </p:nvCxnSpPr>
        <p:spPr>
          <a:xfrm>
            <a:off x="2259874" y="806045"/>
            <a:ext cx="1673215"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3979823" y="1938152"/>
            <a:ext cx="13716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5410200" y="2987823"/>
            <a:ext cx="116041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6570617" y="4154770"/>
            <a:ext cx="201168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H="1">
            <a:off x="8582297" y="5347845"/>
            <a:ext cx="5617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70280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8229600" cy="1143000"/>
          </a:xfrm>
        </p:spPr>
        <p:txBody>
          <a:bodyPr>
            <a:normAutofit/>
          </a:bodyPr>
          <a:lstStyle/>
          <a:p>
            <a:pPr algn="ctr"/>
            <a:r>
              <a:rPr lang="en-US" b="1" dirty="0">
                <a:ln w="12700">
                  <a:solidFill>
                    <a:schemeClr val="tx2">
                      <a:satMod val="155000"/>
                    </a:schemeClr>
                  </a:solidFill>
                  <a:prstDash val="solid"/>
                </a:ln>
                <a:effectLst>
                  <a:outerShdw blurRad="41275" dist="20320" dir="1800000" algn="tl" rotWithShape="0">
                    <a:srgbClr val="000000">
                      <a:alpha val="40000"/>
                    </a:srgbClr>
                  </a:outerShdw>
                </a:effectLst>
                <a:latin typeface="Castellar" pitchFamily="18" charset="0"/>
              </a:rPr>
              <a:t>DECISION TREE</a:t>
            </a:r>
            <a:endParaRPr lang="en-US" b="1" dirty="0">
              <a:ln w="12700">
                <a:solidFill>
                  <a:schemeClr val="tx2">
                    <a:satMod val="155000"/>
                  </a:schemeClr>
                </a:solidFill>
                <a:prstDash val="solid"/>
              </a:ln>
              <a:effectLst>
                <a:outerShdw blurRad="41275" dist="20320" dir="1800000" algn="tl" rotWithShape="0">
                  <a:srgbClr val="000000">
                    <a:alpha val="40000"/>
                  </a:srgbClr>
                </a:outerShdw>
              </a:effectLst>
              <a:latin typeface="Castellar" pitchFamily="18" charset="0"/>
            </a:endParaRPr>
          </a:p>
        </p:txBody>
      </p:sp>
      <p:sp>
        <p:nvSpPr>
          <p:cNvPr id="3" name="Content Placeholder 2"/>
          <p:cNvSpPr>
            <a:spLocks noGrp="1"/>
          </p:cNvSpPr>
          <p:nvPr>
            <p:ph idx="1"/>
          </p:nvPr>
        </p:nvSpPr>
        <p:spPr/>
        <p:txBody>
          <a:bodyPr>
            <a:normAutofit/>
          </a:bodyPr>
          <a:lstStyle/>
          <a:p>
            <a:pPr algn="just"/>
            <a:r>
              <a:rPr lang="en-US" sz="2600" dirty="0" smtClean="0"/>
              <a:t>A Decision Tree is a Decision support  tool that uses a tree like graph or model of decisions and their possible consequences ,resource costs and utility.</a:t>
            </a:r>
          </a:p>
          <a:p>
            <a:pPr algn="just"/>
            <a:r>
              <a:rPr lang="en-US" sz="2600" dirty="0" smtClean="0"/>
              <a:t>Decision tree provide a framework to consider the probability of decisions which can help us to analyze a decision to make the most informed decision possible.</a:t>
            </a:r>
          </a:p>
          <a:p>
            <a:pPr algn="just"/>
            <a:endParaRPr lang="en-US" sz="2600" dirty="0"/>
          </a:p>
        </p:txBody>
      </p:sp>
    </p:spTree>
    <p:extLst>
      <p:ext uri="{BB962C8B-B14F-4D97-AF65-F5344CB8AC3E}">
        <p14:creationId xmlns:p14="http://schemas.microsoft.com/office/powerpoint/2010/main" val="15198985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723848" y="1066802"/>
            <a:ext cx="2359236" cy="461665"/>
          </a:xfrm>
          <a:prstGeom prst="rect">
            <a:avLst/>
          </a:prstGeom>
          <a:noFill/>
        </p:spPr>
        <p:txBody>
          <a:bodyPr wrap="none" lIns="91440" tIns="45720" rIns="91440" bIns="45720">
            <a:spAutoFit/>
          </a:bodyPr>
          <a:lstStyle/>
          <a:p>
            <a:pPr algn="ctr"/>
            <a:r>
              <a:rPr lang="en-US" sz="24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ADVANTAGES :-</a:t>
            </a:r>
            <a:endParaRPr lang="en-US" sz="24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15" name="Content Placeholder 14"/>
          <p:cNvSpPr>
            <a:spLocks noGrp="1"/>
          </p:cNvSpPr>
          <p:nvPr>
            <p:ph sz="quarter" idx="2"/>
          </p:nvPr>
        </p:nvSpPr>
        <p:spPr>
          <a:xfrm>
            <a:off x="1676401" y="1828801"/>
            <a:ext cx="4040188" cy="3845720"/>
          </a:xfrm>
        </p:spPr>
        <p:txBody>
          <a:bodyPr>
            <a:normAutofit/>
          </a:bodyPr>
          <a:lstStyle/>
          <a:p>
            <a:r>
              <a:rPr lang="en-US" sz="2000" dirty="0" smtClean="0"/>
              <a:t>Easy to understand.</a:t>
            </a:r>
          </a:p>
          <a:p>
            <a:r>
              <a:rPr lang="en-US" sz="2000" dirty="0" smtClean="0"/>
              <a:t>Easy to generate rules</a:t>
            </a:r>
          </a:p>
          <a:p>
            <a:pPr>
              <a:buNone/>
            </a:pPr>
            <a:endParaRPr lang="en-US" sz="2000" dirty="0"/>
          </a:p>
        </p:txBody>
      </p:sp>
      <p:sp>
        <p:nvSpPr>
          <p:cNvPr id="17" name="Content Placeholder 16"/>
          <p:cNvSpPr>
            <a:spLocks noGrp="1"/>
          </p:cNvSpPr>
          <p:nvPr>
            <p:ph sz="quarter" idx="4"/>
          </p:nvPr>
        </p:nvSpPr>
        <p:spPr>
          <a:xfrm>
            <a:off x="1524000" y="4038600"/>
            <a:ext cx="4267200" cy="2362200"/>
          </a:xfrm>
        </p:spPr>
        <p:txBody>
          <a:bodyPr>
            <a:normAutofit/>
          </a:bodyPr>
          <a:lstStyle/>
          <a:p>
            <a:r>
              <a:rPr lang="en-US" sz="2000" dirty="0" smtClean="0"/>
              <a:t>May suffer from overfitting.</a:t>
            </a:r>
          </a:p>
          <a:p>
            <a:r>
              <a:rPr lang="en-US" sz="2000" dirty="0" smtClean="0"/>
              <a:t>Classifies by rectangular partitioning.</a:t>
            </a:r>
            <a:endParaRPr lang="en-US" sz="2000" dirty="0"/>
          </a:p>
        </p:txBody>
      </p:sp>
      <p:sp>
        <p:nvSpPr>
          <p:cNvPr id="18" name="Rectangle 17"/>
          <p:cNvSpPr/>
          <p:nvPr/>
        </p:nvSpPr>
        <p:spPr>
          <a:xfrm>
            <a:off x="1852949" y="3352802"/>
            <a:ext cx="2705484" cy="461665"/>
          </a:xfrm>
          <a:prstGeom prst="rect">
            <a:avLst/>
          </a:prstGeom>
          <a:noFill/>
        </p:spPr>
        <p:txBody>
          <a:bodyPr wrap="none" lIns="91440" tIns="45720" rIns="91440" bIns="45720">
            <a:spAutoFit/>
          </a:bodyPr>
          <a:lstStyle/>
          <a:p>
            <a:pPr algn="ctr"/>
            <a:r>
              <a:rPr lang="en-US" sz="24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DISADVANTAGES:-</a:t>
            </a:r>
            <a:endParaRPr lang="en-US" sz="24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pic>
        <p:nvPicPr>
          <p:cNvPr id="7" name="Picture 6" descr="decision_tree_powerpoint_presentation_slides__24.jpg"/>
          <p:cNvPicPr>
            <a:picLocks noChangeAspect="1"/>
          </p:cNvPicPr>
          <p:nvPr/>
        </p:nvPicPr>
        <p:blipFill>
          <a:blip r:embed="rId2"/>
          <a:stretch>
            <a:fillRect/>
          </a:stretch>
        </p:blipFill>
        <p:spPr>
          <a:xfrm>
            <a:off x="6587837" y="1102521"/>
            <a:ext cx="3886200" cy="4572000"/>
          </a:xfrm>
          <a:prstGeom prst="rect">
            <a:avLst/>
          </a:prstGeom>
        </p:spPr>
      </p:pic>
    </p:spTree>
    <p:extLst>
      <p:ext uri="{BB962C8B-B14F-4D97-AF65-F5344CB8AC3E}">
        <p14:creationId xmlns:p14="http://schemas.microsoft.com/office/powerpoint/2010/main" val="3999699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70120" y="222070"/>
            <a:ext cx="2651760" cy="5486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latin typeface="Arial Narrow" panose="020B0606020202030204" pitchFamily="34" charset="0"/>
              </a:rPr>
              <a:t>Hotel Management </a:t>
            </a:r>
            <a:endParaRPr lang="en-US" dirty="0">
              <a:ln w="0"/>
              <a:solidFill>
                <a:schemeClr val="tx1"/>
              </a:solidFill>
              <a:effectLst>
                <a:outerShdw blurRad="38100" dist="25400" dir="5400000" algn="ctr" rotWithShape="0">
                  <a:srgbClr val="6E747A">
                    <a:alpha val="43000"/>
                  </a:srgbClr>
                </a:outerShdw>
              </a:effectLst>
              <a:latin typeface="Arial Narrow" panose="020B0606020202030204" pitchFamily="34" charset="0"/>
            </a:endParaRPr>
          </a:p>
        </p:txBody>
      </p:sp>
      <p:sp>
        <p:nvSpPr>
          <p:cNvPr id="5" name="Rectangle 4"/>
          <p:cNvSpPr/>
          <p:nvPr/>
        </p:nvSpPr>
        <p:spPr>
          <a:xfrm>
            <a:off x="1541416" y="1365068"/>
            <a:ext cx="1270630" cy="4833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Customer</a:t>
            </a:r>
            <a:endParaRPr lang="en-US" dirty="0">
              <a:ln w="38100">
                <a:solidFill>
                  <a:schemeClr val="tx1"/>
                </a:solidFill>
              </a:ln>
              <a:solidFill>
                <a:schemeClr val="tx1"/>
              </a:solidFill>
            </a:endParaRPr>
          </a:p>
        </p:txBody>
      </p:sp>
      <p:sp>
        <p:nvSpPr>
          <p:cNvPr id="6" name="Rectangle 5"/>
          <p:cNvSpPr/>
          <p:nvPr/>
        </p:nvSpPr>
        <p:spPr>
          <a:xfrm>
            <a:off x="9190809" y="1365068"/>
            <a:ext cx="1240902" cy="3918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Facilities</a:t>
            </a:r>
            <a:r>
              <a:rPr lang="en-US" dirty="0" smtClean="0">
                <a:ln w="0"/>
                <a:solidFill>
                  <a:schemeClr val="accent1"/>
                </a:solidFill>
                <a:effectLst>
                  <a:outerShdw blurRad="38100" dist="25400" dir="5400000" algn="ctr" rotWithShape="0">
                    <a:srgbClr val="6E747A">
                      <a:alpha val="43000"/>
                    </a:srgbClr>
                  </a:outerShdw>
                </a:effectLst>
              </a:rPr>
              <a:t>  </a:t>
            </a:r>
            <a:endParaRPr lang="en-US" dirty="0">
              <a:ln w="38100">
                <a:solidFill>
                  <a:schemeClr val="tx1"/>
                </a:solidFill>
              </a:ln>
            </a:endParaRPr>
          </a:p>
        </p:txBody>
      </p:sp>
      <p:sp>
        <p:nvSpPr>
          <p:cNvPr id="7" name="Rectangle 6"/>
          <p:cNvSpPr/>
          <p:nvPr/>
        </p:nvSpPr>
        <p:spPr>
          <a:xfrm>
            <a:off x="4690920" y="1404256"/>
            <a:ext cx="772886" cy="3918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Staff</a:t>
            </a:r>
            <a:endParaRPr lang="en-US" dirty="0">
              <a:ln w="38100">
                <a:solidFill>
                  <a:schemeClr val="tx1"/>
                </a:solidFill>
              </a:ln>
              <a:solidFill>
                <a:schemeClr val="tx1"/>
              </a:solidFill>
            </a:endParaRPr>
          </a:p>
        </p:txBody>
      </p:sp>
      <p:sp>
        <p:nvSpPr>
          <p:cNvPr id="8" name="Rectangle 7"/>
          <p:cNvSpPr/>
          <p:nvPr/>
        </p:nvSpPr>
        <p:spPr>
          <a:xfrm>
            <a:off x="2902130" y="2235940"/>
            <a:ext cx="1036319" cy="6640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Food</a:t>
            </a:r>
            <a:r>
              <a:rPr lang="en-US" dirty="0" smtClean="0">
                <a:ln w="0"/>
                <a:solidFill>
                  <a:schemeClr val="accent1"/>
                </a:solidFill>
                <a:effectLst>
                  <a:outerShdw blurRad="38100" dist="25400" dir="5400000" algn="ctr" rotWithShape="0">
                    <a:srgbClr val="6E747A">
                      <a:alpha val="43000"/>
                    </a:srgbClr>
                  </a:outerShdw>
                </a:effectLst>
              </a:rPr>
              <a:t> </a:t>
            </a:r>
            <a:r>
              <a:rPr lang="en-US" dirty="0" smtClean="0">
                <a:ln w="0"/>
                <a:solidFill>
                  <a:schemeClr val="tx1"/>
                </a:solidFill>
                <a:effectLst>
                  <a:outerShdw blurRad="38100" dist="25400" dir="5400000" algn="ctr" rotWithShape="0">
                    <a:srgbClr val="6E747A">
                      <a:alpha val="43000"/>
                    </a:srgbClr>
                  </a:outerShdw>
                </a:effectLst>
              </a:rPr>
              <a:t>Order</a:t>
            </a:r>
            <a:endParaRPr lang="en-US" dirty="0">
              <a:ln w="0"/>
              <a:solidFill>
                <a:schemeClr val="tx1"/>
              </a:solidFill>
              <a:effectLst>
                <a:outerShdw blurRad="38100" dist="25400" dir="5400000" algn="ctr" rotWithShape="0">
                  <a:srgbClr val="6E747A">
                    <a:alpha val="43000"/>
                  </a:srgbClr>
                </a:outerShdw>
              </a:effectLst>
            </a:endParaRPr>
          </a:p>
        </p:txBody>
      </p:sp>
      <p:sp>
        <p:nvSpPr>
          <p:cNvPr id="9" name="Rectangle 8"/>
          <p:cNvSpPr/>
          <p:nvPr/>
        </p:nvSpPr>
        <p:spPr>
          <a:xfrm>
            <a:off x="1541416" y="2242461"/>
            <a:ext cx="1151706" cy="6574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Bill</a:t>
            </a:r>
            <a:r>
              <a:rPr lang="en-US" dirty="0" smtClean="0">
                <a:ln w="0"/>
                <a:solidFill>
                  <a:schemeClr val="accent1"/>
                </a:solidFill>
                <a:effectLst>
                  <a:outerShdw blurRad="38100" dist="25400" dir="5400000" algn="ctr" rotWithShape="0">
                    <a:srgbClr val="6E747A">
                      <a:alpha val="43000"/>
                    </a:srgbClr>
                  </a:outerShdw>
                </a:effectLst>
              </a:rPr>
              <a:t> </a:t>
            </a:r>
            <a:r>
              <a:rPr lang="en-US" dirty="0" smtClean="0">
                <a:ln w="0"/>
                <a:solidFill>
                  <a:schemeClr val="tx1"/>
                </a:solidFill>
                <a:effectLst>
                  <a:outerShdw blurRad="38100" dist="25400" dir="5400000" algn="ctr" rotWithShape="0">
                    <a:srgbClr val="6E747A">
                      <a:alpha val="43000"/>
                    </a:srgbClr>
                  </a:outerShdw>
                </a:effectLst>
              </a:rPr>
              <a:t>Payment</a:t>
            </a:r>
            <a:endParaRPr lang="en-US" dirty="0">
              <a:ln w="38100">
                <a:solidFill>
                  <a:schemeClr val="tx1"/>
                </a:solidFill>
              </a:ln>
              <a:solidFill>
                <a:schemeClr val="tx1"/>
              </a:solidFill>
            </a:endParaRPr>
          </a:p>
        </p:txBody>
      </p:sp>
      <p:sp>
        <p:nvSpPr>
          <p:cNvPr id="10" name="Rectangle 9"/>
          <p:cNvSpPr/>
          <p:nvPr/>
        </p:nvSpPr>
        <p:spPr>
          <a:xfrm>
            <a:off x="75111" y="2229398"/>
            <a:ext cx="1205049" cy="6705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Room</a:t>
            </a:r>
            <a:r>
              <a:rPr lang="en-US" dirty="0" smtClean="0">
                <a:ln w="0"/>
                <a:solidFill>
                  <a:schemeClr val="accent1"/>
                </a:solidFill>
                <a:effectLst>
                  <a:outerShdw blurRad="38100" dist="25400" dir="5400000" algn="ctr" rotWithShape="0">
                    <a:srgbClr val="6E747A">
                      <a:alpha val="43000"/>
                    </a:srgbClr>
                  </a:outerShdw>
                </a:effectLst>
              </a:rPr>
              <a:t> </a:t>
            </a:r>
            <a:r>
              <a:rPr lang="en-US" dirty="0" smtClean="0">
                <a:ln w="0"/>
                <a:solidFill>
                  <a:schemeClr val="tx1"/>
                </a:solidFill>
                <a:effectLst>
                  <a:outerShdw blurRad="38100" dist="25400" dir="5400000" algn="ctr" rotWithShape="0">
                    <a:srgbClr val="6E747A">
                      <a:alpha val="43000"/>
                    </a:srgbClr>
                  </a:outerShdw>
                </a:effectLst>
              </a:rPr>
              <a:t>Booking</a:t>
            </a:r>
            <a:endParaRPr lang="en-US" dirty="0">
              <a:ln w="38100">
                <a:solidFill>
                  <a:schemeClr val="tx1"/>
                </a:solidFill>
              </a:ln>
              <a:solidFill>
                <a:schemeClr val="tx1"/>
              </a:solidFill>
            </a:endParaRPr>
          </a:p>
        </p:txBody>
      </p:sp>
      <p:sp>
        <p:nvSpPr>
          <p:cNvPr id="11" name="Rectangle 10"/>
          <p:cNvSpPr/>
          <p:nvPr/>
        </p:nvSpPr>
        <p:spPr>
          <a:xfrm>
            <a:off x="7920990" y="2260380"/>
            <a:ext cx="987335" cy="6879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Room Booking</a:t>
            </a:r>
            <a:endParaRPr lang="en-US" dirty="0">
              <a:ln w="0"/>
              <a:solidFill>
                <a:schemeClr val="tx1"/>
              </a:solidFill>
              <a:effectLst>
                <a:outerShdw blurRad="38100" dist="25400" dir="5400000" algn="ctr" rotWithShape="0">
                  <a:srgbClr val="6E747A">
                    <a:alpha val="43000"/>
                  </a:srgbClr>
                </a:outerShdw>
              </a:effectLst>
            </a:endParaRPr>
          </a:p>
        </p:txBody>
      </p:sp>
      <p:sp>
        <p:nvSpPr>
          <p:cNvPr id="12" name="Rectangle 11"/>
          <p:cNvSpPr/>
          <p:nvPr/>
        </p:nvSpPr>
        <p:spPr>
          <a:xfrm>
            <a:off x="10269579" y="2242461"/>
            <a:ext cx="783626" cy="3526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Food</a:t>
            </a:r>
            <a:endParaRPr lang="en-US" dirty="0">
              <a:ln w="0"/>
              <a:solidFill>
                <a:schemeClr val="tx1"/>
              </a:solidFill>
              <a:effectLst>
                <a:outerShdw blurRad="38100" dist="25400" dir="5400000" algn="ctr" rotWithShape="0">
                  <a:srgbClr val="6E747A">
                    <a:alpha val="43000"/>
                  </a:srgbClr>
                </a:outerShdw>
              </a:effectLst>
            </a:endParaRPr>
          </a:p>
        </p:txBody>
      </p:sp>
      <p:sp>
        <p:nvSpPr>
          <p:cNvPr id="13" name="Rectangle 12"/>
          <p:cNvSpPr/>
          <p:nvPr/>
        </p:nvSpPr>
        <p:spPr>
          <a:xfrm>
            <a:off x="2232658" y="4735246"/>
            <a:ext cx="1465199" cy="3526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Receptionist</a:t>
            </a:r>
            <a:endParaRPr lang="en-US" dirty="0">
              <a:ln w="0"/>
              <a:solidFill>
                <a:schemeClr val="tx1"/>
              </a:solidFill>
              <a:effectLst>
                <a:outerShdw blurRad="38100" dist="25400" dir="5400000" algn="ctr" rotWithShape="0">
                  <a:srgbClr val="6E747A">
                    <a:alpha val="43000"/>
                  </a:srgbClr>
                </a:outerShdw>
              </a:effectLst>
            </a:endParaRPr>
          </a:p>
        </p:txBody>
      </p:sp>
      <p:sp>
        <p:nvSpPr>
          <p:cNvPr id="14" name="Rectangle 13"/>
          <p:cNvSpPr/>
          <p:nvPr/>
        </p:nvSpPr>
        <p:spPr>
          <a:xfrm>
            <a:off x="4487079" y="4752707"/>
            <a:ext cx="655321" cy="3526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Chef</a:t>
            </a:r>
            <a:endParaRPr lang="en-US" dirty="0">
              <a:ln w="0"/>
              <a:solidFill>
                <a:schemeClr val="tx1"/>
              </a:solidFill>
              <a:effectLst>
                <a:outerShdw blurRad="38100" dist="25400" dir="5400000" algn="ctr" rotWithShape="0">
                  <a:srgbClr val="6E747A">
                    <a:alpha val="43000"/>
                  </a:srgbClr>
                </a:outerShdw>
              </a:effectLst>
            </a:endParaRPr>
          </a:p>
        </p:txBody>
      </p:sp>
      <p:sp>
        <p:nvSpPr>
          <p:cNvPr id="15" name="Rectangle 14"/>
          <p:cNvSpPr/>
          <p:nvPr/>
        </p:nvSpPr>
        <p:spPr>
          <a:xfrm>
            <a:off x="391203" y="4743984"/>
            <a:ext cx="1199606" cy="3614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Manager</a:t>
            </a:r>
            <a:endParaRPr lang="en-US" dirty="0">
              <a:ln w="0"/>
              <a:solidFill>
                <a:schemeClr val="tx1"/>
              </a:solidFill>
              <a:effectLst>
                <a:outerShdw blurRad="38100" dist="25400" dir="5400000" algn="ctr" rotWithShape="0">
                  <a:srgbClr val="6E747A">
                    <a:alpha val="43000"/>
                  </a:srgbClr>
                </a:outerShdw>
              </a:effectLst>
            </a:endParaRPr>
          </a:p>
        </p:txBody>
      </p:sp>
      <p:sp>
        <p:nvSpPr>
          <p:cNvPr id="17" name="Rectangle 16"/>
          <p:cNvSpPr/>
          <p:nvPr/>
        </p:nvSpPr>
        <p:spPr>
          <a:xfrm>
            <a:off x="7012570" y="4871295"/>
            <a:ext cx="1225732" cy="4332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Employee </a:t>
            </a:r>
            <a:endParaRPr lang="en-US" dirty="0">
              <a:ln w="0"/>
              <a:solidFill>
                <a:schemeClr val="tx1"/>
              </a:solidFill>
              <a:effectLst>
                <a:outerShdw blurRad="38100" dist="25400" dir="5400000" algn="ctr" rotWithShape="0">
                  <a:srgbClr val="6E747A">
                    <a:alpha val="43000"/>
                  </a:srgbClr>
                </a:outerShdw>
              </a:effectLst>
            </a:endParaRPr>
          </a:p>
        </p:txBody>
      </p:sp>
      <p:sp>
        <p:nvSpPr>
          <p:cNvPr id="19" name="Rectangle 18"/>
          <p:cNvSpPr/>
          <p:nvPr/>
        </p:nvSpPr>
        <p:spPr>
          <a:xfrm>
            <a:off x="7250436" y="3285295"/>
            <a:ext cx="843635" cy="5247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Room Status</a:t>
            </a:r>
            <a:endParaRPr lang="en-US" dirty="0">
              <a:ln w="0"/>
              <a:solidFill>
                <a:schemeClr val="tx1"/>
              </a:solidFill>
              <a:effectLst>
                <a:outerShdw blurRad="38100" dist="25400" dir="5400000" algn="ctr" rotWithShape="0">
                  <a:srgbClr val="6E747A">
                    <a:alpha val="43000"/>
                  </a:srgbClr>
                </a:outerShdw>
              </a:effectLst>
            </a:endParaRPr>
          </a:p>
        </p:txBody>
      </p:sp>
      <p:sp>
        <p:nvSpPr>
          <p:cNvPr id="20" name="Rectangle 19"/>
          <p:cNvSpPr/>
          <p:nvPr/>
        </p:nvSpPr>
        <p:spPr>
          <a:xfrm>
            <a:off x="8647611" y="3293882"/>
            <a:ext cx="870859" cy="5313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Room Type</a:t>
            </a:r>
            <a:endParaRPr lang="en-US" dirty="0">
              <a:ln w="0"/>
              <a:solidFill>
                <a:schemeClr val="tx1"/>
              </a:solidFill>
              <a:effectLst>
                <a:outerShdw blurRad="38100" dist="25400" dir="5400000" algn="ctr" rotWithShape="0">
                  <a:srgbClr val="6E747A">
                    <a:alpha val="43000"/>
                  </a:srgbClr>
                </a:outerShdw>
              </a:effectLst>
            </a:endParaRPr>
          </a:p>
        </p:txBody>
      </p:sp>
      <p:sp>
        <p:nvSpPr>
          <p:cNvPr id="21" name="Rectangle 20"/>
          <p:cNvSpPr/>
          <p:nvPr/>
        </p:nvSpPr>
        <p:spPr>
          <a:xfrm>
            <a:off x="9740537" y="2948348"/>
            <a:ext cx="801189" cy="3369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Name</a:t>
            </a:r>
            <a:endParaRPr lang="en-US" dirty="0">
              <a:ln w="0"/>
              <a:solidFill>
                <a:schemeClr val="tx1"/>
              </a:solidFill>
              <a:effectLst>
                <a:outerShdw blurRad="38100" dist="25400" dir="5400000" algn="ctr" rotWithShape="0">
                  <a:srgbClr val="6E747A">
                    <a:alpha val="43000"/>
                  </a:srgbClr>
                </a:outerShdw>
              </a:effectLst>
            </a:endParaRPr>
          </a:p>
        </p:txBody>
      </p:sp>
      <p:sp>
        <p:nvSpPr>
          <p:cNvPr id="22" name="Rectangle 21"/>
          <p:cNvSpPr/>
          <p:nvPr/>
        </p:nvSpPr>
        <p:spPr>
          <a:xfrm>
            <a:off x="10859040" y="2932599"/>
            <a:ext cx="1152851" cy="3678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Category</a:t>
            </a:r>
            <a:endParaRPr lang="en-US" dirty="0">
              <a:ln w="0"/>
              <a:solidFill>
                <a:schemeClr val="tx1"/>
              </a:solidFill>
              <a:effectLst>
                <a:outerShdw blurRad="38100" dist="25400" dir="5400000" algn="ctr" rotWithShape="0">
                  <a:srgbClr val="6E747A">
                    <a:alpha val="43000"/>
                  </a:srgbClr>
                </a:outerShdw>
              </a:effectLst>
            </a:endParaRPr>
          </a:p>
        </p:txBody>
      </p:sp>
      <p:sp>
        <p:nvSpPr>
          <p:cNvPr id="23" name="Rectangle 22"/>
          <p:cNvSpPr/>
          <p:nvPr/>
        </p:nvSpPr>
        <p:spPr>
          <a:xfrm>
            <a:off x="1887028" y="5607695"/>
            <a:ext cx="1009652" cy="6574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Bill Payment</a:t>
            </a:r>
            <a:endParaRPr lang="en-US" dirty="0">
              <a:ln w="0"/>
              <a:solidFill>
                <a:schemeClr val="tx1"/>
              </a:solidFill>
              <a:effectLst>
                <a:outerShdw blurRad="38100" dist="25400" dir="5400000" algn="ctr" rotWithShape="0">
                  <a:srgbClr val="6E747A">
                    <a:alpha val="43000"/>
                  </a:srgbClr>
                </a:outerShdw>
              </a:effectLst>
            </a:endParaRPr>
          </a:p>
        </p:txBody>
      </p:sp>
      <p:sp>
        <p:nvSpPr>
          <p:cNvPr id="24" name="Rectangle 23"/>
          <p:cNvSpPr/>
          <p:nvPr/>
        </p:nvSpPr>
        <p:spPr>
          <a:xfrm>
            <a:off x="243171" y="5769309"/>
            <a:ext cx="1504672" cy="3482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Management</a:t>
            </a:r>
            <a:endParaRPr lang="en-US" dirty="0">
              <a:ln w="0"/>
              <a:solidFill>
                <a:schemeClr val="tx1"/>
              </a:solidFill>
              <a:effectLst>
                <a:outerShdw blurRad="38100" dist="25400" dir="5400000" algn="ctr" rotWithShape="0">
                  <a:srgbClr val="6E747A">
                    <a:alpha val="43000"/>
                  </a:srgbClr>
                </a:outerShdw>
              </a:effectLst>
            </a:endParaRPr>
          </a:p>
        </p:txBody>
      </p:sp>
      <p:sp>
        <p:nvSpPr>
          <p:cNvPr id="25" name="Rectangle 24"/>
          <p:cNvSpPr/>
          <p:nvPr/>
        </p:nvSpPr>
        <p:spPr>
          <a:xfrm>
            <a:off x="4333528" y="5791140"/>
            <a:ext cx="960120" cy="6052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Food Cooking</a:t>
            </a:r>
            <a:endParaRPr lang="en-US" dirty="0">
              <a:ln w="0"/>
              <a:solidFill>
                <a:schemeClr val="tx1"/>
              </a:solidFill>
              <a:effectLst>
                <a:outerShdw blurRad="38100" dist="25400" dir="5400000" algn="ctr" rotWithShape="0">
                  <a:srgbClr val="6E747A">
                    <a:alpha val="43000"/>
                  </a:srgbClr>
                </a:outerShdw>
              </a:effectLst>
            </a:endParaRPr>
          </a:p>
        </p:txBody>
      </p:sp>
      <p:sp>
        <p:nvSpPr>
          <p:cNvPr id="26" name="Rectangle 25"/>
          <p:cNvSpPr/>
          <p:nvPr/>
        </p:nvSpPr>
        <p:spPr>
          <a:xfrm>
            <a:off x="5463806" y="5791141"/>
            <a:ext cx="815071" cy="5050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Order Food</a:t>
            </a:r>
            <a:endParaRPr lang="en-US" dirty="0">
              <a:ln w="0"/>
              <a:solidFill>
                <a:schemeClr val="tx1"/>
              </a:solidFill>
              <a:effectLst>
                <a:outerShdw blurRad="38100" dist="25400" dir="5400000" algn="ctr" rotWithShape="0">
                  <a:srgbClr val="6E747A">
                    <a:alpha val="43000"/>
                  </a:srgbClr>
                </a:outerShdw>
              </a:effectLst>
            </a:endParaRPr>
          </a:p>
        </p:txBody>
      </p:sp>
      <p:sp>
        <p:nvSpPr>
          <p:cNvPr id="27" name="Rectangle 26"/>
          <p:cNvSpPr/>
          <p:nvPr/>
        </p:nvSpPr>
        <p:spPr>
          <a:xfrm>
            <a:off x="6511830" y="5791140"/>
            <a:ext cx="767987" cy="5050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Serve Food</a:t>
            </a:r>
            <a:endParaRPr lang="en-US" dirty="0">
              <a:ln w="0"/>
              <a:solidFill>
                <a:schemeClr val="tx1"/>
              </a:solidFill>
              <a:effectLst>
                <a:outerShdw blurRad="38100" dist="25400" dir="5400000" algn="ctr" rotWithShape="0">
                  <a:srgbClr val="6E747A">
                    <a:alpha val="43000"/>
                  </a:srgbClr>
                </a:outerShdw>
              </a:effectLst>
            </a:endParaRPr>
          </a:p>
        </p:txBody>
      </p:sp>
      <p:sp>
        <p:nvSpPr>
          <p:cNvPr id="28" name="Rectangle 27"/>
          <p:cNvSpPr/>
          <p:nvPr/>
        </p:nvSpPr>
        <p:spPr>
          <a:xfrm>
            <a:off x="7381603" y="5791141"/>
            <a:ext cx="987866" cy="505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Room service</a:t>
            </a:r>
            <a:endParaRPr lang="en-US" dirty="0">
              <a:ln w="0"/>
              <a:solidFill>
                <a:schemeClr val="tx1"/>
              </a:solidFill>
              <a:effectLst>
                <a:outerShdw blurRad="38100" dist="25400" dir="5400000" algn="ctr" rotWithShape="0">
                  <a:srgbClr val="6E747A">
                    <a:alpha val="43000"/>
                  </a:srgbClr>
                </a:outerShdw>
              </a:effectLst>
            </a:endParaRPr>
          </a:p>
        </p:txBody>
      </p:sp>
      <p:sp>
        <p:nvSpPr>
          <p:cNvPr id="29" name="Rectangle 28"/>
          <p:cNvSpPr/>
          <p:nvPr/>
        </p:nvSpPr>
        <p:spPr>
          <a:xfrm>
            <a:off x="8471255" y="5867324"/>
            <a:ext cx="1047215" cy="3526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Cleaner</a:t>
            </a:r>
            <a:endParaRPr lang="en-US" dirty="0">
              <a:ln w="0"/>
              <a:solidFill>
                <a:schemeClr val="tx1"/>
              </a:solidFill>
              <a:effectLst>
                <a:outerShdw blurRad="38100" dist="25400" dir="5400000" algn="ctr" rotWithShape="0">
                  <a:srgbClr val="6E747A">
                    <a:alpha val="43000"/>
                  </a:srgbClr>
                </a:outerShdw>
              </a:effectLst>
            </a:endParaRPr>
          </a:p>
        </p:txBody>
      </p:sp>
      <p:sp>
        <p:nvSpPr>
          <p:cNvPr id="30" name="Rectangle 29"/>
          <p:cNvSpPr/>
          <p:nvPr/>
        </p:nvSpPr>
        <p:spPr>
          <a:xfrm>
            <a:off x="9669905" y="5791140"/>
            <a:ext cx="1523612" cy="6727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Manage The Security </a:t>
            </a:r>
            <a:endParaRPr lang="en-US" dirty="0">
              <a:ln w="0"/>
              <a:solidFill>
                <a:schemeClr val="tx1"/>
              </a:solidFill>
              <a:effectLst>
                <a:outerShdw blurRad="38100" dist="25400" dir="5400000" algn="ctr" rotWithShape="0">
                  <a:srgbClr val="6E747A">
                    <a:alpha val="43000"/>
                  </a:srgbClr>
                </a:outerShdw>
              </a:effectLst>
            </a:endParaRPr>
          </a:p>
        </p:txBody>
      </p:sp>
      <p:cxnSp>
        <p:nvCxnSpPr>
          <p:cNvPr id="32" name="Elbow Connector 31"/>
          <p:cNvCxnSpPr>
            <a:stCxn id="4" idx="2"/>
            <a:endCxn id="7" idx="0"/>
          </p:cNvCxnSpPr>
          <p:nvPr/>
        </p:nvCxnSpPr>
        <p:spPr>
          <a:xfrm rot="5400000">
            <a:off x="5269909" y="578164"/>
            <a:ext cx="633547" cy="1018637"/>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6" name="Elbow Connector 45"/>
          <p:cNvCxnSpPr>
            <a:stCxn id="5" idx="2"/>
            <a:endCxn id="9" idx="0"/>
          </p:cNvCxnSpPr>
          <p:nvPr/>
        </p:nvCxnSpPr>
        <p:spPr>
          <a:xfrm rot="5400000">
            <a:off x="1920236" y="2045426"/>
            <a:ext cx="394068" cy="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8" name="Elbow Connector 47"/>
          <p:cNvCxnSpPr>
            <a:stCxn id="5" idx="3"/>
            <a:endCxn id="8" idx="0"/>
          </p:cNvCxnSpPr>
          <p:nvPr/>
        </p:nvCxnSpPr>
        <p:spPr>
          <a:xfrm>
            <a:off x="2693125" y="1606731"/>
            <a:ext cx="727165" cy="62920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50" name="Elbow Connector 49"/>
          <p:cNvCxnSpPr>
            <a:stCxn id="5" idx="1"/>
            <a:endCxn id="10" idx="0"/>
          </p:cNvCxnSpPr>
          <p:nvPr/>
        </p:nvCxnSpPr>
        <p:spPr>
          <a:xfrm rot="10800000" flipV="1">
            <a:off x="677636" y="1606730"/>
            <a:ext cx="863780" cy="62266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69" name="Elbow Connector 68"/>
          <p:cNvCxnSpPr>
            <a:stCxn id="17" idx="2"/>
            <a:endCxn id="28" idx="0"/>
          </p:cNvCxnSpPr>
          <p:nvPr/>
        </p:nvCxnSpPr>
        <p:spPr>
          <a:xfrm rot="16200000" flipH="1">
            <a:off x="7507209" y="5422813"/>
            <a:ext cx="486555" cy="2501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5" name="Elbow Connector 74"/>
          <p:cNvCxnSpPr>
            <a:stCxn id="17" idx="2"/>
            <a:endCxn id="27" idx="0"/>
          </p:cNvCxnSpPr>
          <p:nvPr/>
        </p:nvCxnSpPr>
        <p:spPr>
          <a:xfrm rot="5400000">
            <a:off x="7017353" y="5183057"/>
            <a:ext cx="486554" cy="72961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9" name="Elbow Connector 78"/>
          <p:cNvCxnSpPr>
            <a:stCxn id="14" idx="2"/>
            <a:endCxn id="25" idx="0"/>
          </p:cNvCxnSpPr>
          <p:nvPr/>
        </p:nvCxnSpPr>
        <p:spPr>
          <a:xfrm rot="5400000">
            <a:off x="4471296" y="5447695"/>
            <a:ext cx="685737" cy="115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81" name="Elbow Connector 80"/>
          <p:cNvCxnSpPr>
            <a:stCxn id="13" idx="2"/>
            <a:endCxn id="23" idx="0"/>
          </p:cNvCxnSpPr>
          <p:nvPr/>
        </p:nvCxnSpPr>
        <p:spPr>
          <a:xfrm rot="5400000">
            <a:off x="2393375" y="5086421"/>
            <a:ext cx="519754" cy="52279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83" name="Elbow Connector 82"/>
          <p:cNvCxnSpPr>
            <a:stCxn id="15" idx="2"/>
            <a:endCxn id="24" idx="0"/>
          </p:cNvCxnSpPr>
          <p:nvPr/>
        </p:nvCxnSpPr>
        <p:spPr>
          <a:xfrm rot="16200000" flipH="1">
            <a:off x="661303" y="5435104"/>
            <a:ext cx="663907" cy="450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85" name="Elbow Connector 84"/>
          <p:cNvCxnSpPr>
            <a:stCxn id="7" idx="2"/>
            <a:endCxn id="17" idx="0"/>
          </p:cNvCxnSpPr>
          <p:nvPr/>
        </p:nvCxnSpPr>
        <p:spPr>
          <a:xfrm rot="16200000" flipH="1">
            <a:off x="4813822" y="2059681"/>
            <a:ext cx="3075154" cy="2548073"/>
          </a:xfrm>
          <a:prstGeom prst="bentConnector3">
            <a:avLst>
              <a:gd name="adj1" fmla="val 69373"/>
            </a:avLst>
          </a:prstGeom>
          <a:ln>
            <a:tailEnd type="triangle"/>
          </a:ln>
        </p:spPr>
        <p:style>
          <a:lnRef idx="1">
            <a:schemeClr val="dk1"/>
          </a:lnRef>
          <a:fillRef idx="0">
            <a:schemeClr val="dk1"/>
          </a:fillRef>
          <a:effectRef idx="0">
            <a:schemeClr val="dk1"/>
          </a:effectRef>
          <a:fontRef idx="minor">
            <a:schemeClr val="tx1"/>
          </a:fontRef>
        </p:style>
      </p:cxnSp>
      <p:cxnSp>
        <p:nvCxnSpPr>
          <p:cNvPr id="88" name="Elbow Connector 87"/>
          <p:cNvCxnSpPr>
            <a:stCxn id="7" idx="2"/>
            <a:endCxn id="14" idx="0"/>
          </p:cNvCxnSpPr>
          <p:nvPr/>
        </p:nvCxnSpPr>
        <p:spPr>
          <a:xfrm rot="5400000">
            <a:off x="3467769" y="3143113"/>
            <a:ext cx="2956566" cy="26262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90" name="Elbow Connector 89"/>
          <p:cNvCxnSpPr>
            <a:stCxn id="7" idx="2"/>
            <a:endCxn id="13" idx="0"/>
          </p:cNvCxnSpPr>
          <p:nvPr/>
        </p:nvCxnSpPr>
        <p:spPr>
          <a:xfrm rot="5400000">
            <a:off x="2526454" y="2184336"/>
            <a:ext cx="2939105" cy="216271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92" name="Elbow Connector 91"/>
          <p:cNvCxnSpPr>
            <a:stCxn id="7" idx="2"/>
            <a:endCxn id="15" idx="0"/>
          </p:cNvCxnSpPr>
          <p:nvPr/>
        </p:nvCxnSpPr>
        <p:spPr>
          <a:xfrm rot="5400000">
            <a:off x="1560264" y="1226884"/>
            <a:ext cx="2947843" cy="408635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2" name="Elbow Connector 51"/>
          <p:cNvCxnSpPr>
            <a:stCxn id="6" idx="2"/>
            <a:endCxn id="11" idx="0"/>
          </p:cNvCxnSpPr>
          <p:nvPr/>
        </p:nvCxnSpPr>
        <p:spPr>
          <a:xfrm rot="5400000">
            <a:off x="8825885" y="1345726"/>
            <a:ext cx="503427" cy="1325880"/>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55" name="Shape 54"/>
          <p:cNvCxnSpPr>
            <a:endCxn id="12" idx="0"/>
          </p:cNvCxnSpPr>
          <p:nvPr/>
        </p:nvCxnSpPr>
        <p:spPr>
          <a:xfrm>
            <a:off x="9727324" y="1828800"/>
            <a:ext cx="869916" cy="413661"/>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58" name="Elbow Connector 57"/>
          <p:cNvCxnSpPr>
            <a:stCxn id="12" idx="2"/>
            <a:endCxn id="21" idx="0"/>
          </p:cNvCxnSpPr>
          <p:nvPr/>
        </p:nvCxnSpPr>
        <p:spPr>
          <a:xfrm rot="5400000">
            <a:off x="10192591" y="2543698"/>
            <a:ext cx="353191" cy="45610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62" name="Elbow Connector 61"/>
          <p:cNvCxnSpPr>
            <a:stCxn id="12" idx="2"/>
            <a:endCxn id="22" idx="0"/>
          </p:cNvCxnSpPr>
          <p:nvPr/>
        </p:nvCxnSpPr>
        <p:spPr>
          <a:xfrm rot="16200000" flipH="1">
            <a:off x="10821358" y="2371039"/>
            <a:ext cx="337442" cy="78567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66" name="Elbow Connector 65"/>
          <p:cNvCxnSpPr>
            <a:stCxn id="11" idx="2"/>
            <a:endCxn id="19" idx="0"/>
          </p:cNvCxnSpPr>
          <p:nvPr/>
        </p:nvCxnSpPr>
        <p:spPr>
          <a:xfrm rot="5400000">
            <a:off x="7874983" y="2745619"/>
            <a:ext cx="336947" cy="742404"/>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70" name="Elbow Connector 69"/>
          <p:cNvCxnSpPr>
            <a:stCxn id="11" idx="2"/>
            <a:endCxn id="20" idx="0"/>
          </p:cNvCxnSpPr>
          <p:nvPr/>
        </p:nvCxnSpPr>
        <p:spPr>
          <a:xfrm rot="16200000" flipH="1">
            <a:off x="8576082" y="2786923"/>
            <a:ext cx="345534" cy="668383"/>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74" name="Elbow Connector 73"/>
          <p:cNvCxnSpPr>
            <a:stCxn id="17" idx="2"/>
            <a:endCxn id="26" idx="0"/>
          </p:cNvCxnSpPr>
          <p:nvPr/>
        </p:nvCxnSpPr>
        <p:spPr>
          <a:xfrm rot="5400000">
            <a:off x="6505112" y="4670816"/>
            <a:ext cx="486555" cy="1754094"/>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77" name="Elbow Connector 76"/>
          <p:cNvCxnSpPr>
            <a:stCxn id="17" idx="2"/>
            <a:endCxn id="29" idx="0"/>
          </p:cNvCxnSpPr>
          <p:nvPr/>
        </p:nvCxnSpPr>
        <p:spPr>
          <a:xfrm rot="16200000" flipH="1">
            <a:off x="8028780" y="4901241"/>
            <a:ext cx="562738" cy="1369427"/>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80" name="Elbow Connector 79"/>
          <p:cNvCxnSpPr>
            <a:stCxn id="17" idx="2"/>
            <a:endCxn id="30" idx="0"/>
          </p:cNvCxnSpPr>
          <p:nvPr/>
        </p:nvCxnSpPr>
        <p:spPr>
          <a:xfrm rot="16200000" flipH="1">
            <a:off x="8785296" y="4144725"/>
            <a:ext cx="486554" cy="280627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84" name="Elbow Connector 83"/>
          <p:cNvCxnSpPr>
            <a:stCxn id="4" idx="2"/>
            <a:endCxn id="5" idx="0"/>
          </p:cNvCxnSpPr>
          <p:nvPr/>
        </p:nvCxnSpPr>
        <p:spPr>
          <a:xfrm rot="5400000">
            <a:off x="3809457" y="-921476"/>
            <a:ext cx="594359" cy="3978729"/>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87" name="Elbow Connector 86"/>
          <p:cNvCxnSpPr>
            <a:stCxn id="4" idx="2"/>
            <a:endCxn id="6" idx="0"/>
          </p:cNvCxnSpPr>
          <p:nvPr/>
        </p:nvCxnSpPr>
        <p:spPr>
          <a:xfrm rot="16200000" flipH="1">
            <a:off x="7621090" y="-754381"/>
            <a:ext cx="594359" cy="364453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53" name="Rectangle 52"/>
          <p:cNvSpPr/>
          <p:nvPr/>
        </p:nvSpPr>
        <p:spPr>
          <a:xfrm>
            <a:off x="3016436" y="5607694"/>
            <a:ext cx="1139310" cy="6574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Room Allocation</a:t>
            </a:r>
            <a:endParaRPr lang="en-US" dirty="0">
              <a:ln w="0"/>
              <a:solidFill>
                <a:schemeClr val="tx1"/>
              </a:solidFill>
              <a:effectLst>
                <a:outerShdw blurRad="38100" dist="25400" dir="5400000" algn="ctr" rotWithShape="0">
                  <a:srgbClr val="6E747A">
                    <a:alpha val="43000"/>
                  </a:srgbClr>
                </a:outerShdw>
              </a:effectLst>
            </a:endParaRPr>
          </a:p>
        </p:txBody>
      </p:sp>
      <p:cxnSp>
        <p:nvCxnSpPr>
          <p:cNvPr id="38" name="Elbow Connector 37"/>
          <p:cNvCxnSpPr>
            <a:stCxn id="13" idx="2"/>
            <a:endCxn id="53" idx="0"/>
          </p:cNvCxnSpPr>
          <p:nvPr/>
        </p:nvCxnSpPr>
        <p:spPr>
          <a:xfrm rot="16200000" flipH="1">
            <a:off x="2990494" y="5012096"/>
            <a:ext cx="519753" cy="67144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68" name="Rectangle 67"/>
          <p:cNvSpPr/>
          <p:nvPr/>
        </p:nvSpPr>
        <p:spPr>
          <a:xfrm>
            <a:off x="6278877" y="1397723"/>
            <a:ext cx="971559" cy="3918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Vendor</a:t>
            </a:r>
            <a:endParaRPr lang="en-US" dirty="0">
              <a:ln w="38100">
                <a:solidFill>
                  <a:schemeClr val="tx1"/>
                </a:solidFill>
              </a:ln>
              <a:solidFill>
                <a:schemeClr val="tx1"/>
              </a:solidFill>
            </a:endParaRPr>
          </a:p>
        </p:txBody>
      </p:sp>
      <p:cxnSp>
        <p:nvCxnSpPr>
          <p:cNvPr id="45" name="Elbow Connector 44"/>
          <p:cNvCxnSpPr>
            <a:stCxn id="4" idx="2"/>
            <a:endCxn id="68" idx="0"/>
          </p:cNvCxnSpPr>
          <p:nvPr/>
        </p:nvCxnSpPr>
        <p:spPr>
          <a:xfrm rot="16200000" flipH="1">
            <a:off x="6137588" y="729120"/>
            <a:ext cx="627014" cy="71019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71" name="Rectangle 70"/>
          <p:cNvSpPr/>
          <p:nvPr/>
        </p:nvSpPr>
        <p:spPr>
          <a:xfrm>
            <a:off x="5714719" y="2284334"/>
            <a:ext cx="1036319" cy="6640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25400" dir="5400000" algn="ctr" rotWithShape="0">
                    <a:srgbClr val="6E747A">
                      <a:alpha val="43000"/>
                    </a:srgbClr>
                  </a:outerShdw>
                </a:effectLst>
              </a:rPr>
              <a:t>Supplier</a:t>
            </a:r>
            <a:endParaRPr lang="en-US" dirty="0">
              <a:ln w="0"/>
              <a:solidFill>
                <a:schemeClr val="tx1"/>
              </a:solidFill>
              <a:effectLst>
                <a:outerShdw blurRad="38100" dist="25400" dir="5400000" algn="ctr" rotWithShape="0">
                  <a:srgbClr val="6E747A">
                    <a:alpha val="43000"/>
                  </a:srgbClr>
                </a:outerShdw>
              </a:effectLst>
            </a:endParaRPr>
          </a:p>
        </p:txBody>
      </p:sp>
      <p:cxnSp>
        <p:nvCxnSpPr>
          <p:cNvPr id="49" name="Elbow Connector 48"/>
          <p:cNvCxnSpPr>
            <a:stCxn id="68" idx="2"/>
            <a:endCxn id="71" idx="0"/>
          </p:cNvCxnSpPr>
          <p:nvPr/>
        </p:nvCxnSpPr>
        <p:spPr>
          <a:xfrm rot="5400000">
            <a:off x="6272172" y="1750315"/>
            <a:ext cx="494726" cy="57331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57" name="Rectangle 56"/>
          <p:cNvSpPr/>
          <p:nvPr/>
        </p:nvSpPr>
        <p:spPr>
          <a:xfrm>
            <a:off x="157173" y="128962"/>
            <a:ext cx="3728072" cy="646331"/>
          </a:xfrm>
          <a:prstGeom prst="rect">
            <a:avLst/>
          </a:prstGeom>
          <a:noFill/>
        </p:spPr>
        <p:txBody>
          <a:bodyPr wrap="none" lIns="91440" tIns="45720" rIns="91440" bIns="45720">
            <a:spAutoFit/>
          </a:bodyPr>
          <a:lstStyle/>
          <a:p>
            <a:pPr algn="ctr"/>
            <a:r>
              <a:rPr lang="en-US" sz="3600" b="1" dirty="0" smtClean="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DECISION TREE</a:t>
            </a:r>
            <a:endParaRPr lang="en-US" sz="3600" b="1"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5233586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370</TotalTime>
  <Words>1299</Words>
  <Application>Microsoft Office PowerPoint</Application>
  <PresentationFormat>Widescreen</PresentationFormat>
  <Paragraphs>358</Paragraphs>
  <Slides>27</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Arial Black</vt:lpstr>
      <vt:lpstr>Arial Narrow</vt:lpstr>
      <vt:lpstr>Berlin Sans FB Demi</vt:lpstr>
      <vt:lpstr>Calibri</vt:lpstr>
      <vt:lpstr>Castellar</vt:lpstr>
      <vt:lpstr>Times New Roman</vt:lpstr>
      <vt:lpstr>Trebuchet MS</vt:lpstr>
      <vt:lpstr>Wingdings 3</vt:lpstr>
      <vt:lpstr>Facet</vt:lpstr>
      <vt:lpstr>PowerPoint Presentation</vt:lpstr>
      <vt:lpstr>PowerPoint Presentation</vt:lpstr>
      <vt:lpstr>PowerPoint Presentation</vt:lpstr>
      <vt:lpstr>GANTT CHART</vt:lpstr>
      <vt:lpstr>ADVANTAGES :- </vt:lpstr>
      <vt:lpstr>PowerPoint Presentation</vt:lpstr>
      <vt:lpstr>DECISION TREE</vt:lpstr>
      <vt:lpstr>PowerPoint Presentation</vt:lpstr>
      <vt:lpstr>PowerPoint Presentation</vt:lpstr>
      <vt:lpstr>DECISION TABLE</vt:lpstr>
      <vt:lpstr>PowerPoint Presentation</vt:lpstr>
      <vt:lpstr>PowerPoint Presentation</vt:lpstr>
      <vt:lpstr>USE CASE DIAGRAM</vt:lpstr>
      <vt:lpstr>PowerPoint Presentation</vt:lpstr>
      <vt:lpstr>PowerPoint Presentation</vt:lpstr>
      <vt:lpstr>E-R DIAGRAM</vt:lpstr>
      <vt:lpstr>PowerPoint Presentation</vt:lpstr>
      <vt:lpstr>PowerPoint Presentation</vt:lpstr>
      <vt:lpstr>DATA FLOW DIAGRAM:- </vt:lpstr>
      <vt:lpstr>PowerPoint Presentation</vt:lpstr>
      <vt:lpstr>PowerPoint Presentation</vt:lpstr>
      <vt:lpstr>PowerPoint Presentation</vt:lpstr>
      <vt:lpstr>STRUCTURE CHART</vt:lpstr>
      <vt:lpstr>PowerPoint Presentation</vt:lpstr>
      <vt:lpstr>CONCLUSION :-</vt:lpstr>
      <vt:lpstr>REFERENCE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Shambhavi</dc:creator>
  <cp:lastModifiedBy>win7</cp:lastModifiedBy>
  <cp:revision>46</cp:revision>
  <dcterms:created xsi:type="dcterms:W3CDTF">2018-03-12T15:32:13Z</dcterms:created>
  <dcterms:modified xsi:type="dcterms:W3CDTF">2018-04-25T20:58:47Z</dcterms:modified>
</cp:coreProperties>
</file>