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Dosis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Cambria Math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A3AB8-9333-4725-BFDB-DF53E2747A3B}">
  <a:tblStyle styleId="{D8BA3AB8-9333-4725-BFDB-DF53E2747A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Dosis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Dosis-bold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schemas.openxmlformats.org/officeDocument/2006/relationships/font" Target="fonts/CambriaMath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c616d03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c616d03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c616d032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c616d032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cb178dbd3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cb178dbd3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c616d032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c616d032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cb178dbd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cb178dbd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c616d03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c616d03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c616d032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c616d032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c616d03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c616d03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c616d03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c616d03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cb178dbd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cb178dbd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c616d03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c616d03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616d03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c616d03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c616d03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c616d03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616d032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c616d032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cb178d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cb178d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cb178dbd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cb178dbd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cb178db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cb178db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c616d032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c616d032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ca1f6cb2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ca1f6cb2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be701010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be701010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ca1f6cb2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ca1f6cb2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ca1f6cb2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9ca1f6cb2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c616d032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c616d032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goal is to simplify shared financial management for roommates, households, travel groups, teams, and event organizers in order to promote transparency and reduce conflicts in real-life scenarios.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ca1f6cb2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ca1f6cb2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cb178dbd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cb178dbd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ca1f6cb2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ca1f6cb2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ca1f6cb23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ca1f6cb2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ca1f6cb2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ca1f6cb2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cb178dbd3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cb178dbd3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9cb178dbd3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9cb178dbd3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c616d032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c616d032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ca1f6cb2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ca1f6cb2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cb178dbd3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cb178dbd3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616d032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616d032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a1f6cb2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a1f6cb2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c616d03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c616d03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c616d032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c616d032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c616d032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c616d032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cb178dbd3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cb178dbd3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youtube.com/watch?v=_NBJHMUpuRQ" TargetMode="External"/><Relationship Id="rId4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75" y="874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75" y="66712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25" y="2507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75" y="124685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25" y="83042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700" y="3834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825" y="2507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475" y="10394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50" y="3834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50" y="154292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75" y="17804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475" y="16192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50" y="9632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13" y="87802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13" y="2983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63" y="179760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63" y="12178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75" y="10819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38" y="38347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263" y="1595288"/>
            <a:ext cx="3343194" cy="3343194"/>
          </a:xfrm>
          <a:prstGeom prst="flowChartMultidocumen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250" y="63815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300" y="459750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25" y="1015588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38" y="830425"/>
            <a:ext cx="579725" cy="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5">
            <a:alphaModFix/>
          </a:blip>
          <a:srcRect b="0" l="1770" r="-1770" t="0"/>
          <a:stretch/>
        </p:blipFill>
        <p:spPr>
          <a:xfrm>
            <a:off x="5905925" y="741876"/>
            <a:ext cx="2704915" cy="15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5671225" y="2805188"/>
            <a:ext cx="3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 b="1" sz="12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C07B"/>
                </a:solidFill>
                <a:latin typeface="Calibri"/>
                <a:ea typeface="Calibri"/>
                <a:cs typeface="Calibri"/>
                <a:sym typeface="Calibri"/>
              </a:rPr>
              <a:t>Tan Vo, Daniel Nguyen, Stephen George, Quan Pham, Mir Ali, Samuel Preston, Amaan Babul, Shriniketh Mukundan</a:t>
            </a:r>
            <a:endParaRPr sz="1200">
              <a:solidFill>
                <a:srgbClr val="E5C0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9965788" y="2026363"/>
            <a:ext cx="3174375" cy="1408525"/>
            <a:chOff x="5764613" y="2065638"/>
            <a:chExt cx="3174375" cy="1408525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5929088" y="2126688"/>
              <a:ext cx="3009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E06C75"/>
                  </a:solidFill>
                  <a:latin typeface="Calibri"/>
                  <a:ea typeface="Calibri"/>
                  <a:cs typeface="Calibri"/>
                  <a:sym typeface="Calibri"/>
                </a:rPr>
                <a:t>Money was not made only for</a:t>
              </a:r>
              <a:r>
                <a:rPr i="1" lang="en" sz="1800">
                  <a:solidFill>
                    <a:srgbClr val="E0996C"/>
                  </a:solidFill>
                  <a:latin typeface="Calibri"/>
                  <a:ea typeface="Calibri"/>
                  <a:cs typeface="Calibri"/>
                  <a:sym typeface="Calibri"/>
                </a:rPr>
                <a:t> saving and accumulating, </a:t>
              </a:r>
              <a:r>
                <a:rPr i="1" lang="en" sz="1800">
                  <a:solidFill>
                    <a:srgbClr val="E69138"/>
                  </a:solidFill>
                  <a:latin typeface="Calibri"/>
                  <a:ea typeface="Calibri"/>
                  <a:cs typeface="Calibri"/>
                  <a:sym typeface="Calibri"/>
                </a:rPr>
                <a:t>it was made for sharing and</a:t>
              </a:r>
              <a:r>
                <a:rPr i="1" lang="en" sz="18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 spreading joy</a:t>
              </a:r>
              <a:endParaRPr i="1" sz="1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764613" y="2065638"/>
              <a:ext cx="208200" cy="73020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9900"/>
                </a:gs>
                <a:gs pos="100000">
                  <a:srgbClr val="E06C75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10800000">
              <a:off x="8730788" y="2743963"/>
              <a:ext cx="208200" cy="730200"/>
            </a:xfrm>
            <a:prstGeom prst="halfFrame">
              <a:avLst>
                <a:gd fmla="val 33333" name="adj1"/>
                <a:gd fmla="val 33333" name="adj2"/>
              </a:avLst>
            </a:prstGeom>
            <a:gradFill>
              <a:gsLst>
                <a:gs pos="0">
                  <a:srgbClr val="FF9900"/>
                </a:gs>
                <a:gs pos="100000">
                  <a:srgbClr val="E06C75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1081575" y="630388"/>
            <a:ext cx="3792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Expense </a:t>
            </a:r>
            <a:r>
              <a:rPr b="1" lang="en" sz="51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Sharing App</a:t>
            </a:r>
            <a:endParaRPr b="1" sz="5100">
              <a:solidFill>
                <a:srgbClr val="F6B2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954075" y="263700"/>
            <a:ext cx="6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175" name="Google Shape;175;p22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22"/>
            <p:cNvCxnSpPr>
              <a:stCxn id="177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22"/>
            <p:cNvSpPr txBox="1"/>
            <p:nvPr/>
          </p:nvSpPr>
          <p:spPr>
            <a:xfrm rot="-5400000">
              <a:off x="-198725" y="3310925"/>
              <a:ext cx="1352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1897" l="0" r="0" t="2289"/>
          <a:stretch/>
        </p:blipFill>
        <p:spPr>
          <a:xfrm>
            <a:off x="3499550" y="209375"/>
            <a:ext cx="5426176" cy="48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954075" y="263700"/>
            <a:ext cx="6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186" name="Google Shape;186;p23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3"/>
            <p:cNvCxnSpPr>
              <a:stCxn id="188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3"/>
            <p:cNvSpPr txBox="1"/>
            <p:nvPr/>
          </p:nvSpPr>
          <p:spPr>
            <a:xfrm rot="-5400000">
              <a:off x="-198725" y="3310925"/>
              <a:ext cx="1352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2257" l="5230" r="5658" t="2504"/>
          <a:stretch/>
        </p:blipFill>
        <p:spPr>
          <a:xfrm>
            <a:off x="4141600" y="155225"/>
            <a:ext cx="4846525" cy="48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196" name="Google Shape;196;p24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24"/>
            <p:cNvCxnSpPr>
              <a:stCxn id="198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24"/>
            <p:cNvSpPr txBox="1"/>
            <p:nvPr/>
          </p:nvSpPr>
          <p:spPr>
            <a:xfrm rot="-5400000">
              <a:off x="-874325" y="2635325"/>
              <a:ext cx="27036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Sequence Diagram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0" y="634150"/>
            <a:ext cx="8136625" cy="42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850000" y="111175"/>
            <a:ext cx="6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Use case</a:t>
            </a:r>
            <a:r>
              <a:rPr lang="en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 A user provide payment to a split request</a:t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54075" y="263700"/>
            <a:ext cx="6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208" name="Google Shape;208;p25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25"/>
            <p:cNvCxnSpPr>
              <a:stCxn id="210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25"/>
            <p:cNvSpPr txBox="1"/>
            <p:nvPr/>
          </p:nvSpPr>
          <p:spPr>
            <a:xfrm rot="-5400000">
              <a:off x="-563825" y="2945825"/>
              <a:ext cx="20826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Class Diagram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97" y="0"/>
            <a:ext cx="6803005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04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227" name="Google Shape;227;p27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7"/>
            <p:cNvCxnSpPr>
              <a:stCxn id="229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27"/>
            <p:cNvSpPr txBox="1"/>
            <p:nvPr/>
          </p:nvSpPr>
          <p:spPr>
            <a:xfrm rot="-5400000">
              <a:off x="-907325" y="2602325"/>
              <a:ext cx="27696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Architecture Pattern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30823" l="26146" r="45476" t="32538"/>
          <a:stretch/>
        </p:blipFill>
        <p:spPr>
          <a:xfrm>
            <a:off x="1934688" y="209375"/>
            <a:ext cx="5274625" cy="48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05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4042875" y="2934900"/>
            <a:ext cx="354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954075" y="263700"/>
            <a:ext cx="7959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Workdays are 8 hours. Weekends not included.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 follows agile methodology using scrum with 2-week sprints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team size is 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effort measured in story points (SP)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velocity is 2 SP per sprint, so 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team velocity is 20 SP per sprint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247" name="Google Shape;247;p29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29"/>
            <p:cNvCxnSpPr>
              <a:stCxn id="249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29"/>
            <p:cNvSpPr txBox="1"/>
            <p:nvPr/>
          </p:nvSpPr>
          <p:spPr>
            <a:xfrm rot="-5400000">
              <a:off x="-221225" y="3288425"/>
              <a:ext cx="1397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Timeline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9"/>
          <p:cNvSpPr txBox="1"/>
          <p:nvPr/>
        </p:nvSpPr>
        <p:spPr>
          <a:xfrm>
            <a:off x="954075" y="2110800"/>
            <a:ext cx="581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 tasks with a combined 70.75 SP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75" y="2849700"/>
            <a:ext cx="7048499" cy="210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954075" y="263700"/>
            <a:ext cx="7959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Duration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70.75 SP / (20 SP per sprint) = 3.5375 sprints = 1.76875 months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Adjusting for an agreed 75% uncertainty for factors such as volatile requirements and unexpected hurdles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1.76875 x 1.75 = 3.0953125 months ≈ 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months for flexibility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Selection for each sprint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Viable Product items 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non-MVP items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Higher priority items 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lower priority items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December month has a lot of holidays and vacation leaves, we estimate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start date:</a:t>
            </a: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January 2, 2024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end date:</a:t>
            </a: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March 31, 2024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	</a:t>
            </a: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duration:</a:t>
            </a: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3 months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30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259" name="Google Shape;259;p30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30"/>
            <p:cNvCxnSpPr>
              <a:stCxn id="261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30"/>
            <p:cNvSpPr txBox="1"/>
            <p:nvPr/>
          </p:nvSpPr>
          <p:spPr>
            <a:xfrm rot="-5400000">
              <a:off x="-200825" y="3308825"/>
              <a:ext cx="13566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Timeline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06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042875" y="2934900"/>
            <a:ext cx="354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042875" y="2934900"/>
            <a:ext cx="354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the Project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32"/>
          <p:cNvGraphicFramePr/>
          <p:nvPr/>
        </p:nvGraphicFramePr>
        <p:xfrm>
          <a:off x="2155950" y="11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{D8BA3AB8-9333-4725-BFDB-DF53E2747A3B}</a:tableStyleId>
              </a:tblPr>
              <a:tblGrid>
                <a:gridCol w="3563400"/>
                <a:gridCol w="126870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CLOUD SERVICES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Azure Virtual Machine (with IIS Web Server)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$142.35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DATABASE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Azure SQL Database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$289.46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Database Backups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$7.68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SECURITY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Microsoft Defender for Cloud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$29.60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TOTAL COST: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$469.27 / month</a:t>
                      </a:r>
                      <a:endParaRPr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77" name="Google Shape;277;p32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278" name="Google Shape;278;p32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2"/>
            <p:cNvCxnSpPr>
              <a:stCxn id="280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0" name="Google Shape;280;p32"/>
            <p:cNvSpPr txBox="1"/>
            <p:nvPr/>
          </p:nvSpPr>
          <p:spPr>
            <a:xfrm rot="-5400000">
              <a:off x="-552875" y="3043950"/>
              <a:ext cx="20607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Hardware </a:t>
              </a: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p33"/>
          <p:cNvGraphicFramePr/>
          <p:nvPr/>
        </p:nvGraphicFramePr>
        <p:xfrm>
          <a:off x="2155950" y="5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{D8BA3AB8-9333-4725-BFDB-DF53E2747A3B}</a:tableStyleId>
              </a:tblPr>
              <a:tblGrid>
                <a:gridCol w="3563400"/>
                <a:gridCol w="126870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DEVELOPMENT TOOL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Visual Studio Code Professional with Azure DevOps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$438.75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THIRD PARTY API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Stripe Payments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$0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Microsoft Notification Hubs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$10.00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TESTING TOOL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Vite and Vitest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$0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Microsoft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Playwright on Azure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$90.50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APP STORE FEE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Apple App Store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$8.25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Google Play Store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$25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TOTAL COST: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$547.50 / month + $25 one-time fee</a:t>
                      </a:r>
                      <a:endParaRPr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87" name="Google Shape;287;p33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288" name="Google Shape;288;p33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33"/>
            <p:cNvCxnSpPr>
              <a:stCxn id="290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" name="Google Shape;290;p33"/>
            <p:cNvSpPr txBox="1"/>
            <p:nvPr/>
          </p:nvSpPr>
          <p:spPr>
            <a:xfrm rot="-5400000">
              <a:off x="-552875" y="3043950"/>
              <a:ext cx="20607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Software Cost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34"/>
          <p:cNvGraphicFramePr/>
          <p:nvPr/>
        </p:nvGraphicFramePr>
        <p:xfrm>
          <a:off x="2155950" y="7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{D8BA3AB8-9333-4725-BFDB-DF53E2747A3B}</a:tableStyleId>
              </a:tblPr>
              <a:tblGrid>
                <a:gridCol w="3563400"/>
                <a:gridCol w="126870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EXPECTED SALARY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Developer (w/ nominal experience)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$6,667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TRAINING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Visual Studio Code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$0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Azure DevOps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$0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Vite and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Microsoft Playwright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$300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Vitest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$100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REWARDS/RECOGNITIONS</a:t>
                      </a:r>
                      <a:endParaRPr b="1"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Employee of the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$100 / month</a:t>
                      </a:r>
                      <a:endParaRPr sz="1200">
                        <a:solidFill>
                          <a:schemeClr val="l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TOTAL COST: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$67066.67 / month + $100</a:t>
                      </a:r>
                      <a:endParaRPr sz="12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97" name="Google Shape;297;p34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298" name="Google Shape;298;p34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" name="Google Shape;299;p34"/>
            <p:cNvCxnSpPr>
              <a:stCxn id="300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34"/>
            <p:cNvSpPr txBox="1"/>
            <p:nvPr/>
          </p:nvSpPr>
          <p:spPr>
            <a:xfrm rot="-5400000">
              <a:off x="-552875" y="3043950"/>
              <a:ext cx="20607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Personnel </a:t>
              </a: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5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306" name="Google Shape;306;p35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35"/>
            <p:cNvCxnSpPr>
              <a:stCxn id="308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35"/>
            <p:cNvSpPr txBox="1"/>
            <p:nvPr/>
          </p:nvSpPr>
          <p:spPr>
            <a:xfrm rot="-5400000">
              <a:off x="-678275" y="2918550"/>
              <a:ext cx="2311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Function Points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35"/>
          <p:cNvSpPr txBox="1"/>
          <p:nvPr/>
        </p:nvSpPr>
        <p:spPr>
          <a:xfrm>
            <a:off x="955913" y="402400"/>
            <a:ext cx="39819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 Adjustment Factor: Total = 52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C1=5, PC2=3, PC3=3, PC4=3, PC5=2, PC7=5, PC8=3, PC9=3, PC10=5, PC11=4, PC12=3, PC13=4, PC14=4.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PCA=0.65+(0.01*52) = 1.17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Points: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FP=1.17*309= 361.53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Assuming there’s 40 FP/person weeks  in terms of productivity: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 361.53/40=9.03825 person weeks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75" y="1181813"/>
            <a:ext cx="3755451" cy="26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/>
        </p:nvSpPr>
        <p:spPr>
          <a:xfrm>
            <a:off x="915250" y="285275"/>
            <a:ext cx="5824500" cy="4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 Estimation: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Estimated Project Duration: 3 months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Hardware Cost: $469.27*3= $1407.81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Software Cost: ($547.5*3)+25= $1642.5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Personnel Cost: ($67066.67*3)+100= $201,300.01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Overall Project Cost: $204,350.32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Selling Price Per User: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Expected Initial Number of Users (within first few months of release): 247.5K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Break Even Cost: $204,350.32/247,500= $0.8257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we are trying to have a profit margin of 20%, the corresponding selling price per user would be $0.8257*1.2=$0.99 per user.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36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317" name="Google Shape;317;p36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36"/>
            <p:cNvCxnSpPr>
              <a:stCxn id="319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36"/>
            <p:cNvSpPr txBox="1"/>
            <p:nvPr/>
          </p:nvSpPr>
          <p:spPr>
            <a:xfrm rot="-5400000">
              <a:off x="-678275" y="2918550"/>
              <a:ext cx="2311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Price Estimation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07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836275" y="1818613"/>
            <a:ext cx="627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Testing: Vitest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for testing individual functions and components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 Testing: Playwright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for testing entire pages and routes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38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36" name="Google Shape;336;p38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38"/>
            <p:cNvCxnSpPr>
              <a:stCxn id="338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38"/>
            <p:cNvSpPr txBox="1"/>
            <p:nvPr/>
          </p:nvSpPr>
          <p:spPr>
            <a:xfrm rot="-5400000">
              <a:off x="-475775" y="3033875"/>
              <a:ext cx="190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Testing Plan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100" y="1546200"/>
            <a:ext cx="1118301" cy="10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104" y="2469325"/>
            <a:ext cx="1220425" cy="9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754525" y="244625"/>
            <a:ext cx="591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Vitest Example: Password Hashing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754525" y="860225"/>
            <a:ext cx="7284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Chose to write test cases for password hashing function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Vital for security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Can easily create input-outputs pairs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Passwords are user inputs, so every possible value type must be tested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54525" y="2630625"/>
            <a:ext cx="82269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createHash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'node:crypto'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hashContent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hashStr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createHash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'sha256'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hashContent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digest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'hex'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hashStr</a:t>
            </a: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8" name="Google Shape;348;p39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49" name="Google Shape;349;p39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39"/>
            <p:cNvCxnSpPr>
              <a:stCxn id="351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39"/>
            <p:cNvSpPr txBox="1"/>
            <p:nvPr/>
          </p:nvSpPr>
          <p:spPr>
            <a:xfrm rot="-5400000">
              <a:off x="-475775" y="3033875"/>
              <a:ext cx="190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Unit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754525" y="209375"/>
            <a:ext cx="26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754525" y="860225"/>
            <a:ext cx="26955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First case uses a basic username and password as arguments. Compares output to a known hash.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case tests for edge cases by providing empty strings.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case provides the opposite: very long strings of 200 characters.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59" name="Google Shape;359;p40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" name="Google Shape;360;p40"/>
            <p:cNvCxnSpPr>
              <a:stCxn id="361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40"/>
            <p:cNvSpPr txBox="1"/>
            <p:nvPr/>
          </p:nvSpPr>
          <p:spPr>
            <a:xfrm rot="-5400000">
              <a:off x="-475775" y="3033875"/>
              <a:ext cx="190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Unit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40"/>
          <p:cNvSpPr txBox="1"/>
          <p:nvPr/>
        </p:nvSpPr>
        <p:spPr>
          <a:xfrm>
            <a:off x="3450000" y="177013"/>
            <a:ext cx="5694000" cy="457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'vitest'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'./server'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Correct hashes generated manually using: </a:t>
            </a:r>
            <a:endParaRPr i="1" sz="9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https://emn178.github.io/online-tools/sha256.html</a:t>
            </a:r>
            <a:endParaRPr i="1" sz="9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 hash generation test'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'returns the correct hash for a common password and salt'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00" u="sng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'password123'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900" u="sng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'salt123'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'bb4609fd7ede19a1a39bb73b2b84e41284e.........'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eq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'returns the correct empty hash for an empty password and salt'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emptyHash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'e3b0c44298fc1c149afbf4c8996fb92427ae4.........'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emptyHash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eq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'returns the correct hash for a very long password and salt'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longPassword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longSalt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'5cd768ee0d1286342583e9ef8dce5786892.........'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longPassword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longSalt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9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eq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9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9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754525" y="244625"/>
            <a:ext cx="591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Case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754525" y="860225"/>
            <a:ext cx="7284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Tests support for non-ASCII characters. Password is made of emojis and salt is made of Hiragana, both Unicode-only character sets.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41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70" name="Google Shape;370;p41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1" name="Google Shape;371;p41"/>
            <p:cNvCxnSpPr>
              <a:stCxn id="372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2" name="Google Shape;372;p41"/>
            <p:cNvSpPr txBox="1"/>
            <p:nvPr/>
          </p:nvSpPr>
          <p:spPr>
            <a:xfrm rot="-5400000">
              <a:off x="-475775" y="3033875"/>
              <a:ext cx="190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Unit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41"/>
          <p:cNvSpPr txBox="1"/>
          <p:nvPr/>
        </p:nvSpPr>
        <p:spPr>
          <a:xfrm>
            <a:off x="1422900" y="2206525"/>
            <a:ext cx="6298200" cy="232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 hash generation test'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0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'returns the correct hash for non-ASCII characters'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()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'😂😂👌👌'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'ぁぁぁぁ'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'f386474a7906bb5070f4153aa525f9e............'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generatePasswordHash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salt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correctHash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10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eq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generatedHash</a:t>
            </a: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678DD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611000" y="2202300"/>
            <a:ext cx="59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 mobile expense-sharing app to streamline the process of splitting costs among multiple people.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 rot="5400000">
            <a:off x="4270125" y="-959500"/>
            <a:ext cx="554100" cy="5769500"/>
            <a:chOff x="200425" y="-1048650"/>
            <a:chExt cx="554100" cy="5769500"/>
          </a:xfrm>
        </p:grpSpPr>
        <p:sp>
          <p:nvSpPr>
            <p:cNvPr id="102" name="Google Shape;102;p15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5"/>
            <p:cNvCxnSpPr>
              <a:stCxn id="104" idx="1"/>
            </p:cNvCxnSpPr>
            <p:nvPr/>
          </p:nvCxnSpPr>
          <p:spPr>
            <a:xfrm rot="-5400000">
              <a:off x="-2222525" y="1651350"/>
              <a:ext cx="5400000" cy="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Google Shape;104;p15"/>
            <p:cNvSpPr txBox="1"/>
            <p:nvPr/>
          </p:nvSpPr>
          <p:spPr>
            <a:xfrm rot="-5400000">
              <a:off x="-334925" y="3261900"/>
              <a:ext cx="16248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15"/>
          <p:cNvCxnSpPr/>
          <p:nvPr/>
        </p:nvCxnSpPr>
        <p:spPr>
          <a:xfrm>
            <a:off x="1662425" y="3134675"/>
            <a:ext cx="58131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754525" y="244625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754525" y="860225"/>
            <a:ext cx="7284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All tests passed! Our function works. 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All tests were ran concurrently.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p42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81" name="Google Shape;381;p42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42"/>
            <p:cNvCxnSpPr>
              <a:stCxn id="383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Google Shape;383;p42"/>
            <p:cNvSpPr txBox="1"/>
            <p:nvPr/>
          </p:nvSpPr>
          <p:spPr>
            <a:xfrm rot="-5400000">
              <a:off x="-475775" y="3033875"/>
              <a:ext cx="190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Unit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42"/>
          <p:cNvSpPr txBox="1"/>
          <p:nvPr/>
        </p:nvSpPr>
        <p:spPr>
          <a:xfrm>
            <a:off x="1057375" y="2073350"/>
            <a:ext cx="6678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 vitest --run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RUN  v0.34.6 C:/Users/S/Code/md-y/3354-splitsquad/Implementation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src/lib/util/server.test.ts (4)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password hash generation test (4)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returns the correct hash for a common password and salt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returns the correct empty hash for an empty password and salt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returns the correct hash for a very long password and salt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✓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returns the correct hash for non-ASCII characters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Test Files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1 passed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(1)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   Tests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4 passed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(4)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Start at  19:45:01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 Duration  629 ms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754525" y="244625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We Need Integration Testing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754525" y="860225"/>
            <a:ext cx="7284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Hash generation is just one part. There are many elements to logging in: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Interfacing with the database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Processing user input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Creating authentication token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Sending response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can test everything together with </a:t>
            </a:r>
            <a:r>
              <a:rPr b="1"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Playwright.</a:t>
            </a:r>
            <a:endParaRPr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43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392" name="Google Shape;392;p43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43"/>
            <p:cNvCxnSpPr>
              <a:stCxn id="394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43"/>
            <p:cNvSpPr txBox="1"/>
            <p:nvPr/>
          </p:nvSpPr>
          <p:spPr>
            <a:xfrm rot="-5400000">
              <a:off x="-824225" y="2685425"/>
              <a:ext cx="2603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754525" y="816613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 Case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4"/>
          <p:cNvSpPr txBox="1"/>
          <p:nvPr>
            <p:ph idx="1" type="body"/>
          </p:nvPr>
        </p:nvSpPr>
        <p:spPr>
          <a:xfrm>
            <a:off x="754525" y="1432213"/>
            <a:ext cx="33879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Playwright remote controls a browser to simulate user input.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Steps of this case: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Go to login page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Input username/password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Check if it logged in correctly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44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402" name="Google Shape;402;p44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44"/>
            <p:cNvCxnSpPr>
              <a:stCxn id="404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44"/>
            <p:cNvSpPr txBox="1"/>
            <p:nvPr/>
          </p:nvSpPr>
          <p:spPr>
            <a:xfrm rot="-5400000">
              <a:off x="-824225" y="2685425"/>
              <a:ext cx="2603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44"/>
          <p:cNvSpPr txBox="1"/>
          <p:nvPr/>
        </p:nvSpPr>
        <p:spPr>
          <a:xfrm>
            <a:off x="4142425" y="590563"/>
            <a:ext cx="5001600" cy="3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'login with correct user info'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authSecret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})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Navigate to index page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Fill in form with test credentials info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'Username'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'Username'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getByRole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'button'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{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'Login'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Wait until the dashboard is loaded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waitForURL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'/dashboard'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{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timeout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700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4000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Check to make sure the authentication token was set as a cookie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cookies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cookies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tokenCookie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cookies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find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cookie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cookie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'splitsquad_jwt'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tokenCookie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toBeUndefined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Verify the token was sent by our server by using our authentication secret, and decode it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tokenPayload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jwt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verify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tokenCookie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authSecret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Record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Our token is a JWT, so it contains information about our user such as their username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tokenPayload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toEqual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Cleanup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1AFE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754525" y="1448563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Negative Case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754525" y="2064163"/>
            <a:ext cx="34860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Same as last case, but it logs in with the wrong password.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Makes sure the login page returns an error.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45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413" name="Google Shape;413;p45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45"/>
            <p:cNvCxnSpPr>
              <a:stCxn id="415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45"/>
            <p:cNvSpPr txBox="1"/>
            <p:nvPr/>
          </p:nvSpPr>
          <p:spPr>
            <a:xfrm rot="-5400000">
              <a:off x="-824225" y="2685425"/>
              <a:ext cx="2603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 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45"/>
          <p:cNvSpPr txBox="1"/>
          <p:nvPr/>
        </p:nvSpPr>
        <p:spPr>
          <a:xfrm>
            <a:off x="3984900" y="1222663"/>
            <a:ext cx="5159100" cy="310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'login with incorrect user info'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authSecret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})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Navigate to index page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This will catch the login request response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loginResponse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waitForResponse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/?/login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Fill in form with fake credentials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'Username'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'Username'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getByLabel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'Password'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'bad password: 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getByRole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'button'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{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700">
                <a:solidFill>
                  <a:srgbClr val="98C37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'Submit'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}).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700">
                <a:solidFill>
                  <a:srgbClr val="7F848E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// Wait for the login response, and expect a 400 range error response</a:t>
            </a:r>
            <a:endParaRPr i="1" sz="700">
              <a:solidFill>
                <a:srgbClr val="7F848E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loginResponse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56B6C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toBeGreaterThanOrEqual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expect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E06C7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toBeLessThan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D19A66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00">
                <a:solidFill>
                  <a:srgbClr val="C678D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E5C07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61AFE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solidFill>
                <a:srgbClr val="ABB2B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BB2B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700">
              <a:solidFill>
                <a:srgbClr val="61AFE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754525" y="244625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754525" y="860225"/>
            <a:ext cx="72846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All tests passed! Our login system works. 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Tests used Chromium as the browser, but any browser/device can be used.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46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424" name="Google Shape;424;p46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46"/>
            <p:cNvCxnSpPr>
              <a:stCxn id="426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46"/>
            <p:cNvSpPr txBox="1"/>
            <p:nvPr/>
          </p:nvSpPr>
          <p:spPr>
            <a:xfrm rot="-5400000">
              <a:off x="-892925" y="2616725"/>
              <a:ext cx="27408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 </a:t>
              </a: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7" name="Google Shape;427;p46"/>
          <p:cNvPicPr preferRelativeResize="0"/>
          <p:nvPr/>
        </p:nvPicPr>
        <p:blipFill rotWithShape="1">
          <a:blip r:embed="rId3">
            <a:alphaModFix/>
          </a:blip>
          <a:srcRect b="50828" l="0" r="0" t="0"/>
          <a:stretch/>
        </p:blipFill>
        <p:spPr>
          <a:xfrm>
            <a:off x="905700" y="3172800"/>
            <a:ext cx="5158451" cy="14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6"/>
          <p:cNvSpPr txBox="1"/>
          <p:nvPr/>
        </p:nvSpPr>
        <p:spPr>
          <a:xfrm>
            <a:off x="905700" y="1910700"/>
            <a:ext cx="823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Running 2 tests using 1 worker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ok 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1 login.spec.ts:5:1 › login with correct user info (5.2s)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ok 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2 login.spec.ts:34:1 › login with incorrect password (450ms)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2 passed</a:t>
            </a:r>
            <a:r>
              <a:rPr lang="en" sz="10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(9.6s)</a:t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7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08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6" name="Google Shape;436;p47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7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754525" y="244625"/>
            <a:ext cx="591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48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444" name="Google Shape;444;p48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p48"/>
            <p:cNvCxnSpPr>
              <a:stCxn id="446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6" name="Google Shape;446;p48"/>
            <p:cNvSpPr txBox="1"/>
            <p:nvPr/>
          </p:nvSpPr>
          <p:spPr>
            <a:xfrm rot="-5400000">
              <a:off x="-10775" y="3498875"/>
              <a:ext cx="976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Demo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github.com/md-y/3354-splitsquad" id="447" name="Google Shape;447;p48" title="CS/SE 3354 SplitSquad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675" y="798727"/>
            <a:ext cx="6972654" cy="3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09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5" name="Google Shape;455;p49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9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50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463" name="Google Shape;463;p50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4" name="Google Shape;464;p50"/>
            <p:cNvCxnSpPr>
              <a:stCxn id="465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5" name="Google Shape;465;p50"/>
            <p:cNvSpPr txBox="1"/>
            <p:nvPr/>
          </p:nvSpPr>
          <p:spPr>
            <a:xfrm rot="-5400000">
              <a:off x="-391775" y="3205050"/>
              <a:ext cx="1738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50"/>
          <p:cNvSpPr txBox="1"/>
          <p:nvPr/>
        </p:nvSpPr>
        <p:spPr>
          <a:xfrm>
            <a:off x="954075" y="263700"/>
            <a:ext cx="7939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[1] A. of us at monday.com, “Scrum: The definitive guide,” monday.com Blog,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https://monday.com/blog/project-management/scrum/ (accessed Nov. 17, 2023).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[2] W. Vige, “Story points: Estimate user stories in agile [2023],” Asana, https://asana.com/resources/story-points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(accessed Nov. 17, 2023).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[3] D. Radigan, “What are story points in agile and how do you estimate them?,” Atlassian,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https://www.atlassian.com/agile/project-management/estimation (accessed Nov. 17, 2023).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[4] M. Rehkopf, “User stories: Examples and template,” Atlassian,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https://www.atlassian.com/agile/project-management/user-stories (accessed Nov. 17, 2023).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[5] “Monday,” monday.com, https://monday.com/ (accessed Nov. 17, 2023).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[6] Webgraphviz, http://www.webgraphviz.com/ (accessed Nov. 17, 2023).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[7] Microsoft, “Pricing-Microsoft Defender: Microsoft Azure,” Pricing-Microsoft Defender | Microsoft Azure,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https://azure.microsoft.com/en-us/pricing/details/defender-for-cloud/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[8] Microsoft, “Pricing - Azure SQL Database Single Database: Microsoft Azure,” Pricing - Azure SQL Database Single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Database | Microsoft Azure, https://azure.microsoft.com/en-us/pricing/details/azure-sql-database/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single/#pricing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[9] Microsoft, “Pricing - Cloud Services: Microsoft Azure,” Pricing - Cloud Services | Microsoft Azure,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https://azure.microsoft.com/en-us/pricing/details/cloud-services/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[10] Microsoft, “Visual Studio Professional - monthly subscription - Visual Studio Marketplace,”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marketplace.visualstudio.com. https://marketplace.visualstudio.com/items?itemName=ms.vs-professional-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monthly#pricing (accessed Nov. 16, 2023).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[11] J. Simonson and K. Main, “Stripe Pricing And Fees (2023 Guide) – Forbes Advisor,” www.forbes.com, 2023.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https://www.forbes.com/advisor/business/services/stripe-pricing-fees/ (accessed Nov. 16, 2023).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[12] Microsoft, “Pricing Calculator | Microsoft Azure,” Microsoft.com, 2023.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https://azure.microsoft.com/en-us/pricing/calculator/ (accessed Nov. 16, 2023).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51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473" name="Google Shape;473;p51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51"/>
            <p:cNvCxnSpPr>
              <a:stCxn id="475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51"/>
            <p:cNvSpPr txBox="1"/>
            <p:nvPr/>
          </p:nvSpPr>
          <p:spPr>
            <a:xfrm rot="-5400000">
              <a:off x="-391775" y="3205050"/>
              <a:ext cx="17385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51"/>
          <p:cNvSpPr txBox="1"/>
          <p:nvPr/>
        </p:nvSpPr>
        <p:spPr>
          <a:xfrm>
            <a:off x="954075" y="263700"/>
            <a:ext cx="7939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[13] Swing2App, “How much does it cost to publish an app on the app store? | Blog,” Swing2App, Aug. 18, 2022.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https://www.swing2app.com/blog/how-much-does-it-cost-to-publish-an-app-on-the-app-store/ (accessed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Nov. 16, 2023).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[14] “Pricing calculator: Microsoft Azure,” Pricing Calculator | Microsoft Azure,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https://azure.microsoft.com/en-us/pricing/calculator/?service=playwright-testing [Accessed Nov. 15, 2023].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[15] Chcomley, “Get started with Azure DevOps,” Learning path - Training | Microsoft Learn,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https://learn.microsoft.com/en-us/training/paths/evolve-your-devops-practices/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[16] J. Charlesworth, “Vite: The Complete Developer’s Guide,” Vite: The Complete Developer’s Guide | Udemy,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https://www.udemy.com/course/vite-developers-guide/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[17] B. Alam, “Web Automation and Testing using Playwright,” Web Automation and Testing using Playwright | Udemy,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https://www.udemy.com/course/playwright/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[18] “Scalable learning for organizations of every size,” Plans - Udemy Business, https://business.udemy.com/plans/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[19] Vladimir, “Getting Started,” Getting Started | Guide | Vitest, https://vitest.dev/guide/ [Accessed Nov. 16,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[20] What Is Venmo? – Venmo, help.venmo.com/hc/en-us/articles/221011388-What-is-Venmo-. [Accessed 15 Nov.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2023].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[21] “What Is Venmo: How It Works.” Money, money.com/what-is-venmo-how-it-works/. [Accessed 15 Nov.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[22] “About.” Splitwise, www.splitwise.com/about. [Accessed 15 Nov.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[23] Reiff, Nathan. “How Splitwise Makes Money.” Investopedia, Investopedia,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www.investopedia.com/articles/company-insights/090816/how-splitwise-works-and-makes-money.asp. [Accessed 15 Nov. 2023]. </a:t>
            </a:r>
            <a:endParaRPr sz="1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956225" y="877150"/>
            <a:ext cx="5642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 Focus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Streamlined facilitation of expense splitting in group settings, especially meals and group purchases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to Existing Apps: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Venmo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Allows splitting bills and expenses, but primarily oriented towards individual transactions, lacking emphasis on group purchases.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mbria Math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Splitwise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Commonly used for splitting expenses among groups; functions as an expense tracker without direct payment features. Ideal for tracking shared costs but lacks direct payment handling.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200425" y="296550"/>
            <a:ext cx="554100" cy="4424300"/>
            <a:chOff x="200425" y="296550"/>
            <a:chExt cx="554100" cy="4424300"/>
          </a:xfrm>
        </p:grpSpPr>
        <p:sp>
          <p:nvSpPr>
            <p:cNvPr id="113" name="Google Shape;113;p16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6"/>
            <p:cNvCxnSpPr>
              <a:stCxn id="115" idx="1"/>
            </p:cNvCxnSpPr>
            <p:nvPr/>
          </p:nvCxnSpPr>
          <p:spPr>
            <a:xfrm rot="10800000">
              <a:off x="477475" y="296550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6"/>
            <p:cNvSpPr txBox="1"/>
            <p:nvPr/>
          </p:nvSpPr>
          <p:spPr>
            <a:xfrm rot="-5400000">
              <a:off x="-967025" y="2629800"/>
              <a:ext cx="28890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Industry </a:t>
              </a: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Comparison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512" y="433850"/>
            <a:ext cx="1571375" cy="15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510" y="2571750"/>
            <a:ext cx="1571375" cy="15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914950" y="786300"/>
            <a:ext cx="3314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Squad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Handles Direct Payments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Bank Access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Partial Payments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Recurring Payments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Friendly UI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Others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Direct Payments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Party Bank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 for Instant Transactions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Recurring Payments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2143975" y="316013"/>
            <a:ext cx="554100" cy="4511475"/>
            <a:chOff x="200425" y="209375"/>
            <a:chExt cx="554100" cy="4511475"/>
          </a:xfrm>
        </p:grpSpPr>
        <p:sp>
          <p:nvSpPr>
            <p:cNvPr id="125" name="Google Shape;125;p17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7"/>
            <p:cNvCxnSpPr>
              <a:stCxn id="127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7"/>
            <p:cNvSpPr txBox="1"/>
            <p:nvPr/>
          </p:nvSpPr>
          <p:spPr>
            <a:xfrm rot="-5400000">
              <a:off x="-833975" y="2675675"/>
              <a:ext cx="26229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Why Split Squad?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147788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973800" y="42950"/>
            <a:ext cx="802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(Representative)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user shall be able to see and accept or deny a pending split request and, if accepted, pay the expense back partially or in full via a selected payment integration…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user shall be able to view expense organization such as history of all incoming/outgoing expenses (“I owe you”/”You owe me”)...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system shall store all user information, friend/group information, …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144" name="Google Shape;144;p19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9"/>
            <p:cNvCxnSpPr>
              <a:stCxn id="146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 txBox="1"/>
            <p:nvPr/>
          </p:nvSpPr>
          <p:spPr>
            <a:xfrm rot="-5400000">
              <a:off x="-533675" y="2975975"/>
              <a:ext cx="20223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Requirements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9"/>
          <p:cNvSpPr txBox="1"/>
          <p:nvPr/>
        </p:nvSpPr>
        <p:spPr>
          <a:xfrm>
            <a:off x="973800" y="1705250"/>
            <a:ext cx="8026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Nonfunctional Requirements (Representative)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Usability: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User-friendly interface, quick task completion, and high satisfaction.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loading, handles heavy traffic, quick backend operations.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 data protection, multi-factor authentication, threat detection, and compliance.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Operational: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uptime, short maintenance windows for smooth operations.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Regulatory/Ethical: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GDPR compliance, ethical data handling, and fair financial practices.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0" y="2766900"/>
            <a:ext cx="9144000" cy="2367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48030" l="0" r="0" t="21709"/>
          <a:stretch/>
        </p:blipFill>
        <p:spPr>
          <a:xfrm>
            <a:off x="0" y="0"/>
            <a:ext cx="9144000" cy="27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686525" y="1647700"/>
            <a:ext cx="201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03</a:t>
            </a:r>
            <a:endParaRPr sz="9600">
              <a:solidFill>
                <a:srgbClr val="FF99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702525" y="2934900"/>
            <a:ext cx="488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 rot="10800000">
            <a:off x="7704525" y="3260350"/>
            <a:ext cx="453300" cy="3924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-87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209550">
              <a:srgbClr val="1155CC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954075" y="263700"/>
            <a:ext cx="6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200425" y="209375"/>
            <a:ext cx="554100" cy="4511475"/>
            <a:chOff x="200425" y="209375"/>
            <a:chExt cx="554100" cy="4511475"/>
          </a:xfrm>
        </p:grpSpPr>
        <p:sp>
          <p:nvSpPr>
            <p:cNvPr id="164" name="Google Shape;164;p21"/>
            <p:cNvSpPr/>
            <p:nvPr/>
          </p:nvSpPr>
          <p:spPr>
            <a:xfrm rot="5400000">
              <a:off x="313825" y="4415450"/>
              <a:ext cx="327300" cy="2835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21"/>
            <p:cNvCxnSpPr>
              <a:stCxn id="166" idx="1"/>
            </p:cNvCxnSpPr>
            <p:nvPr/>
          </p:nvCxnSpPr>
          <p:spPr>
            <a:xfrm rot="10800000">
              <a:off x="477475" y="209375"/>
              <a:ext cx="0" cy="40548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21"/>
            <p:cNvSpPr txBox="1"/>
            <p:nvPr/>
          </p:nvSpPr>
          <p:spPr>
            <a:xfrm rot="-5400000">
              <a:off x="-198725" y="3310925"/>
              <a:ext cx="1352400" cy="55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Use Case</a:t>
              </a:r>
              <a:endParaRPr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00" y="725400"/>
            <a:ext cx="6470450" cy="4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