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5b36fbda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5b36fbda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5b36fbda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5b36fbda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5b36fbda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5b36fbda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5b36fbda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5b36fbda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5b36fbda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5b36fbda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5b36fbda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5b36fbda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5b36fbd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5b36fbd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5b36fbda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5b36fbda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5b36fbda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5b36fbda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5b36fbda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5b36fbda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5b36fbda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5b36fbda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5b36fbda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5b36fbda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5b36fbda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5b36fbda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5b36fbda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5b36fbda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Bank CRM </a:t>
            </a:r>
            <a:br>
              <a:rPr lang="en-GB"/>
            </a:br>
            <a:r>
              <a:rPr lang="en-GB"/>
              <a:t>Data Analysis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MUHAMMAD SAHANWAJ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REPORTE VISUALS</a:t>
            </a:r>
            <a:endParaRPr/>
          </a:p>
          <a:p>
            <a:pPr indent="0" lvl="0" marL="0" rtl="0" algn="l">
              <a:spcBef>
                <a:spcPts val="0"/>
              </a:spcBef>
              <a:spcAft>
                <a:spcPts val="0"/>
              </a:spcAft>
              <a:buNone/>
            </a:pPr>
            <a:r>
              <a:t/>
            </a:r>
            <a:endParaRPr/>
          </a:p>
        </p:txBody>
      </p:sp>
      <p:pic>
        <p:nvPicPr>
          <p:cNvPr id="132" name="Google Shape;132;p22"/>
          <p:cNvPicPr preferRelativeResize="0"/>
          <p:nvPr/>
        </p:nvPicPr>
        <p:blipFill>
          <a:blip r:embed="rId3">
            <a:alphaModFix/>
          </a:blip>
          <a:stretch>
            <a:fillRect/>
          </a:stretch>
        </p:blipFill>
        <p:spPr>
          <a:xfrm>
            <a:off x="135350" y="1152425"/>
            <a:ext cx="9008650" cy="385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REPORTE VISUALS</a:t>
            </a:r>
            <a:endParaRPr/>
          </a:p>
        </p:txBody>
      </p:sp>
      <p:pic>
        <p:nvPicPr>
          <p:cNvPr id="138" name="Google Shape;138;p23"/>
          <p:cNvPicPr preferRelativeResize="0"/>
          <p:nvPr/>
        </p:nvPicPr>
        <p:blipFill>
          <a:blip r:embed="rId3">
            <a:alphaModFix/>
          </a:blip>
          <a:stretch>
            <a:fillRect/>
          </a:stretch>
        </p:blipFill>
        <p:spPr>
          <a:xfrm>
            <a:off x="75200" y="1304825"/>
            <a:ext cx="9068801" cy="374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REPORTE VISUALS</a:t>
            </a:r>
            <a:endParaRPr/>
          </a:p>
        </p:txBody>
      </p:sp>
      <p:pic>
        <p:nvPicPr>
          <p:cNvPr id="144" name="Google Shape;144;p24"/>
          <p:cNvPicPr preferRelativeResize="0"/>
          <p:nvPr/>
        </p:nvPicPr>
        <p:blipFill>
          <a:blip r:embed="rId3">
            <a:alphaModFix/>
          </a:blip>
          <a:stretch>
            <a:fillRect/>
          </a:stretch>
        </p:blipFill>
        <p:spPr>
          <a:xfrm>
            <a:off x="152400" y="1152425"/>
            <a:ext cx="8871275" cy="3838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REPORTE VISUALS</a:t>
            </a:r>
            <a:endParaRPr/>
          </a:p>
        </p:txBody>
      </p:sp>
      <p:pic>
        <p:nvPicPr>
          <p:cNvPr id="150" name="Google Shape;150;p25"/>
          <p:cNvPicPr preferRelativeResize="0"/>
          <p:nvPr/>
        </p:nvPicPr>
        <p:blipFill>
          <a:blip r:embed="rId3">
            <a:alphaModFix/>
          </a:blip>
          <a:stretch>
            <a:fillRect/>
          </a:stretch>
        </p:blipFill>
        <p:spPr>
          <a:xfrm>
            <a:off x="0" y="1304825"/>
            <a:ext cx="9144000" cy="383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56" name="Google Shape;156;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GB">
                <a:solidFill>
                  <a:srgbClr val="000000"/>
                </a:solidFill>
                <a:latin typeface="Roboto"/>
                <a:ea typeface="Roboto"/>
                <a:cs typeface="Roboto"/>
                <a:sym typeface="Roboto"/>
              </a:rPr>
              <a:t>Our project focused intensively on analyzing customer churn dynamics within the banking sector, uncovering deep insights into customer behaviors, risk factors, and prevailing market trends. By examining critical metrics such as churn rates, customer demographics, and usage patterns of banking products, we crafted strategic approaches rooted in data to bolster both customer retention and acquisition efforts.</a:t>
            </a:r>
            <a:endParaRPr>
              <a:solidFill>
                <a:srgbClr val="000000"/>
              </a:solidFill>
              <a:latin typeface="Roboto"/>
              <a:ea typeface="Roboto"/>
              <a:cs typeface="Roboto"/>
              <a:sym typeface="Roboto"/>
            </a:endParaRPr>
          </a:p>
          <a:p>
            <a:pPr indent="0" lvl="0" marL="0" rtl="0" algn="l">
              <a:spcBef>
                <a:spcPts val="1200"/>
              </a:spcBef>
              <a:spcAft>
                <a:spcPts val="1200"/>
              </a:spcAft>
              <a:buNone/>
            </a:pPr>
            <a:r>
              <a:rPr lang="en-GB">
                <a:solidFill>
                  <a:srgbClr val="000000"/>
                </a:solidFill>
                <a:latin typeface="Roboto"/>
                <a:ea typeface="Roboto"/>
                <a:cs typeface="Roboto"/>
                <a:sym typeface="Roboto"/>
              </a:rPr>
              <a:t>However, it's imperative to recognize that customer churn is a multifaceted phenomenon influenced by factors extending beyond our </a:t>
            </a:r>
            <a:r>
              <a:rPr lang="en-GB">
                <a:solidFill>
                  <a:srgbClr val="000000"/>
                </a:solidFill>
                <a:latin typeface="Roboto"/>
                <a:ea typeface="Roboto"/>
                <a:cs typeface="Roboto"/>
                <a:sym typeface="Roboto"/>
              </a:rPr>
              <a:t>dataset</a:t>
            </a:r>
            <a:r>
              <a:rPr lang="en-GB">
                <a:solidFill>
                  <a:srgbClr val="000000"/>
                </a:solidFill>
                <a:latin typeface="Roboto"/>
                <a:ea typeface="Roboto"/>
                <a:cs typeface="Roboto"/>
                <a:sym typeface="Roboto"/>
              </a:rPr>
              <a:t> scope. These include customer experiences, competitive pressures, and broader economic conditions. Therefore, while our analysis provides valuable insights, achieving sustained success in reducing churn and enhancing overall customer satisfaction demands a holistic strategy. This strategy should integrate qualitative data analysis, continuous customer feedback, and vigilant monitoring to dynamically adjust and optimize our approaches over time.</a:t>
            </a:r>
            <a:endParaRPr>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solidFill>
                  <a:srgbClr val="000000"/>
                </a:solidFill>
              </a:rPr>
              <a:t>THANK YOU</a:t>
            </a:r>
            <a:endParaRPr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a:bodyPr>
          <a:lstStyle/>
          <a:p>
            <a:pPr indent="0" lvl="0" marL="0" rtl="0" algn="l">
              <a:spcBef>
                <a:spcPts val="1200"/>
              </a:spcBef>
              <a:spcAft>
                <a:spcPts val="0"/>
              </a:spcAft>
              <a:buNone/>
            </a:pPr>
            <a:r>
              <a:rPr lang="en-GB">
                <a:solidFill>
                  <a:srgbClr val="000000"/>
                </a:solidFill>
                <a:latin typeface="Roboto"/>
                <a:ea typeface="Roboto"/>
                <a:cs typeface="Roboto"/>
                <a:sym typeface="Roboto"/>
              </a:rPr>
              <a:t>Welcome to our project presentation on enhancing the bank's retention strategy through a better understanding of customer behavior. In today's competitive market, leveraging data insights is vital for long-term success and customer loyalty.</a:t>
            </a:r>
            <a:endParaRPr>
              <a:solidFill>
                <a:srgbClr val="000000"/>
              </a:solidFill>
              <a:latin typeface="Roboto"/>
              <a:ea typeface="Roboto"/>
              <a:cs typeface="Roboto"/>
              <a:sym typeface="Roboto"/>
            </a:endParaRPr>
          </a:p>
          <a:p>
            <a:pPr indent="0" lvl="0" marL="0" rtl="0" algn="l">
              <a:spcBef>
                <a:spcPts val="1200"/>
              </a:spcBef>
              <a:spcAft>
                <a:spcPts val="0"/>
              </a:spcAft>
              <a:buNone/>
            </a:pPr>
            <a:r>
              <a:rPr lang="en-GB">
                <a:solidFill>
                  <a:srgbClr val="000000"/>
                </a:solidFill>
                <a:latin typeface="Roboto"/>
                <a:ea typeface="Roboto"/>
                <a:cs typeface="Roboto"/>
                <a:sym typeface="Roboto"/>
              </a:rPr>
              <a:t>This project analyzes customer interactions, financial behaviors, and demographic trends to uncover actionable insights. By examining churn patterns, spending habits, and marketing responses, we aim to develop strategies that retain existing customers and attract new ones.</a:t>
            </a:r>
            <a:endParaRPr>
              <a:solidFill>
                <a:srgbClr val="000000"/>
              </a:solidFill>
              <a:latin typeface="Roboto"/>
              <a:ea typeface="Roboto"/>
              <a:cs typeface="Roboto"/>
              <a:sym typeface="Roboto"/>
            </a:endParaRPr>
          </a:p>
          <a:p>
            <a:pPr indent="0" lvl="0" marL="0" rtl="0" algn="l">
              <a:spcBef>
                <a:spcPts val="1200"/>
              </a:spcBef>
              <a:spcAft>
                <a:spcPts val="0"/>
              </a:spcAft>
              <a:buNone/>
            </a:pPr>
            <a:r>
              <a:rPr lang="en-GB">
                <a:solidFill>
                  <a:srgbClr val="000000"/>
                </a:solidFill>
                <a:latin typeface="Roboto"/>
                <a:ea typeface="Roboto"/>
                <a:cs typeface="Roboto"/>
                <a:sym typeface="Roboto"/>
              </a:rPr>
              <a:t>Using a comprehensive dataset with customer information, transaction details, credit scores, and demographics, we applied advanced analytics and visualization techniques. These insights will guide data-driven decisions to optimize customer satisfaction and drive business growth.</a:t>
            </a:r>
            <a:endParaRPr>
              <a:solidFill>
                <a:srgbClr val="000000"/>
              </a:solidFill>
              <a:latin typeface="Roboto"/>
              <a:ea typeface="Roboto"/>
              <a:cs typeface="Roboto"/>
              <a:sym typeface="Roboto"/>
            </a:endParaRPr>
          </a:p>
          <a:p>
            <a:pPr indent="0" lvl="0" marL="0" rtl="0" algn="l">
              <a:spcBef>
                <a:spcPts val="1200"/>
              </a:spcBef>
              <a:spcAft>
                <a:spcPts val="1200"/>
              </a:spcAft>
              <a:buNone/>
            </a:pPr>
            <a:r>
              <a:rPr lang="en-GB">
                <a:solidFill>
                  <a:srgbClr val="000000"/>
                </a:solidFill>
                <a:latin typeface="Roboto"/>
                <a:ea typeface="Roboto"/>
                <a:cs typeface="Roboto"/>
                <a:sym typeface="Roboto"/>
              </a:rPr>
              <a:t>Let's explore the key insights from our data journey that will shape our future strategies.</a:t>
            </a:r>
            <a:endParaRPr>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latin typeface="Roboto"/>
                <a:ea typeface="Roboto"/>
                <a:cs typeface="Roboto"/>
                <a:sym typeface="Roboto"/>
              </a:rPr>
              <a:t>This project focuses on analyzing customer churn and retention in a bank, using data-driven insights to uncover trends and patterns that influence customer behavior. By examining demographics, account activity, and product usage, the project aims to identify high-risk customer segments and develop targeted strategies to improve retention. The ultimate goal is to utilize data analytics to enhance customer satisfaction, reduce churn rates, and drive sustainable growth for the bank.</a:t>
            </a:r>
            <a:endParaRPr>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Analytical Methods &amp; Tools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u="sng">
                <a:solidFill>
                  <a:srgbClr val="000000"/>
                </a:solidFill>
                <a:latin typeface="Roboto"/>
                <a:ea typeface="Roboto"/>
                <a:cs typeface="Roboto"/>
                <a:sym typeface="Roboto"/>
              </a:rPr>
              <a:t>Data Cleaning and Formatting</a:t>
            </a:r>
            <a:endParaRPr b="1" u="sng">
              <a:solidFill>
                <a:srgbClr val="000000"/>
              </a:solidFill>
              <a:latin typeface="Roboto"/>
              <a:ea typeface="Roboto"/>
              <a:cs typeface="Roboto"/>
              <a:sym typeface="Roboto"/>
            </a:endParaRPr>
          </a:p>
          <a:p>
            <a:pPr indent="0" lvl="0" marL="0" rtl="0" algn="l">
              <a:spcBef>
                <a:spcPts val="1200"/>
              </a:spcBef>
              <a:spcAft>
                <a:spcPts val="0"/>
              </a:spcAft>
              <a:buNone/>
            </a:pPr>
            <a:r>
              <a:rPr lang="en-GB">
                <a:solidFill>
                  <a:srgbClr val="000000"/>
                </a:solidFill>
                <a:latin typeface="Roboto"/>
                <a:ea typeface="Roboto"/>
                <a:cs typeface="Roboto"/>
                <a:sym typeface="Roboto"/>
              </a:rPr>
              <a:t>Utilized </a:t>
            </a:r>
            <a:r>
              <a:rPr b="1" lang="en-GB">
                <a:solidFill>
                  <a:srgbClr val="000000"/>
                </a:solidFill>
                <a:latin typeface="Roboto"/>
                <a:ea typeface="Roboto"/>
                <a:cs typeface="Roboto"/>
                <a:sym typeface="Roboto"/>
              </a:rPr>
              <a:t>Excel</a:t>
            </a:r>
            <a:r>
              <a:rPr lang="en-GB">
                <a:solidFill>
                  <a:srgbClr val="000000"/>
                </a:solidFill>
                <a:latin typeface="Roboto"/>
                <a:ea typeface="Roboto"/>
                <a:cs typeface="Roboto"/>
                <a:sym typeface="Roboto"/>
              </a:rPr>
              <a:t> for initial data cleaning, such as removing duplicates and ensuring column consistency. Performed data profiling to comprehend the dataset's structure, identify patterns, and evaluate data quality.</a:t>
            </a:r>
            <a:endParaRPr>
              <a:solidFill>
                <a:srgbClr val="000000"/>
              </a:solidFill>
              <a:latin typeface="Roboto"/>
              <a:ea typeface="Roboto"/>
              <a:cs typeface="Roboto"/>
              <a:sym typeface="Roboto"/>
            </a:endParaRPr>
          </a:p>
          <a:p>
            <a:pPr indent="0" lvl="0" marL="0" rtl="0" algn="l">
              <a:spcBef>
                <a:spcPts val="1200"/>
              </a:spcBef>
              <a:spcAft>
                <a:spcPts val="0"/>
              </a:spcAft>
              <a:buNone/>
            </a:pPr>
            <a:r>
              <a:rPr b="1" lang="en-GB" u="sng">
                <a:solidFill>
                  <a:srgbClr val="000000"/>
                </a:solidFill>
                <a:latin typeface="Roboto"/>
                <a:ea typeface="Roboto"/>
                <a:cs typeface="Roboto"/>
                <a:sym typeface="Roboto"/>
              </a:rPr>
              <a:t>Data Storage and Manipulation</a:t>
            </a:r>
            <a:endParaRPr b="1" u="sng">
              <a:solidFill>
                <a:srgbClr val="000000"/>
              </a:solidFill>
              <a:latin typeface="Roboto"/>
              <a:ea typeface="Roboto"/>
              <a:cs typeface="Roboto"/>
              <a:sym typeface="Roboto"/>
            </a:endParaRPr>
          </a:p>
          <a:p>
            <a:pPr indent="0" lvl="0" marL="0" rtl="0" algn="l">
              <a:spcBef>
                <a:spcPts val="1200"/>
              </a:spcBef>
              <a:spcAft>
                <a:spcPts val="0"/>
              </a:spcAft>
              <a:buNone/>
            </a:pPr>
            <a:r>
              <a:rPr lang="en-GB">
                <a:solidFill>
                  <a:srgbClr val="000000"/>
                </a:solidFill>
                <a:latin typeface="Roboto"/>
                <a:ea typeface="Roboto"/>
                <a:cs typeface="Roboto"/>
                <a:sym typeface="Roboto"/>
              </a:rPr>
              <a:t>Imported the Excel data into an </a:t>
            </a:r>
            <a:r>
              <a:rPr b="1" lang="en-GB">
                <a:solidFill>
                  <a:srgbClr val="000000"/>
                </a:solidFill>
                <a:latin typeface="Roboto"/>
                <a:ea typeface="Roboto"/>
                <a:cs typeface="Roboto"/>
                <a:sym typeface="Roboto"/>
              </a:rPr>
              <a:t>SQL database</a:t>
            </a:r>
            <a:r>
              <a:rPr lang="en-GB">
                <a:solidFill>
                  <a:srgbClr val="000000"/>
                </a:solidFill>
                <a:latin typeface="Roboto"/>
                <a:ea typeface="Roboto"/>
                <a:cs typeface="Roboto"/>
                <a:sym typeface="Roboto"/>
              </a:rPr>
              <a:t>. Analyzed customer churn by writing SQL queries to correlate customer attributes with churn rates.</a:t>
            </a:r>
            <a:endParaRPr>
              <a:solidFill>
                <a:srgbClr val="000000"/>
              </a:solidFill>
              <a:latin typeface="Roboto"/>
              <a:ea typeface="Roboto"/>
              <a:cs typeface="Roboto"/>
              <a:sym typeface="Roboto"/>
            </a:endParaRPr>
          </a:p>
          <a:p>
            <a:pPr indent="0" lvl="0" marL="0" rtl="0" algn="l">
              <a:spcBef>
                <a:spcPts val="1200"/>
              </a:spcBef>
              <a:spcAft>
                <a:spcPts val="0"/>
              </a:spcAft>
              <a:buNone/>
            </a:pPr>
            <a:r>
              <a:rPr b="1" lang="en-GB" u="sng">
                <a:solidFill>
                  <a:srgbClr val="000000"/>
                </a:solidFill>
                <a:latin typeface="Roboto"/>
                <a:ea typeface="Roboto"/>
                <a:cs typeface="Roboto"/>
                <a:sym typeface="Roboto"/>
              </a:rPr>
              <a:t>Data Analysis and Visualization</a:t>
            </a:r>
            <a:endParaRPr b="1" u="sng">
              <a:solidFill>
                <a:srgbClr val="000000"/>
              </a:solidFill>
              <a:latin typeface="Roboto"/>
              <a:ea typeface="Roboto"/>
              <a:cs typeface="Roboto"/>
              <a:sym typeface="Roboto"/>
            </a:endParaRPr>
          </a:p>
          <a:p>
            <a:pPr indent="0" lvl="0" marL="0" rtl="0" algn="l">
              <a:spcBef>
                <a:spcPts val="1200"/>
              </a:spcBef>
              <a:spcAft>
                <a:spcPts val="1200"/>
              </a:spcAft>
              <a:buNone/>
            </a:pPr>
            <a:r>
              <a:rPr lang="en-GB">
                <a:solidFill>
                  <a:srgbClr val="000000"/>
                </a:solidFill>
                <a:latin typeface="Roboto"/>
                <a:ea typeface="Roboto"/>
                <a:cs typeface="Roboto"/>
                <a:sym typeface="Roboto"/>
              </a:rPr>
              <a:t>Processed the data in</a:t>
            </a:r>
            <a:r>
              <a:rPr b="1" lang="en-GB">
                <a:solidFill>
                  <a:srgbClr val="000000"/>
                </a:solidFill>
                <a:latin typeface="Roboto"/>
                <a:ea typeface="Roboto"/>
                <a:cs typeface="Roboto"/>
                <a:sym typeface="Roboto"/>
              </a:rPr>
              <a:t> Power BI</a:t>
            </a:r>
            <a:r>
              <a:rPr lang="en-GB">
                <a:solidFill>
                  <a:srgbClr val="000000"/>
                </a:solidFill>
                <a:latin typeface="Roboto"/>
                <a:ea typeface="Roboto"/>
                <a:cs typeface="Roboto"/>
                <a:sym typeface="Roboto"/>
              </a:rPr>
              <a:t> using queries and original files. Developed interactive dashboards to visualize balance details, churn rates, and customer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Roboto"/>
                <a:ea typeface="Roboto"/>
                <a:cs typeface="Roboto"/>
                <a:sym typeface="Roboto"/>
              </a:rPr>
              <a:t>During the last fiscal year, Capstone Bank faced significant customer churn, leading management to seek analytical specialists for solutions.</a:t>
            </a:r>
            <a:endParaRPr>
              <a:solidFill>
                <a:srgbClr val="000000"/>
              </a:solidFill>
              <a:latin typeface="Roboto"/>
              <a:ea typeface="Roboto"/>
              <a:cs typeface="Roboto"/>
              <a:sym typeface="Roboto"/>
            </a:endParaRPr>
          </a:p>
          <a:p>
            <a:pPr indent="0" lvl="0" marL="0" rtl="0" algn="l">
              <a:spcBef>
                <a:spcPts val="1200"/>
              </a:spcBef>
              <a:spcAft>
                <a:spcPts val="0"/>
              </a:spcAft>
              <a:buNone/>
            </a:pPr>
            <a:r>
              <a:t/>
            </a:r>
            <a:endParaRPr>
              <a:solidFill>
                <a:srgbClr val="000000"/>
              </a:solidFill>
              <a:latin typeface="Roboto"/>
              <a:ea typeface="Roboto"/>
              <a:cs typeface="Roboto"/>
              <a:sym typeface="Roboto"/>
            </a:endParaRPr>
          </a:p>
          <a:p>
            <a:pPr indent="0" lvl="0" marL="0" rtl="0" algn="l">
              <a:spcBef>
                <a:spcPts val="1200"/>
              </a:spcBef>
              <a:spcAft>
                <a:spcPts val="1200"/>
              </a:spcAft>
              <a:buNone/>
            </a:pPr>
            <a:r>
              <a:rPr lang="en-GB">
                <a:solidFill>
                  <a:srgbClr val="000000"/>
                </a:solidFill>
                <a:latin typeface="Roboto"/>
                <a:ea typeface="Roboto"/>
                <a:cs typeface="Roboto"/>
                <a:sym typeface="Roboto"/>
              </a:rPr>
              <a:t>Evaluate the profitability of individual customer segments to prioritize high-value clients and customize offerings accordingly.</a:t>
            </a:r>
            <a:endParaRPr>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Customer Summaries</a:t>
            </a:r>
            <a:endParaRPr/>
          </a:p>
          <a:p>
            <a:pPr indent="0" lvl="0" marL="0" rtl="0" algn="l">
              <a:spcBef>
                <a:spcPts val="120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Roboto"/>
                <a:ea typeface="Roboto"/>
                <a:cs typeface="Roboto"/>
                <a:sym typeface="Roboto"/>
              </a:rPr>
              <a:t>Total Customers	</a:t>
            </a:r>
            <a:endParaRPr b="1">
              <a:solidFill>
                <a:srgbClr val="000000"/>
              </a:solidFill>
              <a:latin typeface="Roboto"/>
              <a:ea typeface="Roboto"/>
              <a:cs typeface="Roboto"/>
              <a:sym typeface="Roboto"/>
            </a:endParaRPr>
          </a:p>
          <a:p>
            <a:pPr indent="0" lvl="0" marL="0" rtl="0" algn="l">
              <a:spcBef>
                <a:spcPts val="1200"/>
              </a:spcBef>
              <a:spcAft>
                <a:spcPts val="0"/>
              </a:spcAft>
              <a:buNone/>
            </a:pPr>
            <a:r>
              <a:rPr b="1" lang="en-GB">
                <a:solidFill>
                  <a:srgbClr val="000000"/>
                </a:solidFill>
                <a:latin typeface="Roboto"/>
                <a:ea typeface="Roboto"/>
                <a:cs typeface="Roboto"/>
                <a:sym typeface="Roboto"/>
              </a:rPr>
              <a:t>					</a:t>
            </a:r>
            <a:endParaRPr b="1">
              <a:solidFill>
                <a:srgbClr val="000000"/>
              </a:solidFill>
              <a:latin typeface="Roboto"/>
              <a:ea typeface="Roboto"/>
              <a:cs typeface="Roboto"/>
              <a:sym typeface="Roboto"/>
            </a:endParaRPr>
          </a:p>
          <a:p>
            <a:pPr indent="0" lvl="0" marL="0" rtl="0" algn="l">
              <a:spcBef>
                <a:spcPts val="1200"/>
              </a:spcBef>
              <a:spcAft>
                <a:spcPts val="0"/>
              </a:spcAft>
              <a:buNone/>
            </a:pPr>
            <a:r>
              <a:rPr b="1" lang="en-GB">
                <a:solidFill>
                  <a:srgbClr val="000000"/>
                </a:solidFill>
                <a:latin typeface="Roboto"/>
                <a:ea typeface="Roboto"/>
                <a:cs typeface="Roboto"/>
                <a:sym typeface="Roboto"/>
              </a:rPr>
              <a:t>Churn Rate</a:t>
            </a:r>
            <a:endParaRPr b="1">
              <a:solidFill>
                <a:srgbClr val="000000"/>
              </a:solidFill>
              <a:latin typeface="Roboto"/>
              <a:ea typeface="Roboto"/>
              <a:cs typeface="Roboto"/>
              <a:sym typeface="Roboto"/>
            </a:endParaRPr>
          </a:p>
          <a:p>
            <a:pPr indent="0" lvl="0" marL="0" rtl="0" algn="l">
              <a:spcBef>
                <a:spcPts val="1200"/>
              </a:spcBef>
              <a:spcAft>
                <a:spcPts val="0"/>
              </a:spcAft>
              <a:buNone/>
            </a:pPr>
            <a:r>
              <a:t/>
            </a:r>
            <a:endParaRPr b="1">
              <a:solidFill>
                <a:srgbClr val="000000"/>
              </a:solidFill>
              <a:latin typeface="Roboto"/>
              <a:ea typeface="Roboto"/>
              <a:cs typeface="Roboto"/>
              <a:sym typeface="Roboto"/>
            </a:endParaRPr>
          </a:p>
          <a:p>
            <a:pPr indent="0" lvl="0" marL="0" rtl="0" algn="l">
              <a:spcBef>
                <a:spcPts val="1200"/>
              </a:spcBef>
              <a:spcAft>
                <a:spcPts val="0"/>
              </a:spcAft>
              <a:buNone/>
            </a:pPr>
            <a:r>
              <a:rPr b="1" lang="en-GB">
                <a:solidFill>
                  <a:srgbClr val="000000"/>
                </a:solidFill>
                <a:latin typeface="Roboto"/>
                <a:ea typeface="Roboto"/>
                <a:cs typeface="Roboto"/>
                <a:sym typeface="Roboto"/>
              </a:rPr>
              <a:t>Total Active Customer</a:t>
            </a:r>
            <a:endParaRPr b="1">
              <a:solidFill>
                <a:srgbClr val="000000"/>
              </a:solidFill>
              <a:latin typeface="Roboto"/>
              <a:ea typeface="Roboto"/>
              <a:cs typeface="Roboto"/>
              <a:sym typeface="Roboto"/>
            </a:endParaRPr>
          </a:p>
          <a:p>
            <a:pPr indent="0" lvl="0" marL="0" rtl="0" algn="l">
              <a:spcBef>
                <a:spcPts val="1200"/>
              </a:spcBef>
              <a:spcAft>
                <a:spcPts val="0"/>
              </a:spcAft>
              <a:buNone/>
            </a:pPr>
            <a:r>
              <a:t/>
            </a:r>
            <a:endParaRPr b="1">
              <a:solidFill>
                <a:srgbClr val="000000"/>
              </a:solidFill>
              <a:latin typeface="Roboto"/>
              <a:ea typeface="Roboto"/>
              <a:cs typeface="Roboto"/>
              <a:sym typeface="Roboto"/>
            </a:endParaRPr>
          </a:p>
          <a:p>
            <a:pPr indent="0" lvl="0" marL="0" rtl="0" algn="l">
              <a:spcBef>
                <a:spcPts val="1200"/>
              </a:spcBef>
              <a:spcAft>
                <a:spcPts val="1200"/>
              </a:spcAft>
              <a:buNone/>
            </a:pPr>
            <a:r>
              <a:rPr b="1" lang="en-GB">
                <a:solidFill>
                  <a:srgbClr val="000000"/>
                </a:solidFill>
                <a:latin typeface="Roboto"/>
                <a:ea typeface="Roboto"/>
                <a:cs typeface="Roboto"/>
                <a:sym typeface="Roboto"/>
              </a:rPr>
              <a:t>Total Non Active Customer</a:t>
            </a:r>
            <a:endParaRPr/>
          </a:p>
        </p:txBody>
      </p:sp>
      <p:pic>
        <p:nvPicPr>
          <p:cNvPr id="98" name="Google Shape;98;p18"/>
          <p:cNvPicPr preferRelativeResize="0"/>
          <p:nvPr/>
        </p:nvPicPr>
        <p:blipFill>
          <a:blip r:embed="rId3">
            <a:alphaModFix/>
          </a:blip>
          <a:stretch>
            <a:fillRect/>
          </a:stretch>
        </p:blipFill>
        <p:spPr>
          <a:xfrm>
            <a:off x="4729688" y="1266325"/>
            <a:ext cx="1038225" cy="647700"/>
          </a:xfrm>
          <a:prstGeom prst="rect">
            <a:avLst/>
          </a:prstGeom>
          <a:noFill/>
          <a:ln>
            <a:noFill/>
          </a:ln>
        </p:spPr>
      </p:pic>
      <p:pic>
        <p:nvPicPr>
          <p:cNvPr id="99" name="Google Shape;99;p18"/>
          <p:cNvPicPr preferRelativeResize="0"/>
          <p:nvPr/>
        </p:nvPicPr>
        <p:blipFill>
          <a:blip r:embed="rId4">
            <a:alphaModFix/>
          </a:blip>
          <a:stretch>
            <a:fillRect/>
          </a:stretch>
        </p:blipFill>
        <p:spPr>
          <a:xfrm>
            <a:off x="4663013" y="2027913"/>
            <a:ext cx="1171575" cy="657225"/>
          </a:xfrm>
          <a:prstGeom prst="rect">
            <a:avLst/>
          </a:prstGeom>
          <a:noFill/>
          <a:ln>
            <a:noFill/>
          </a:ln>
        </p:spPr>
      </p:pic>
      <p:pic>
        <p:nvPicPr>
          <p:cNvPr id="100" name="Google Shape;100;p18"/>
          <p:cNvPicPr preferRelativeResize="0"/>
          <p:nvPr/>
        </p:nvPicPr>
        <p:blipFill>
          <a:blip r:embed="rId5">
            <a:alphaModFix/>
          </a:blip>
          <a:stretch>
            <a:fillRect/>
          </a:stretch>
        </p:blipFill>
        <p:spPr>
          <a:xfrm>
            <a:off x="4677324" y="2799049"/>
            <a:ext cx="1171575" cy="641577"/>
          </a:xfrm>
          <a:prstGeom prst="rect">
            <a:avLst/>
          </a:prstGeom>
          <a:noFill/>
          <a:ln>
            <a:noFill/>
          </a:ln>
        </p:spPr>
      </p:pic>
      <p:pic>
        <p:nvPicPr>
          <p:cNvPr id="101" name="Google Shape;101;p18"/>
          <p:cNvPicPr preferRelativeResize="0"/>
          <p:nvPr/>
        </p:nvPicPr>
        <p:blipFill>
          <a:blip r:embed="rId6">
            <a:alphaModFix/>
          </a:blip>
          <a:stretch>
            <a:fillRect/>
          </a:stretch>
        </p:blipFill>
        <p:spPr>
          <a:xfrm>
            <a:off x="4677313" y="3728538"/>
            <a:ext cx="1285875" cy="67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Identify Regions and Genders with Higher Churn Rates</a:t>
            </a:r>
            <a:endParaRPr/>
          </a:p>
          <a:p>
            <a:pPr indent="0" lvl="0" marL="0" rtl="0" algn="l">
              <a:spcBef>
                <a:spcPts val="1200"/>
              </a:spcBef>
              <a:spcAft>
                <a:spcPts val="0"/>
              </a:spcAft>
              <a:buNone/>
            </a:pPr>
            <a:r>
              <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406075" y="1383625"/>
            <a:ext cx="2827400" cy="3083100"/>
          </a:xfrm>
          <a:prstGeom prst="rect">
            <a:avLst/>
          </a:prstGeom>
          <a:noFill/>
          <a:ln>
            <a:noFill/>
          </a:ln>
        </p:spPr>
      </p:pic>
      <p:pic>
        <p:nvPicPr>
          <p:cNvPr id="109" name="Google Shape;109;p19"/>
          <p:cNvPicPr preferRelativeResize="0"/>
          <p:nvPr/>
        </p:nvPicPr>
        <p:blipFill>
          <a:blip r:embed="rId4">
            <a:alphaModFix/>
          </a:blip>
          <a:stretch>
            <a:fillRect/>
          </a:stretch>
        </p:blipFill>
        <p:spPr>
          <a:xfrm>
            <a:off x="3594425" y="1383625"/>
            <a:ext cx="5237875" cy="308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Examining Customer Segments Prone to Churn</a:t>
            </a:r>
            <a:endParaRPr/>
          </a:p>
          <a:p>
            <a:pPr indent="0" lvl="0" marL="0" rtl="0" algn="l">
              <a:spcBef>
                <a:spcPts val="1200"/>
              </a:spcBef>
              <a:spcAft>
                <a:spcPts val="0"/>
              </a:spcAft>
              <a:buNone/>
            </a:pPr>
            <a:r>
              <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latin typeface="Roboto"/>
                <a:ea typeface="Roboto"/>
                <a:cs typeface="Roboto"/>
                <a:sym typeface="Roboto"/>
              </a:rPr>
              <a:t>The findings indicate that customers who use only one product from the bank are more likely to churn, highlighting a specific vulnerable customer segment.</a:t>
            </a:r>
            <a:endParaRPr>
              <a:solidFill>
                <a:srgbClr val="000000"/>
              </a:solidFill>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402800" y="2571750"/>
            <a:ext cx="4018800" cy="1997275"/>
          </a:xfrm>
          <a:prstGeom prst="rect">
            <a:avLst/>
          </a:prstGeom>
          <a:noFill/>
          <a:ln>
            <a:noFill/>
          </a:ln>
        </p:spPr>
      </p:pic>
      <p:pic>
        <p:nvPicPr>
          <p:cNvPr id="117" name="Google Shape;117;p20"/>
          <p:cNvPicPr preferRelativeResize="0"/>
          <p:nvPr/>
        </p:nvPicPr>
        <p:blipFill>
          <a:blip r:embed="rId4">
            <a:alphaModFix/>
          </a:blip>
          <a:stretch>
            <a:fillRect/>
          </a:stretch>
        </p:blipFill>
        <p:spPr>
          <a:xfrm>
            <a:off x="4496800" y="2571750"/>
            <a:ext cx="4226850" cy="191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Recommendations to Reduce Churn Rate</a:t>
            </a:r>
            <a:endParaRPr/>
          </a:p>
          <a:p>
            <a:pPr indent="0" lvl="0" marL="0" rtl="0" algn="l">
              <a:spcBef>
                <a:spcPts val="1200"/>
              </a:spcBef>
              <a:spcAft>
                <a:spcPts val="0"/>
              </a:spcAft>
              <a:buNone/>
            </a:pPr>
            <a:r>
              <a:t/>
            </a:r>
            <a:endParaRPr/>
          </a:p>
        </p:txBody>
      </p:sp>
      <p:sp>
        <p:nvSpPr>
          <p:cNvPr id="123" name="Google Shape;123;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solidFill>
                  <a:srgbClr val="000000"/>
                </a:solidFill>
                <a:latin typeface="Roboto"/>
                <a:ea typeface="Roboto"/>
                <a:cs typeface="Roboto"/>
                <a:sym typeface="Roboto"/>
              </a:rPr>
              <a:t>The bank is seeing a rise in new customer numbers annually, coupled with a decreasing churn rate. To sustain this positive trend and minimize churn further, prioritizing annual efforts to boost customer acquisition is crucial. Targeted marketing initiatives should specifically address countries like Germany and France, where churn rates are notably high (841 and 810 churned customers, respectively).</a:t>
            </a:r>
            <a:endParaRPr sz="1700">
              <a:solidFill>
                <a:srgbClr val="000000"/>
              </a:solidFill>
              <a:latin typeface="Roboto"/>
              <a:ea typeface="Roboto"/>
              <a:cs typeface="Roboto"/>
              <a:sym typeface="Roboto"/>
            </a:endParaRPr>
          </a:p>
        </p:txBody>
      </p:sp>
      <p:pic>
        <p:nvPicPr>
          <p:cNvPr id="124" name="Google Shape;124;p21"/>
          <p:cNvPicPr preferRelativeResize="0"/>
          <p:nvPr/>
        </p:nvPicPr>
        <p:blipFill>
          <a:blip r:embed="rId3">
            <a:alphaModFix/>
          </a:blip>
          <a:stretch>
            <a:fillRect/>
          </a:stretch>
        </p:blipFill>
        <p:spPr>
          <a:xfrm>
            <a:off x="311700" y="3218450"/>
            <a:ext cx="2952750" cy="1413700"/>
          </a:xfrm>
          <a:prstGeom prst="rect">
            <a:avLst/>
          </a:prstGeom>
          <a:noFill/>
          <a:ln>
            <a:noFill/>
          </a:ln>
        </p:spPr>
      </p:pic>
      <p:pic>
        <p:nvPicPr>
          <p:cNvPr id="125" name="Google Shape;125;p21"/>
          <p:cNvPicPr preferRelativeResize="0"/>
          <p:nvPr/>
        </p:nvPicPr>
        <p:blipFill>
          <a:blip r:embed="rId4">
            <a:alphaModFix/>
          </a:blip>
          <a:stretch>
            <a:fillRect/>
          </a:stretch>
        </p:blipFill>
        <p:spPr>
          <a:xfrm>
            <a:off x="3264450" y="3218450"/>
            <a:ext cx="3142375" cy="1350575"/>
          </a:xfrm>
          <a:prstGeom prst="rect">
            <a:avLst/>
          </a:prstGeom>
          <a:noFill/>
          <a:ln>
            <a:noFill/>
          </a:ln>
        </p:spPr>
      </p:pic>
      <p:pic>
        <p:nvPicPr>
          <p:cNvPr id="126" name="Google Shape;126;p21"/>
          <p:cNvPicPr preferRelativeResize="0"/>
          <p:nvPr/>
        </p:nvPicPr>
        <p:blipFill>
          <a:blip r:embed="rId5">
            <a:alphaModFix/>
          </a:blip>
          <a:stretch>
            <a:fillRect/>
          </a:stretch>
        </p:blipFill>
        <p:spPr>
          <a:xfrm>
            <a:off x="6422475" y="3323725"/>
            <a:ext cx="2409825" cy="124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