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6.svg" ContentType="image/svg+xml"/>
  <Override PartName="/ppt/media/image28.svg" ContentType="image/svg+xml"/>
  <Override PartName="/ppt/media/image32.svg" ContentType="image/svg+xml"/>
  <Override PartName="/ppt/media/image34.svg" ContentType="image/svg+xml"/>
  <Override PartName="/ppt/media/image36.svg" ContentType="image/svg+xml"/>
  <Override PartName="/ppt/media/image39.svg" ContentType="image/svg+xml"/>
  <Override PartName="/ppt/media/image4.svg" ContentType="image/svg+xml"/>
  <Override PartName="/ppt/media/image43.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8288000" cy="10287000"/>
  <p:notesSz cx="6858000" cy="9144000"/>
  <p:embeddedFontLs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0.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39.svg"/><Relationship Id="rId1" Type="http://schemas.openxmlformats.org/officeDocument/2006/relationships/image" Target="../media/image38.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0.sv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4.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43.svg"/><Relationship Id="rId1"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43.svg"/><Relationship Id="rId1"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6.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43.svg"/><Relationship Id="rId1" Type="http://schemas.openxmlformats.org/officeDocument/2006/relationships/image" Target="../media/image42.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43.svg"/><Relationship Id="rId1" Type="http://schemas.openxmlformats.org/officeDocument/2006/relationships/image" Target="../media/image4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6.svg"/><Relationship Id="rId3" Type="http://schemas.openxmlformats.org/officeDocument/2006/relationships/image" Target="../media/image35.png"/><Relationship Id="rId2" Type="http://schemas.openxmlformats.org/officeDocument/2006/relationships/image" Target="../media/image6.sv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2.svg"/><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0.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2.sv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svg"/><Relationship Id="rId7" Type="http://schemas.openxmlformats.org/officeDocument/2006/relationships/image" Target="../media/image35.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4.svg"/><Relationship Id="rId3" Type="http://schemas.openxmlformats.org/officeDocument/2006/relationships/image" Target="../media/image33.png"/><Relationship Id="rId2" Type="http://schemas.openxmlformats.org/officeDocument/2006/relationships/image" Target="../media/image32.svg"/><Relationship Id="rId10" Type="http://schemas.openxmlformats.org/officeDocument/2006/relationships/slideLayout" Target="../slideLayouts/slideLayout7.xml"/><Relationship Id="rId1"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rot="-3773782">
            <a:off x="-2636533" y="-3185942"/>
            <a:ext cx="7273962" cy="6996229"/>
          </a:xfrm>
          <a:custGeom>
            <a:avLst/>
            <a:gdLst/>
            <a:ahLst/>
            <a:cxnLst/>
            <a:rect l="l" t="t" r="r" b="b"/>
            <a:pathLst>
              <a:path w="7273962" h="6996229">
                <a:moveTo>
                  <a:pt x="0" y="0"/>
                </a:moveTo>
                <a:lnTo>
                  <a:pt x="7273961" y="0"/>
                </a:lnTo>
                <a:lnTo>
                  <a:pt x="7273961" y="6996229"/>
                </a:lnTo>
                <a:lnTo>
                  <a:pt x="0" y="699622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353143" y="2680250"/>
            <a:ext cx="10867464" cy="8180236"/>
          </a:xfrm>
          <a:custGeom>
            <a:avLst/>
            <a:gdLst/>
            <a:ahLst/>
            <a:cxnLst/>
            <a:rect l="l" t="t" r="r" b="b"/>
            <a:pathLst>
              <a:path w="10867464" h="8180236">
                <a:moveTo>
                  <a:pt x="0" y="0"/>
                </a:moveTo>
                <a:lnTo>
                  <a:pt x="10867464" y="0"/>
                </a:lnTo>
                <a:lnTo>
                  <a:pt x="10867464" y="8180236"/>
                </a:lnTo>
                <a:lnTo>
                  <a:pt x="0" y="8180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500603">
            <a:off x="13721959" y="6774752"/>
            <a:ext cx="6462252" cy="6286009"/>
          </a:xfrm>
          <a:custGeom>
            <a:avLst/>
            <a:gdLst/>
            <a:ahLst/>
            <a:cxnLst/>
            <a:rect l="l" t="t" r="r" b="b"/>
            <a:pathLst>
              <a:path w="6462252" h="6286009">
                <a:moveTo>
                  <a:pt x="0" y="0"/>
                </a:moveTo>
                <a:lnTo>
                  <a:pt x="6462251" y="0"/>
                </a:lnTo>
                <a:lnTo>
                  <a:pt x="6462251" y="6286009"/>
                </a:lnTo>
                <a:lnTo>
                  <a:pt x="0" y="62860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514350" y="1484862"/>
            <a:ext cx="17259300" cy="2352675"/>
          </a:xfrm>
          <a:prstGeom prst="rect">
            <a:avLst/>
          </a:prstGeom>
        </p:spPr>
        <p:txBody>
          <a:bodyPr lIns="0" tIns="0" rIns="0" bIns="0" rtlCol="0" anchor="t">
            <a:spAutoFit/>
          </a:bodyPr>
          <a:lstStyle/>
          <a:p>
            <a:pPr algn="l">
              <a:lnSpc>
                <a:spcPts val="9375"/>
              </a:lnSpc>
            </a:pPr>
            <a:r>
              <a:rPr lang="en-US" sz="7500" b="1" spc="74">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COLUMBIA ASIA HOSPITAL ANALYSIS</a:t>
            </a:r>
            <a:endParaRPr lang="en-US" sz="7500" b="1" spc="74">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9375"/>
              </a:lnSpc>
            </a:pPr>
          </a:p>
        </p:txBody>
      </p:sp>
      <p:sp>
        <p:nvSpPr>
          <p:cNvPr id="6" name="TextBox 6"/>
          <p:cNvSpPr txBox="1"/>
          <p:nvPr/>
        </p:nvSpPr>
        <p:spPr>
          <a:xfrm>
            <a:off x="11460039" y="5788910"/>
            <a:ext cx="6313611" cy="695325"/>
          </a:xfrm>
          <a:prstGeom prst="rect">
            <a:avLst/>
          </a:prstGeom>
        </p:spPr>
        <p:txBody>
          <a:bodyPr lIns="0" tIns="0" rIns="0" bIns="0" rtlCol="0" anchor="t">
            <a:spAutoFit/>
          </a:bodyPr>
          <a:lstStyle/>
          <a:p>
            <a:pPr algn="l">
              <a:lnSpc>
                <a:spcPts val="5625"/>
              </a:lnSpc>
            </a:pPr>
            <a:r>
              <a:rPr lang="en-US" sz="4500" b="1" i="1">
                <a:solidFill>
                  <a:srgbClr val="000000"/>
                </a:solidFill>
                <a:latin typeface="Proxima Nova Bold Italics" panose="02000506030000020004"/>
                <a:ea typeface="Proxima Nova Bold Italics" panose="02000506030000020004"/>
                <a:cs typeface="Proxima Nova Bold Italics" panose="02000506030000020004"/>
                <a:sym typeface="Proxima Nova Bold Italics" panose="02000506030000020004"/>
              </a:rPr>
              <a:t>Muhammad Sahanwaj</a:t>
            </a:r>
            <a:endParaRPr lang="en-US" sz="4500" b="1" i="1">
              <a:solidFill>
                <a:srgbClr val="000000"/>
              </a:solidFill>
              <a:latin typeface="Proxima Nova Bold Italics" panose="02000506030000020004"/>
              <a:ea typeface="Proxima Nova Bold Italics" panose="02000506030000020004"/>
              <a:cs typeface="Proxima Nova Bold Italics" panose="02000506030000020004"/>
              <a:sym typeface="Proxima Nova Bold Italics"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rot="0">
            <a:off x="8922646" y="0"/>
            <a:ext cx="9365354" cy="10521774"/>
            <a:chOff x="0" y="0"/>
            <a:chExt cx="4060051" cy="4561380"/>
          </a:xfrm>
        </p:grpSpPr>
        <p:sp>
          <p:nvSpPr>
            <p:cNvPr id="3" name="Freeform 3"/>
            <p:cNvSpPr/>
            <p:nvPr/>
          </p:nvSpPr>
          <p:spPr>
            <a:xfrm>
              <a:off x="0" y="0"/>
              <a:ext cx="4060051" cy="4561380"/>
            </a:xfrm>
            <a:custGeom>
              <a:avLst/>
              <a:gdLst/>
              <a:ahLst/>
              <a:cxnLst/>
              <a:rect l="l" t="t" r="r" b="b"/>
              <a:pathLst>
                <a:path w="4060051" h="4561380">
                  <a:moveTo>
                    <a:pt x="0" y="0"/>
                  </a:moveTo>
                  <a:lnTo>
                    <a:pt x="4060051" y="0"/>
                  </a:lnTo>
                  <a:lnTo>
                    <a:pt x="4060051" y="4561380"/>
                  </a:lnTo>
                  <a:lnTo>
                    <a:pt x="0" y="4561380"/>
                  </a:lnTo>
                  <a:close/>
                </a:path>
              </a:pathLst>
            </a:custGeom>
            <a:solidFill>
              <a:srgbClr val="CAE7E4"/>
            </a:solidFill>
          </p:spPr>
        </p:sp>
      </p:grpSp>
      <p:sp>
        <p:nvSpPr>
          <p:cNvPr id="4" name="Freeform 4"/>
          <p:cNvSpPr/>
          <p:nvPr/>
        </p:nvSpPr>
        <p:spPr>
          <a:xfrm rot="78320">
            <a:off x="133833" y="374430"/>
            <a:ext cx="8446998" cy="8324132"/>
          </a:xfrm>
          <a:custGeom>
            <a:avLst/>
            <a:gdLst/>
            <a:ahLst/>
            <a:cxnLst/>
            <a:rect l="l" t="t" r="r" b="b"/>
            <a:pathLst>
              <a:path w="8446998" h="8324132">
                <a:moveTo>
                  <a:pt x="0" y="0"/>
                </a:moveTo>
                <a:lnTo>
                  <a:pt x="8446998" y="0"/>
                </a:lnTo>
                <a:lnTo>
                  <a:pt x="8446998" y="8324132"/>
                </a:lnTo>
                <a:lnTo>
                  <a:pt x="0" y="832413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6967708">
            <a:off x="15645059" y="7623998"/>
            <a:ext cx="4526778" cy="4403320"/>
          </a:xfrm>
          <a:custGeom>
            <a:avLst/>
            <a:gdLst/>
            <a:ahLst/>
            <a:cxnLst/>
            <a:rect l="l" t="t" r="r" b="b"/>
            <a:pathLst>
              <a:path w="4526778" h="4403320">
                <a:moveTo>
                  <a:pt x="0" y="0"/>
                </a:moveTo>
                <a:lnTo>
                  <a:pt x="4526778" y="0"/>
                </a:lnTo>
                <a:lnTo>
                  <a:pt x="4526778" y="4403321"/>
                </a:lnTo>
                <a:lnTo>
                  <a:pt x="0" y="44033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0022704">
            <a:off x="-2588938" y="-2903536"/>
            <a:ext cx="5258107" cy="5626379"/>
          </a:xfrm>
          <a:custGeom>
            <a:avLst/>
            <a:gdLst/>
            <a:ahLst/>
            <a:cxnLst/>
            <a:rect l="l" t="t" r="r" b="b"/>
            <a:pathLst>
              <a:path w="5258107" h="5626379">
                <a:moveTo>
                  <a:pt x="0" y="0"/>
                </a:moveTo>
                <a:lnTo>
                  <a:pt x="5258107" y="0"/>
                </a:lnTo>
                <a:lnTo>
                  <a:pt x="5258107" y="5626379"/>
                </a:lnTo>
                <a:lnTo>
                  <a:pt x="0" y="56263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454127" y="5478251"/>
            <a:ext cx="7806411" cy="4808749"/>
          </a:xfrm>
          <a:custGeom>
            <a:avLst/>
            <a:gdLst/>
            <a:ahLst/>
            <a:cxnLst/>
            <a:rect l="l" t="t" r="r" b="b"/>
            <a:pathLst>
              <a:path w="7806411" h="4808749">
                <a:moveTo>
                  <a:pt x="0" y="0"/>
                </a:moveTo>
                <a:lnTo>
                  <a:pt x="7806410" y="0"/>
                </a:lnTo>
                <a:lnTo>
                  <a:pt x="7806410" y="4808749"/>
                </a:lnTo>
                <a:lnTo>
                  <a:pt x="0" y="4808749"/>
                </a:lnTo>
                <a:lnTo>
                  <a:pt x="0" y="0"/>
                </a:lnTo>
                <a:close/>
              </a:path>
            </a:pathLst>
          </a:custGeom>
          <a:blipFill>
            <a:blip r:embed="rId7"/>
            <a:stretch>
              <a:fillRect/>
            </a:stretch>
          </a:blipFill>
        </p:spPr>
      </p:sp>
      <p:sp>
        <p:nvSpPr>
          <p:cNvPr id="8" name="TextBox 8"/>
          <p:cNvSpPr txBox="1"/>
          <p:nvPr/>
        </p:nvSpPr>
        <p:spPr>
          <a:xfrm>
            <a:off x="8363133" y="1464857"/>
            <a:ext cx="9924867" cy="4257675"/>
          </a:xfrm>
          <a:prstGeom prst="rect">
            <a:avLst/>
          </a:prstGeom>
        </p:spPr>
        <p:txBody>
          <a:bodyPr lIns="0" tIns="0" rIns="0" bIns="0" rtlCol="0" anchor="t">
            <a:spAutoFit/>
          </a:bodyPr>
          <a:lstStyle/>
          <a:p>
            <a:pPr marL="647700" lvl="1" indent="-323850" algn="l">
              <a:lnSpc>
                <a:spcPts val="4200"/>
              </a:lnSpc>
              <a:buFont typeface="Arial" panose="020B0604020202020204"/>
              <a:buChar char="•"/>
            </a:pPr>
            <a:r>
              <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Discounts can be offered based on factors like visit frequency, satisfaction score, appointment fees, and low-traffic departments to boost engagement.</a:t>
            </a:r>
            <a:endPar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47700" lvl="1" indent="-323850" algn="l">
              <a:lnSpc>
                <a:spcPts val="4200"/>
              </a:lnSpc>
              <a:buFont typeface="Arial" panose="020B0604020202020204"/>
              <a:buChar char="•"/>
            </a:pPr>
            <a:r>
              <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In this case, patient satisfaction scores will determine discount eligibility due to limited cost data per department.</a:t>
            </a:r>
            <a:endPar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47700" lvl="1" indent="-323850" algn="l">
              <a:lnSpc>
                <a:spcPts val="4200"/>
              </a:lnSpc>
              <a:buFont typeface="Arial" panose="020B0604020202020204"/>
              <a:buChar char="•"/>
            </a:pPr>
            <a:r>
              <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Patients with a satisfaction score above 6 qualify for the discount.</a:t>
            </a:r>
            <a:endPar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9" name="TextBox 9"/>
          <p:cNvSpPr txBox="1"/>
          <p:nvPr/>
        </p:nvSpPr>
        <p:spPr>
          <a:xfrm>
            <a:off x="8922646" y="219075"/>
            <a:ext cx="9686399"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DISCOUNT ELIGIBILITY</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10" name="TextBox 10"/>
          <p:cNvSpPr txBox="1"/>
          <p:nvPr/>
        </p:nvSpPr>
        <p:spPr>
          <a:xfrm>
            <a:off x="9027421" y="7108561"/>
            <a:ext cx="9144000" cy="1590675"/>
          </a:xfrm>
          <a:prstGeom prst="rect">
            <a:avLst/>
          </a:prstGeom>
        </p:spPr>
        <p:txBody>
          <a:bodyPr lIns="0" tIns="0" rIns="0" bIns="0" rtlCol="0" anchor="t">
            <a:spAutoFit/>
          </a:bodyPr>
          <a:lstStyle/>
          <a:p>
            <a:pPr algn="l">
              <a:lnSpc>
                <a:spcPts val="4200"/>
              </a:lnSpc>
            </a:pPr>
            <a:r>
              <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There are 9.95% patient who has patient satisfaction score is more than 6 which are eligible for discount.</a:t>
            </a:r>
            <a:endParaRPr lang="en-US" sz="30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4200"/>
              </a:lnSpc>
            </a:p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rot="0">
            <a:off x="9309814" y="-117387"/>
            <a:ext cx="9199540" cy="10521774"/>
            <a:chOff x="0" y="0"/>
            <a:chExt cx="3988167" cy="4561380"/>
          </a:xfrm>
        </p:grpSpPr>
        <p:sp>
          <p:nvSpPr>
            <p:cNvPr id="3" name="Freeform 3"/>
            <p:cNvSpPr/>
            <p:nvPr/>
          </p:nvSpPr>
          <p:spPr>
            <a:xfrm>
              <a:off x="0" y="0"/>
              <a:ext cx="3988167" cy="4561380"/>
            </a:xfrm>
            <a:custGeom>
              <a:avLst/>
              <a:gdLst/>
              <a:ahLst/>
              <a:cxnLst/>
              <a:rect l="l" t="t" r="r" b="b"/>
              <a:pathLst>
                <a:path w="3988167" h="4561380">
                  <a:moveTo>
                    <a:pt x="0" y="0"/>
                  </a:moveTo>
                  <a:lnTo>
                    <a:pt x="3988167" y="0"/>
                  </a:lnTo>
                  <a:lnTo>
                    <a:pt x="3988167" y="4561380"/>
                  </a:lnTo>
                  <a:lnTo>
                    <a:pt x="0" y="4561380"/>
                  </a:lnTo>
                  <a:close/>
                </a:path>
              </a:pathLst>
            </a:custGeom>
            <a:solidFill>
              <a:srgbClr val="CAE7E4"/>
            </a:solidFill>
          </p:spPr>
        </p:sp>
      </p:grpSp>
      <p:sp>
        <p:nvSpPr>
          <p:cNvPr id="4" name="Freeform 4"/>
          <p:cNvSpPr/>
          <p:nvPr/>
        </p:nvSpPr>
        <p:spPr>
          <a:xfrm rot="-8100000">
            <a:off x="15005292" y="7962755"/>
            <a:ext cx="4717900" cy="5118038"/>
          </a:xfrm>
          <a:custGeom>
            <a:avLst/>
            <a:gdLst/>
            <a:ahLst/>
            <a:cxnLst/>
            <a:rect l="l" t="t" r="r" b="b"/>
            <a:pathLst>
              <a:path w="4717900" h="5118038">
                <a:moveTo>
                  <a:pt x="0" y="0"/>
                </a:moveTo>
                <a:lnTo>
                  <a:pt x="4717900" y="0"/>
                </a:lnTo>
                <a:lnTo>
                  <a:pt x="4717900" y="5118038"/>
                </a:lnTo>
                <a:lnTo>
                  <a:pt x="0" y="51180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2170947">
            <a:off x="-2909239" y="-2804021"/>
            <a:ext cx="5262639" cy="5119113"/>
          </a:xfrm>
          <a:custGeom>
            <a:avLst/>
            <a:gdLst/>
            <a:ahLst/>
            <a:cxnLst/>
            <a:rect l="l" t="t" r="r" b="b"/>
            <a:pathLst>
              <a:path w="5262639" h="5119113">
                <a:moveTo>
                  <a:pt x="0" y="0"/>
                </a:moveTo>
                <a:lnTo>
                  <a:pt x="5262639" y="0"/>
                </a:lnTo>
                <a:lnTo>
                  <a:pt x="5262639" y="5119113"/>
                </a:lnTo>
                <a:lnTo>
                  <a:pt x="0" y="51191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19912" y="1004570"/>
            <a:ext cx="9081238" cy="8847052"/>
          </a:xfrm>
          <a:custGeom>
            <a:avLst/>
            <a:gdLst/>
            <a:ahLst/>
            <a:cxnLst/>
            <a:rect l="l" t="t" r="r" b="b"/>
            <a:pathLst>
              <a:path w="9081238" h="8847052">
                <a:moveTo>
                  <a:pt x="0" y="0"/>
                </a:moveTo>
                <a:lnTo>
                  <a:pt x="9081238" y="0"/>
                </a:lnTo>
                <a:lnTo>
                  <a:pt x="9081238" y="8847052"/>
                </a:lnTo>
                <a:lnTo>
                  <a:pt x="0" y="8847052"/>
                </a:lnTo>
                <a:lnTo>
                  <a:pt x="0" y="0"/>
                </a:lnTo>
                <a:close/>
              </a:path>
            </a:pathLst>
          </a:custGeom>
          <a:blipFill>
            <a:blip r:embed="rId5"/>
            <a:stretch>
              <a:fillRect/>
            </a:stretch>
          </a:blipFill>
        </p:spPr>
      </p:sp>
      <p:sp>
        <p:nvSpPr>
          <p:cNvPr id="7" name="TextBox 7"/>
          <p:cNvSpPr txBox="1"/>
          <p:nvPr/>
        </p:nvSpPr>
        <p:spPr>
          <a:xfrm>
            <a:off x="9366964" y="-57150"/>
            <a:ext cx="8978186"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SHIFT ASSIGNMENT</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8" name="TextBox 8"/>
          <p:cNvSpPr txBox="1"/>
          <p:nvPr/>
        </p:nvSpPr>
        <p:spPr>
          <a:xfrm>
            <a:off x="9366964" y="981075"/>
            <a:ext cx="8724107" cy="7750021"/>
          </a:xfrm>
          <a:prstGeom prst="rect">
            <a:avLst/>
          </a:prstGeom>
        </p:spPr>
        <p:txBody>
          <a:bodyPr lIns="0" tIns="0" rIns="0" bIns="0" rtlCol="0" anchor="t">
            <a:spAutoFit/>
          </a:bodyPr>
          <a:lstStyle/>
          <a:p>
            <a:pPr marL="594995" lvl="1" indent="-297815" algn="l">
              <a:lnSpc>
                <a:spcPts val="3860"/>
              </a:lnSpc>
              <a:buFont typeface="Arial" panose="020B0604020202020204"/>
              <a:buChar char="•"/>
            </a:pPr>
            <a:r>
              <a:rPr lang="en-US" sz="2755" b="1" u="sng">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Shift Allocation:</a:t>
            </a:r>
            <a:r>
              <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 Dr. Jackson and Dr. Williams will cover the morning shift from </a:t>
            </a:r>
            <a:r>
              <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8:00 AM to 2:00 PM, and Dr. Smith will handle the evening shift from 2:00 PM to 8:00 PM.</a:t>
            </a:r>
            <a:endPar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594995" lvl="1" indent="-297815" algn="l">
              <a:lnSpc>
                <a:spcPts val="3860"/>
              </a:lnSpc>
              <a:buFont typeface="Arial" panose="020B0604020202020204"/>
              <a:buChar char="•"/>
            </a:pPr>
            <a:r>
              <a:rPr lang="en-US" sz="2755" b="1" u="sng">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Optimized Patient Care:</a:t>
            </a:r>
            <a:r>
              <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 This shift allocation addresses higher patient traffic in the morning, ensuring efficient resource utilization and better patient care.</a:t>
            </a:r>
            <a:endPar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594995" lvl="1" indent="-297815" algn="l">
              <a:lnSpc>
                <a:spcPts val="3860"/>
              </a:lnSpc>
              <a:buFont typeface="Arial" panose="020B0604020202020204"/>
              <a:buChar char="•"/>
            </a:pPr>
            <a:r>
              <a:rPr lang="en-US" sz="2755" b="1" u="sng">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Improved Patient Flow:</a:t>
            </a:r>
            <a:r>
              <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 Splitting shifts in the General Practice department reduces wait times and streamlines operations, enhancing patient experience.</a:t>
            </a:r>
            <a:endPar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594995" lvl="1" indent="-297815" algn="l">
              <a:lnSpc>
                <a:spcPts val="3860"/>
              </a:lnSpc>
              <a:buFont typeface="Arial" panose="020B0604020202020204"/>
              <a:buChar char="•"/>
            </a:pPr>
            <a:r>
              <a:rPr lang="en-US" sz="2755" b="1" u="sng">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Enhanced Revenue:</a:t>
            </a:r>
            <a:r>
              <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 Aligning doctor shifts with peak demand boosts hospital revenue by optimizing service delivery and addressing high visitor numbers effectively.</a:t>
            </a:r>
            <a:endParaRPr lang="en-US" sz="27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425904" y="1028700"/>
            <a:ext cx="7224198" cy="10797035"/>
          </a:xfrm>
          <a:custGeom>
            <a:avLst/>
            <a:gdLst/>
            <a:ahLst/>
            <a:cxnLst/>
            <a:rect l="l" t="t" r="r" b="b"/>
            <a:pathLst>
              <a:path w="7224198" h="10797035">
                <a:moveTo>
                  <a:pt x="0" y="0"/>
                </a:moveTo>
                <a:lnTo>
                  <a:pt x="7224197" y="0"/>
                </a:lnTo>
                <a:lnTo>
                  <a:pt x="7224197" y="10797035"/>
                </a:lnTo>
                <a:lnTo>
                  <a:pt x="0" y="1079703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249929" y="-194389"/>
            <a:ext cx="10079892" cy="10675779"/>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Freeform 5"/>
          <p:cNvSpPr/>
          <p:nvPr/>
        </p:nvSpPr>
        <p:spPr>
          <a:xfrm rot="3708155">
            <a:off x="-1638993" y="7617485"/>
            <a:ext cx="4260674" cy="4559087"/>
          </a:xfrm>
          <a:custGeom>
            <a:avLst/>
            <a:gdLst/>
            <a:ahLst/>
            <a:cxnLst/>
            <a:rect l="l" t="t" r="r" b="b"/>
            <a:pathLst>
              <a:path w="4260674" h="4559087">
                <a:moveTo>
                  <a:pt x="0" y="0"/>
                </a:moveTo>
                <a:lnTo>
                  <a:pt x="4260674" y="0"/>
                </a:lnTo>
                <a:lnTo>
                  <a:pt x="4260674" y="4559087"/>
                </a:lnTo>
                <a:lnTo>
                  <a:pt x="0" y="4559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7624047">
            <a:off x="16119257" y="-2568520"/>
            <a:ext cx="4948140" cy="4813191"/>
          </a:xfrm>
          <a:custGeom>
            <a:avLst/>
            <a:gdLst/>
            <a:ahLst/>
            <a:cxnLst/>
            <a:rect l="l" t="t" r="r" b="b"/>
            <a:pathLst>
              <a:path w="4948140" h="4813191">
                <a:moveTo>
                  <a:pt x="0" y="0"/>
                </a:moveTo>
                <a:lnTo>
                  <a:pt x="4948140" y="0"/>
                </a:lnTo>
                <a:lnTo>
                  <a:pt x="4948140" y="4813190"/>
                </a:lnTo>
                <a:lnTo>
                  <a:pt x="0" y="48131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670279" y="1028700"/>
            <a:ext cx="16680742" cy="9258300"/>
          </a:xfrm>
          <a:custGeom>
            <a:avLst/>
            <a:gdLst/>
            <a:ahLst/>
            <a:cxnLst/>
            <a:rect l="l" t="t" r="r" b="b"/>
            <a:pathLst>
              <a:path w="16680742" h="9258300">
                <a:moveTo>
                  <a:pt x="0" y="0"/>
                </a:moveTo>
                <a:lnTo>
                  <a:pt x="16680742" y="0"/>
                </a:lnTo>
                <a:lnTo>
                  <a:pt x="16680742" y="9258300"/>
                </a:lnTo>
                <a:lnTo>
                  <a:pt x="0" y="9258300"/>
                </a:lnTo>
                <a:lnTo>
                  <a:pt x="0" y="0"/>
                </a:lnTo>
                <a:close/>
              </a:path>
            </a:pathLst>
          </a:custGeom>
          <a:blipFill>
            <a:blip r:embed="rId7"/>
            <a:stretch>
              <a:fillRect t="-109" b="-109"/>
            </a:stretch>
          </a:blipFill>
        </p:spPr>
      </p:sp>
      <p:sp>
        <p:nvSpPr>
          <p:cNvPr id="8" name="TextBox 8"/>
          <p:cNvSpPr txBox="1"/>
          <p:nvPr/>
        </p:nvSpPr>
        <p:spPr>
          <a:xfrm>
            <a:off x="660754" y="-28575"/>
            <a:ext cx="2524471"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MAIN</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425904" y="1028700"/>
            <a:ext cx="7224198" cy="10797035"/>
          </a:xfrm>
          <a:custGeom>
            <a:avLst/>
            <a:gdLst/>
            <a:ahLst/>
            <a:cxnLst/>
            <a:rect l="l" t="t" r="r" b="b"/>
            <a:pathLst>
              <a:path w="7224198" h="10797035">
                <a:moveTo>
                  <a:pt x="0" y="0"/>
                </a:moveTo>
                <a:lnTo>
                  <a:pt x="7224197" y="0"/>
                </a:lnTo>
                <a:lnTo>
                  <a:pt x="7224197" y="10797035"/>
                </a:lnTo>
                <a:lnTo>
                  <a:pt x="0" y="1079703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249929" y="-194389"/>
            <a:ext cx="10079892" cy="10675779"/>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Freeform 5"/>
          <p:cNvSpPr/>
          <p:nvPr/>
        </p:nvSpPr>
        <p:spPr>
          <a:xfrm rot="3708155">
            <a:off x="-1638993" y="7617485"/>
            <a:ext cx="4260674" cy="4559087"/>
          </a:xfrm>
          <a:custGeom>
            <a:avLst/>
            <a:gdLst/>
            <a:ahLst/>
            <a:cxnLst/>
            <a:rect l="l" t="t" r="r" b="b"/>
            <a:pathLst>
              <a:path w="4260674" h="4559087">
                <a:moveTo>
                  <a:pt x="0" y="0"/>
                </a:moveTo>
                <a:lnTo>
                  <a:pt x="4260674" y="0"/>
                </a:lnTo>
                <a:lnTo>
                  <a:pt x="4260674" y="4559087"/>
                </a:lnTo>
                <a:lnTo>
                  <a:pt x="0" y="4559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7624047">
            <a:off x="16119257" y="-2568520"/>
            <a:ext cx="4948140" cy="4813191"/>
          </a:xfrm>
          <a:custGeom>
            <a:avLst/>
            <a:gdLst/>
            <a:ahLst/>
            <a:cxnLst/>
            <a:rect l="l" t="t" r="r" b="b"/>
            <a:pathLst>
              <a:path w="4948140" h="4813191">
                <a:moveTo>
                  <a:pt x="0" y="0"/>
                </a:moveTo>
                <a:lnTo>
                  <a:pt x="4948140" y="0"/>
                </a:lnTo>
                <a:lnTo>
                  <a:pt x="4948140" y="4813190"/>
                </a:lnTo>
                <a:lnTo>
                  <a:pt x="0" y="48131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491344" y="1033145"/>
            <a:ext cx="16673613" cy="9253855"/>
          </a:xfrm>
          <a:custGeom>
            <a:avLst/>
            <a:gdLst/>
            <a:ahLst/>
            <a:cxnLst/>
            <a:rect l="l" t="t" r="r" b="b"/>
            <a:pathLst>
              <a:path w="16673613" h="9253855">
                <a:moveTo>
                  <a:pt x="0" y="0"/>
                </a:moveTo>
                <a:lnTo>
                  <a:pt x="16673613" y="0"/>
                </a:lnTo>
                <a:lnTo>
                  <a:pt x="16673613" y="9253855"/>
                </a:lnTo>
                <a:lnTo>
                  <a:pt x="0" y="9253855"/>
                </a:lnTo>
                <a:lnTo>
                  <a:pt x="0" y="0"/>
                </a:lnTo>
                <a:close/>
              </a:path>
            </a:pathLst>
          </a:custGeom>
          <a:blipFill>
            <a:blip r:embed="rId7"/>
            <a:stretch>
              <a:fillRect/>
            </a:stretch>
          </a:blipFill>
        </p:spPr>
      </p:sp>
      <p:sp>
        <p:nvSpPr>
          <p:cNvPr id="8" name="TextBox 8"/>
          <p:cNvSpPr txBox="1"/>
          <p:nvPr/>
        </p:nvSpPr>
        <p:spPr>
          <a:xfrm>
            <a:off x="476250" y="-28575"/>
            <a:ext cx="5559493"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DOCTORS</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425904" y="1028700"/>
            <a:ext cx="7224198" cy="10797035"/>
          </a:xfrm>
          <a:custGeom>
            <a:avLst/>
            <a:gdLst/>
            <a:ahLst/>
            <a:cxnLst/>
            <a:rect l="l" t="t" r="r" b="b"/>
            <a:pathLst>
              <a:path w="7224198" h="10797035">
                <a:moveTo>
                  <a:pt x="0" y="0"/>
                </a:moveTo>
                <a:lnTo>
                  <a:pt x="7224197" y="0"/>
                </a:lnTo>
                <a:lnTo>
                  <a:pt x="7224197" y="10797035"/>
                </a:lnTo>
                <a:lnTo>
                  <a:pt x="0" y="1079703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249929" y="-194389"/>
            <a:ext cx="10079892" cy="10675779"/>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Freeform 5"/>
          <p:cNvSpPr/>
          <p:nvPr/>
        </p:nvSpPr>
        <p:spPr>
          <a:xfrm rot="3708155">
            <a:off x="-1638993" y="7617485"/>
            <a:ext cx="4260674" cy="4559087"/>
          </a:xfrm>
          <a:custGeom>
            <a:avLst/>
            <a:gdLst/>
            <a:ahLst/>
            <a:cxnLst/>
            <a:rect l="l" t="t" r="r" b="b"/>
            <a:pathLst>
              <a:path w="4260674" h="4559087">
                <a:moveTo>
                  <a:pt x="0" y="0"/>
                </a:moveTo>
                <a:lnTo>
                  <a:pt x="4260674" y="0"/>
                </a:lnTo>
                <a:lnTo>
                  <a:pt x="4260674" y="4559087"/>
                </a:lnTo>
                <a:lnTo>
                  <a:pt x="0" y="4559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7624047">
            <a:off x="16119257" y="-2568520"/>
            <a:ext cx="4948140" cy="4813191"/>
          </a:xfrm>
          <a:custGeom>
            <a:avLst/>
            <a:gdLst/>
            <a:ahLst/>
            <a:cxnLst/>
            <a:rect l="l" t="t" r="r" b="b"/>
            <a:pathLst>
              <a:path w="4948140" h="4813191">
                <a:moveTo>
                  <a:pt x="0" y="0"/>
                </a:moveTo>
                <a:lnTo>
                  <a:pt x="4948140" y="0"/>
                </a:lnTo>
                <a:lnTo>
                  <a:pt x="4948140" y="4813190"/>
                </a:lnTo>
                <a:lnTo>
                  <a:pt x="0" y="48131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491344" y="1028700"/>
            <a:ext cx="17158757" cy="9258300"/>
          </a:xfrm>
          <a:custGeom>
            <a:avLst/>
            <a:gdLst/>
            <a:ahLst/>
            <a:cxnLst/>
            <a:rect l="l" t="t" r="r" b="b"/>
            <a:pathLst>
              <a:path w="17158757" h="9258300">
                <a:moveTo>
                  <a:pt x="0" y="0"/>
                </a:moveTo>
                <a:lnTo>
                  <a:pt x="17158757" y="0"/>
                </a:lnTo>
                <a:lnTo>
                  <a:pt x="17158757" y="9258300"/>
                </a:lnTo>
                <a:lnTo>
                  <a:pt x="0" y="9258300"/>
                </a:lnTo>
                <a:lnTo>
                  <a:pt x="0" y="0"/>
                </a:lnTo>
                <a:close/>
              </a:path>
            </a:pathLst>
          </a:custGeom>
          <a:blipFill>
            <a:blip r:embed="rId7"/>
            <a:stretch>
              <a:fillRect t="-1430" b="-1430"/>
            </a:stretch>
          </a:blipFill>
        </p:spPr>
      </p:sp>
      <p:sp>
        <p:nvSpPr>
          <p:cNvPr id="8" name="TextBox 8"/>
          <p:cNvSpPr txBox="1"/>
          <p:nvPr/>
        </p:nvSpPr>
        <p:spPr>
          <a:xfrm>
            <a:off x="476250" y="-28575"/>
            <a:ext cx="5559493"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PATIENTS</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425904" y="1028700"/>
            <a:ext cx="7224198" cy="10797035"/>
          </a:xfrm>
          <a:custGeom>
            <a:avLst/>
            <a:gdLst/>
            <a:ahLst/>
            <a:cxnLst/>
            <a:rect l="l" t="t" r="r" b="b"/>
            <a:pathLst>
              <a:path w="7224198" h="10797035">
                <a:moveTo>
                  <a:pt x="0" y="0"/>
                </a:moveTo>
                <a:lnTo>
                  <a:pt x="7224197" y="0"/>
                </a:lnTo>
                <a:lnTo>
                  <a:pt x="7224197" y="10797035"/>
                </a:lnTo>
                <a:lnTo>
                  <a:pt x="0" y="1079703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249929" y="-194389"/>
            <a:ext cx="10079892" cy="10675779"/>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Freeform 5"/>
          <p:cNvSpPr/>
          <p:nvPr/>
        </p:nvSpPr>
        <p:spPr>
          <a:xfrm rot="3708155">
            <a:off x="-1638993" y="7617485"/>
            <a:ext cx="4260674" cy="4559087"/>
          </a:xfrm>
          <a:custGeom>
            <a:avLst/>
            <a:gdLst/>
            <a:ahLst/>
            <a:cxnLst/>
            <a:rect l="l" t="t" r="r" b="b"/>
            <a:pathLst>
              <a:path w="4260674" h="4559087">
                <a:moveTo>
                  <a:pt x="0" y="0"/>
                </a:moveTo>
                <a:lnTo>
                  <a:pt x="4260674" y="0"/>
                </a:lnTo>
                <a:lnTo>
                  <a:pt x="4260674" y="4559087"/>
                </a:lnTo>
                <a:lnTo>
                  <a:pt x="0" y="4559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0" y="1512017"/>
            <a:ext cx="9829963" cy="8616689"/>
          </a:xfrm>
          <a:prstGeom prst="rect">
            <a:avLst/>
          </a:prstGeom>
        </p:spPr>
        <p:txBody>
          <a:bodyPr lIns="0" tIns="0" rIns="0" bIns="0" rtlCol="0" anchor="t">
            <a:spAutoFit/>
          </a:bodyPr>
          <a:lstStyle/>
          <a:p>
            <a:pPr marL="628015" lvl="1" indent="-314325" algn="l">
              <a:lnSpc>
                <a:spcPts val="4075"/>
              </a:lnSpc>
              <a:buFont typeface="Arial" panose="020B0604020202020204"/>
              <a:buChar char="•"/>
            </a:pPr>
            <a:r>
              <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Demographics and Engagement: Understanding patient demographics helps tailor services and marketing for better engagement.</a:t>
            </a:r>
            <a:endPar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28015" lvl="1" indent="-314325" algn="l">
              <a:lnSpc>
                <a:spcPts val="4075"/>
              </a:lnSpc>
              <a:buFont typeface="Arial" panose="020B0604020202020204"/>
              <a:buChar char="•"/>
            </a:pPr>
            <a:r>
              <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Inclusive Care: Examining visitor numbers by gender supports inclusive healthcare strategies.</a:t>
            </a:r>
            <a:endPar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28015" lvl="1" indent="-314325" algn="l">
              <a:lnSpc>
                <a:spcPts val="4075"/>
              </a:lnSpc>
              <a:buFont typeface="Arial" panose="020B0604020202020204"/>
              <a:buChar char="•"/>
            </a:pPr>
            <a:r>
              <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Resource Allocation: Revenue insights guide efficient resource distribution across departments.</a:t>
            </a:r>
            <a:endPar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28015" lvl="1" indent="-314325" algn="l">
              <a:lnSpc>
                <a:spcPts val="4075"/>
              </a:lnSpc>
              <a:buFont typeface="Arial" panose="020B0604020202020204"/>
              <a:buChar char="•"/>
            </a:pPr>
            <a:r>
              <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Demand Forecasting: Tracking visitor trends aid in demand forecasting and staffing optimization.</a:t>
            </a:r>
            <a:endPar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28015" lvl="1" indent="-314325" algn="l">
              <a:lnSpc>
                <a:spcPts val="4075"/>
              </a:lnSpc>
              <a:buFont typeface="Arial" panose="020B0604020202020204"/>
              <a:buChar char="•"/>
            </a:pPr>
            <a:r>
              <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Operational Efficiency: Targeted discounts and adjusted doctor shifts based on patient flow improve satisfaction and operational performance.</a:t>
            </a:r>
            <a:endPar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4075"/>
              </a:lnSpc>
            </a:pPr>
            <a:r>
              <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In summary, these insights drive strategic decisions, enhancing patient care and supporting sustainable growth.</a:t>
            </a:r>
            <a:endParaRPr lang="en-US" sz="29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655"/>
              </a:lnSpc>
            </a:pPr>
          </a:p>
          <a:p>
            <a:pPr algn="l">
              <a:lnSpc>
                <a:spcPts val="3655"/>
              </a:lnSpc>
            </a:pPr>
          </a:p>
        </p:txBody>
      </p:sp>
      <p:sp>
        <p:nvSpPr>
          <p:cNvPr id="7" name="TextBox 7"/>
          <p:cNvSpPr txBox="1"/>
          <p:nvPr/>
        </p:nvSpPr>
        <p:spPr>
          <a:xfrm>
            <a:off x="415144" y="140652"/>
            <a:ext cx="8115300"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CONCLUSION</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8" name="Freeform 8"/>
          <p:cNvSpPr/>
          <p:nvPr/>
        </p:nvSpPr>
        <p:spPr>
          <a:xfrm rot="7624047">
            <a:off x="16119257" y="-2568520"/>
            <a:ext cx="4948140" cy="4813191"/>
          </a:xfrm>
          <a:custGeom>
            <a:avLst/>
            <a:gdLst/>
            <a:ahLst/>
            <a:cxnLst/>
            <a:rect l="l" t="t" r="r" b="b"/>
            <a:pathLst>
              <a:path w="4948140" h="4813191">
                <a:moveTo>
                  <a:pt x="0" y="0"/>
                </a:moveTo>
                <a:lnTo>
                  <a:pt x="4948140" y="0"/>
                </a:lnTo>
                <a:lnTo>
                  <a:pt x="4948140" y="4813190"/>
                </a:lnTo>
                <a:lnTo>
                  <a:pt x="0" y="48131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rot="0">
            <a:off x="9144000" y="-117387"/>
            <a:ext cx="9365354" cy="10521774"/>
            <a:chOff x="0" y="0"/>
            <a:chExt cx="4060051" cy="4561380"/>
          </a:xfrm>
        </p:grpSpPr>
        <p:sp>
          <p:nvSpPr>
            <p:cNvPr id="3" name="Freeform 3"/>
            <p:cNvSpPr/>
            <p:nvPr/>
          </p:nvSpPr>
          <p:spPr>
            <a:xfrm>
              <a:off x="0" y="0"/>
              <a:ext cx="4060051" cy="4561380"/>
            </a:xfrm>
            <a:custGeom>
              <a:avLst/>
              <a:gdLst/>
              <a:ahLst/>
              <a:cxnLst/>
              <a:rect l="l" t="t" r="r" b="b"/>
              <a:pathLst>
                <a:path w="4060051" h="4561380">
                  <a:moveTo>
                    <a:pt x="0" y="0"/>
                  </a:moveTo>
                  <a:lnTo>
                    <a:pt x="4060051" y="0"/>
                  </a:lnTo>
                  <a:lnTo>
                    <a:pt x="4060051" y="4561380"/>
                  </a:lnTo>
                  <a:lnTo>
                    <a:pt x="0" y="4561380"/>
                  </a:lnTo>
                  <a:close/>
                </a:path>
              </a:pathLst>
            </a:custGeom>
            <a:solidFill>
              <a:srgbClr val="CAE7E4"/>
            </a:solidFill>
          </p:spPr>
        </p:sp>
      </p:grpSp>
      <p:sp>
        <p:nvSpPr>
          <p:cNvPr id="4" name="TextBox 4"/>
          <p:cNvSpPr txBox="1"/>
          <p:nvPr/>
        </p:nvSpPr>
        <p:spPr>
          <a:xfrm>
            <a:off x="3232924" y="3581728"/>
            <a:ext cx="10593753" cy="2078152"/>
          </a:xfrm>
          <a:prstGeom prst="rect">
            <a:avLst/>
          </a:prstGeom>
        </p:spPr>
        <p:txBody>
          <a:bodyPr lIns="0" tIns="0" rIns="0" bIns="0" rtlCol="0" anchor="t">
            <a:spAutoFit/>
          </a:bodyPr>
          <a:lstStyle/>
          <a:p>
            <a:pPr algn="l">
              <a:lnSpc>
                <a:spcPts val="16540"/>
              </a:lnSpc>
            </a:pPr>
            <a:r>
              <a:rPr lang="en-US" sz="13230" b="1" spc="132">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THANK YOU</a:t>
            </a:r>
            <a:endParaRPr lang="en-US" sz="13230" b="1" spc="132">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5" name="Freeform 5"/>
          <p:cNvSpPr/>
          <p:nvPr/>
        </p:nvSpPr>
        <p:spPr>
          <a:xfrm rot="6967708">
            <a:off x="15645059" y="7623998"/>
            <a:ext cx="4526778" cy="4403320"/>
          </a:xfrm>
          <a:custGeom>
            <a:avLst/>
            <a:gdLst/>
            <a:ahLst/>
            <a:cxnLst/>
            <a:rect l="l" t="t" r="r" b="b"/>
            <a:pathLst>
              <a:path w="4526778" h="4403320">
                <a:moveTo>
                  <a:pt x="0" y="0"/>
                </a:moveTo>
                <a:lnTo>
                  <a:pt x="4526778" y="0"/>
                </a:lnTo>
                <a:lnTo>
                  <a:pt x="4526778" y="4403321"/>
                </a:lnTo>
                <a:lnTo>
                  <a:pt x="0" y="440332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10022704">
            <a:off x="-2588938" y="-2903536"/>
            <a:ext cx="5258107" cy="5626379"/>
          </a:xfrm>
          <a:custGeom>
            <a:avLst/>
            <a:gdLst/>
            <a:ahLst/>
            <a:cxnLst/>
            <a:rect l="l" t="t" r="r" b="b"/>
            <a:pathLst>
              <a:path w="5258107" h="5626379">
                <a:moveTo>
                  <a:pt x="0" y="0"/>
                </a:moveTo>
                <a:lnTo>
                  <a:pt x="5258107" y="0"/>
                </a:lnTo>
                <a:lnTo>
                  <a:pt x="5258107" y="5626379"/>
                </a:lnTo>
                <a:lnTo>
                  <a:pt x="0" y="56263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852776" y="1028700"/>
            <a:ext cx="7817064" cy="8348320"/>
          </a:xfrm>
          <a:custGeom>
            <a:avLst/>
            <a:gdLst/>
            <a:ahLst/>
            <a:cxnLst/>
            <a:rect l="l" t="t" r="r" b="b"/>
            <a:pathLst>
              <a:path w="7817064" h="8348320">
                <a:moveTo>
                  <a:pt x="0" y="0"/>
                </a:moveTo>
                <a:lnTo>
                  <a:pt x="7817064" y="0"/>
                </a:lnTo>
                <a:lnTo>
                  <a:pt x="7817064" y="8348320"/>
                </a:lnTo>
                <a:lnTo>
                  <a:pt x="0" y="834832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9473440" y="-263814"/>
            <a:ext cx="9092259" cy="10814628"/>
            <a:chOff x="0" y="0"/>
            <a:chExt cx="3941659" cy="4688338"/>
          </a:xfrm>
        </p:grpSpPr>
        <p:sp>
          <p:nvSpPr>
            <p:cNvPr id="4" name="Freeform 4"/>
            <p:cNvSpPr/>
            <p:nvPr/>
          </p:nvSpPr>
          <p:spPr>
            <a:xfrm>
              <a:off x="0" y="0"/>
              <a:ext cx="3941659" cy="4688337"/>
            </a:xfrm>
            <a:custGeom>
              <a:avLst/>
              <a:gdLst/>
              <a:ahLst/>
              <a:cxnLst/>
              <a:rect l="l" t="t" r="r" b="b"/>
              <a:pathLst>
                <a:path w="3941659" h="4688337">
                  <a:moveTo>
                    <a:pt x="0" y="0"/>
                  </a:moveTo>
                  <a:lnTo>
                    <a:pt x="3941659" y="0"/>
                  </a:lnTo>
                  <a:lnTo>
                    <a:pt x="3941659" y="4688337"/>
                  </a:lnTo>
                  <a:lnTo>
                    <a:pt x="0" y="4688337"/>
                  </a:lnTo>
                  <a:close/>
                </a:path>
              </a:pathLst>
            </a:custGeom>
            <a:solidFill>
              <a:srgbClr val="CAE7E4"/>
            </a:solidFill>
          </p:spPr>
        </p:sp>
      </p:grpSp>
      <p:sp>
        <p:nvSpPr>
          <p:cNvPr id="5" name="Freeform 5"/>
          <p:cNvSpPr/>
          <p:nvPr/>
        </p:nvSpPr>
        <p:spPr>
          <a:xfrm rot="5400000">
            <a:off x="15336184" y="7559290"/>
            <a:ext cx="5134853" cy="4938795"/>
          </a:xfrm>
          <a:custGeom>
            <a:avLst/>
            <a:gdLst/>
            <a:ahLst/>
            <a:cxnLst/>
            <a:rect l="l" t="t" r="r" b="b"/>
            <a:pathLst>
              <a:path w="5134853" h="4938795">
                <a:moveTo>
                  <a:pt x="0" y="0"/>
                </a:moveTo>
                <a:lnTo>
                  <a:pt x="5134854" y="0"/>
                </a:lnTo>
                <a:lnTo>
                  <a:pt x="5134854" y="4938795"/>
                </a:lnTo>
                <a:lnTo>
                  <a:pt x="0" y="49387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799376" y="154552"/>
            <a:ext cx="8104236" cy="1245960"/>
          </a:xfrm>
          <a:prstGeom prst="rect">
            <a:avLst/>
          </a:prstGeom>
        </p:spPr>
        <p:txBody>
          <a:bodyPr lIns="0" tIns="0" rIns="0" bIns="0" rtlCol="0" anchor="t">
            <a:spAutoFit/>
          </a:bodyPr>
          <a:lstStyle/>
          <a:p>
            <a:pPr algn="l">
              <a:lnSpc>
                <a:spcPts val="9935"/>
              </a:lnSpc>
            </a:pPr>
            <a:r>
              <a:rPr lang="en-US" sz="7950" b="1" spc="79">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INTRODUCTION</a:t>
            </a:r>
            <a:endParaRPr lang="en-US" sz="7950" b="1" spc="79">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7" name="TextBox 7"/>
          <p:cNvSpPr txBox="1"/>
          <p:nvPr/>
        </p:nvSpPr>
        <p:spPr>
          <a:xfrm>
            <a:off x="9799376" y="1343362"/>
            <a:ext cx="8488624" cy="8664601"/>
          </a:xfrm>
          <a:prstGeom prst="rect">
            <a:avLst/>
          </a:prstGeom>
        </p:spPr>
        <p:txBody>
          <a:bodyPr lIns="0" tIns="0" rIns="0" bIns="0" rtlCol="0" anchor="t">
            <a:spAutoFit/>
          </a:bodyPr>
          <a:lstStyle/>
          <a:p>
            <a:pPr algn="l">
              <a:lnSpc>
                <a:spcPts val="4310"/>
              </a:lnSpc>
            </a:pPr>
            <a:r>
              <a:rPr lang="en-US" sz="307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Columbia Asia Hospital stands as a beacon of patient-centered care and medical expertise, renowned globally for its commitment to exceptional healthcare. With a presence across multiple countries, the hospital distinguishes itself through state-of-the-art medical equipment, modern amenities, and a team of compassionate, highly skilled professionals. Dedicated to excellence, Columbia Asia Hospital is committed to fostering a healthy society by delivering comprehensive and personalized healthcare solutions tailored to the diverse needs of its communities. At its core, the hospital prioritizes patient needs, ensuring holistic and effective medical</a:t>
            </a:r>
            <a:endParaRPr lang="en-US" sz="307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4310"/>
              </a:lnSpc>
            </a:pPr>
          </a:p>
        </p:txBody>
      </p:sp>
      <p:sp>
        <p:nvSpPr>
          <p:cNvPr id="8" name="Freeform 8"/>
          <p:cNvSpPr/>
          <p:nvPr/>
        </p:nvSpPr>
        <p:spPr>
          <a:xfrm rot="7998369">
            <a:off x="-2068242" y="-2362414"/>
            <a:ext cx="4857299" cy="4724827"/>
          </a:xfrm>
          <a:custGeom>
            <a:avLst/>
            <a:gdLst/>
            <a:ahLst/>
            <a:cxnLst/>
            <a:rect l="l" t="t" r="r" b="b"/>
            <a:pathLst>
              <a:path w="4857299" h="4724827">
                <a:moveTo>
                  <a:pt x="0" y="0"/>
                </a:moveTo>
                <a:lnTo>
                  <a:pt x="4857299" y="0"/>
                </a:lnTo>
                <a:lnTo>
                  <a:pt x="4857299" y="4724828"/>
                </a:lnTo>
                <a:lnTo>
                  <a:pt x="0" y="472482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1140803" y="540941"/>
            <a:ext cx="5656618" cy="9286985"/>
          </a:xfrm>
          <a:custGeom>
            <a:avLst/>
            <a:gdLst/>
            <a:ahLst/>
            <a:cxnLst/>
            <a:rect l="l" t="t" r="r" b="b"/>
            <a:pathLst>
              <a:path w="5656618" h="9286985">
                <a:moveTo>
                  <a:pt x="0" y="0"/>
                </a:moveTo>
                <a:lnTo>
                  <a:pt x="5656618" y="0"/>
                </a:lnTo>
                <a:lnTo>
                  <a:pt x="5656618" y="9286985"/>
                </a:lnTo>
                <a:lnTo>
                  <a:pt x="0" y="928698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94389" y="-222159"/>
            <a:ext cx="10041243" cy="10731318"/>
            <a:chOff x="0" y="0"/>
            <a:chExt cx="4353061" cy="4652221"/>
          </a:xfrm>
        </p:grpSpPr>
        <p:sp>
          <p:nvSpPr>
            <p:cNvPr id="4" name="Freeform 4"/>
            <p:cNvSpPr/>
            <p:nvPr/>
          </p:nvSpPr>
          <p:spPr>
            <a:xfrm>
              <a:off x="0" y="0"/>
              <a:ext cx="4353061" cy="4652221"/>
            </a:xfrm>
            <a:custGeom>
              <a:avLst/>
              <a:gdLst/>
              <a:ahLst/>
              <a:cxnLst/>
              <a:rect l="l" t="t" r="r" b="b"/>
              <a:pathLst>
                <a:path w="4353061" h="4652221">
                  <a:moveTo>
                    <a:pt x="0" y="0"/>
                  </a:moveTo>
                  <a:lnTo>
                    <a:pt x="4353061" y="0"/>
                  </a:lnTo>
                  <a:lnTo>
                    <a:pt x="4353061" y="4652221"/>
                  </a:lnTo>
                  <a:lnTo>
                    <a:pt x="0" y="4652221"/>
                  </a:lnTo>
                  <a:close/>
                </a:path>
              </a:pathLst>
            </a:custGeom>
            <a:solidFill>
              <a:srgbClr val="CAE7E4"/>
            </a:solidFill>
          </p:spPr>
        </p:sp>
      </p:grpSp>
      <p:sp>
        <p:nvSpPr>
          <p:cNvPr id="5" name="Freeform 5"/>
          <p:cNvSpPr/>
          <p:nvPr/>
        </p:nvSpPr>
        <p:spPr>
          <a:xfrm rot="8100000">
            <a:off x="16215002" y="-2267293"/>
            <a:ext cx="5565859" cy="5414063"/>
          </a:xfrm>
          <a:custGeom>
            <a:avLst/>
            <a:gdLst/>
            <a:ahLst/>
            <a:cxnLst/>
            <a:rect l="l" t="t" r="r" b="b"/>
            <a:pathLst>
              <a:path w="5565859" h="5414063">
                <a:moveTo>
                  <a:pt x="0" y="0"/>
                </a:moveTo>
                <a:lnTo>
                  <a:pt x="5565859" y="0"/>
                </a:lnTo>
                <a:lnTo>
                  <a:pt x="5565859" y="5414063"/>
                </a:lnTo>
                <a:lnTo>
                  <a:pt x="0" y="5414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132809">
            <a:off x="-894034" y="7979877"/>
            <a:ext cx="3845468" cy="4114800"/>
          </a:xfrm>
          <a:custGeom>
            <a:avLst/>
            <a:gdLst/>
            <a:ahLst/>
            <a:cxnLst/>
            <a:rect l="l" t="t" r="r" b="b"/>
            <a:pathLst>
              <a:path w="3845468" h="4114800">
                <a:moveTo>
                  <a:pt x="0" y="0"/>
                </a:moveTo>
                <a:lnTo>
                  <a:pt x="3845468" y="0"/>
                </a:lnTo>
                <a:lnTo>
                  <a:pt x="38454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60364" y="191910"/>
            <a:ext cx="9614582" cy="1396054"/>
          </a:xfrm>
          <a:prstGeom prst="rect">
            <a:avLst/>
          </a:prstGeom>
        </p:spPr>
        <p:txBody>
          <a:bodyPr lIns="0" tIns="0" rIns="0" bIns="0" rtlCol="0" anchor="t">
            <a:spAutoFit/>
          </a:bodyPr>
          <a:lstStyle/>
          <a:p>
            <a:pPr algn="l">
              <a:lnSpc>
                <a:spcPts val="11170"/>
              </a:lnSpc>
            </a:pPr>
            <a:r>
              <a:rPr lang="en-US" sz="8935" b="1" spc="89">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DATA OVERVIEW</a:t>
            </a:r>
            <a:endParaRPr lang="en-US" sz="8935" b="1" spc="89">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8" name="TextBox 8"/>
          <p:cNvSpPr txBox="1"/>
          <p:nvPr/>
        </p:nvSpPr>
        <p:spPr>
          <a:xfrm>
            <a:off x="0" y="1530814"/>
            <a:ext cx="9674946" cy="7904095"/>
          </a:xfrm>
          <a:prstGeom prst="rect">
            <a:avLst/>
          </a:prstGeom>
        </p:spPr>
        <p:txBody>
          <a:bodyPr lIns="0" tIns="0" rIns="0" bIns="0" rtlCol="0" anchor="t">
            <a:spAutoFit/>
          </a:bodyPr>
          <a:lstStyle/>
          <a:p>
            <a:pPr marL="607695" lvl="1" indent="-303530" algn="l">
              <a:lnSpc>
                <a:spcPts val="3940"/>
              </a:lnSpc>
              <a:buFont typeface="Arial" panose="020B0604020202020204"/>
              <a:buChar char="•"/>
            </a:pPr>
            <a:r>
              <a:rPr lang="en-US" sz="281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I've received two essential files from the team: one containing detailed transactional data on doctor-patient interactions, including patient race, age, appointment fees, appointed doctor, and other pertinent details. The other file, from the Hospital ER, provides comprehensive master data on billing, encompassing total bills, doctor names, patient IDs, and departments.</a:t>
            </a:r>
            <a:endParaRPr lang="en-US" sz="281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07695" lvl="1" indent="-303530" algn="l">
              <a:lnSpc>
                <a:spcPts val="3940"/>
              </a:lnSpc>
              <a:buFont typeface="Arial" panose="020B0604020202020204"/>
              <a:buChar char="•"/>
            </a:pPr>
            <a:r>
              <a:rPr lang="en-US" sz="281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Both datasets are substantial, each containing over 6000 rows, making them highly valuable for making informed analytical decisions.</a:t>
            </a:r>
            <a:endParaRPr lang="en-US" sz="281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07695" lvl="1" indent="-303530" algn="l">
              <a:lnSpc>
                <a:spcPts val="3940"/>
              </a:lnSpc>
              <a:buFont typeface="Arial" panose="020B0604020202020204"/>
              <a:buChar char="•"/>
            </a:pPr>
            <a:r>
              <a:rPr lang="en-US" sz="281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To proceed, I imported these datasets into Microsoft Power BI using the Get Data option and conducted initial data transformation steps to ensure cleanliness and relevancy in both tables. This preparation sets the stage for in-depth analysis and actionable insights from the integrated data sources.</a:t>
            </a:r>
            <a:endParaRPr lang="en-US" sz="281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9829963" y="559152"/>
            <a:ext cx="7328321" cy="13756234"/>
          </a:xfrm>
          <a:custGeom>
            <a:avLst/>
            <a:gdLst/>
            <a:ahLst/>
            <a:cxnLst/>
            <a:rect l="l" t="t" r="r" b="b"/>
            <a:pathLst>
              <a:path w="7328321" h="13756234">
                <a:moveTo>
                  <a:pt x="0" y="0"/>
                </a:moveTo>
                <a:lnTo>
                  <a:pt x="7328321" y="0"/>
                </a:lnTo>
                <a:lnTo>
                  <a:pt x="7328321" y="13756234"/>
                </a:lnTo>
                <a:lnTo>
                  <a:pt x="0" y="137562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249929" y="-194389"/>
            <a:ext cx="10079892" cy="10675779"/>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TextBox 5"/>
          <p:cNvSpPr txBox="1"/>
          <p:nvPr/>
        </p:nvSpPr>
        <p:spPr>
          <a:xfrm>
            <a:off x="104775" y="77788"/>
            <a:ext cx="9144000"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METHODOLOGY</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6" name="Freeform 6"/>
          <p:cNvSpPr/>
          <p:nvPr/>
        </p:nvSpPr>
        <p:spPr>
          <a:xfrm rot="545883">
            <a:off x="-891494" y="7961735"/>
            <a:ext cx="4645327" cy="5039309"/>
          </a:xfrm>
          <a:custGeom>
            <a:avLst/>
            <a:gdLst/>
            <a:ahLst/>
            <a:cxnLst/>
            <a:rect l="l" t="t" r="r" b="b"/>
            <a:pathLst>
              <a:path w="4645327" h="5039309">
                <a:moveTo>
                  <a:pt x="0" y="0"/>
                </a:moveTo>
                <a:lnTo>
                  <a:pt x="4645327" y="0"/>
                </a:lnTo>
                <a:lnTo>
                  <a:pt x="4645327" y="5039309"/>
                </a:lnTo>
                <a:lnTo>
                  <a:pt x="0" y="50393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95250" y="1091883"/>
            <a:ext cx="9829963" cy="10032697"/>
          </a:xfrm>
          <a:prstGeom prst="rect">
            <a:avLst/>
          </a:prstGeom>
        </p:spPr>
        <p:txBody>
          <a:bodyPr lIns="0" tIns="0" rIns="0" bIns="0" rtlCol="0" anchor="t">
            <a:spAutoFit/>
          </a:bodyPr>
          <a:lstStyle/>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Analytical Methods: Utilized Power BI for data analysis and visualization.</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Tools Used: Power BI Desktop, Power Query Editor, DAX.</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Steps Taken: Data Cleaning: Removed duplicates, handled missing values, and standardized formats using Power Query Editor.</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Data Enrichment: Joined datasets to enable comprehensive analysis.</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Measure Creation: Developed DAX measures for key performance indicators.</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Visualization: Created various visualizations for presenting insights.</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Specific DAX Functions: SUM, AVERAGE, RELATED, CALCULATE, etc.</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r>
              <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This methodology provides a succinct overview of the analytical approach, tools used, and steps taken in the analysis process, including data cleaning, enrichment, measure creation, and visualization, with a mention of specific DAX functions utilized.</a:t>
            </a:r>
            <a:endParaRPr lang="en-US" sz="27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780"/>
              </a:lnSpc>
            </a:pPr>
          </a:p>
          <a:p>
            <a:pPr algn="l">
              <a:lnSpc>
                <a:spcPts val="3780"/>
              </a:lnSpc>
            </a:pPr>
          </a:p>
        </p:txBody>
      </p:sp>
      <p:sp>
        <p:nvSpPr>
          <p:cNvPr id="8" name="Freeform 8"/>
          <p:cNvSpPr/>
          <p:nvPr/>
        </p:nvSpPr>
        <p:spPr>
          <a:xfrm rot="8100000">
            <a:off x="16215002" y="-2267293"/>
            <a:ext cx="5565859" cy="5414063"/>
          </a:xfrm>
          <a:custGeom>
            <a:avLst/>
            <a:gdLst/>
            <a:ahLst/>
            <a:cxnLst/>
            <a:rect l="l" t="t" r="r" b="b"/>
            <a:pathLst>
              <a:path w="5565859" h="5414063">
                <a:moveTo>
                  <a:pt x="0" y="0"/>
                </a:moveTo>
                <a:lnTo>
                  <a:pt x="5565859" y="0"/>
                </a:lnTo>
                <a:lnTo>
                  <a:pt x="5565859" y="5414063"/>
                </a:lnTo>
                <a:lnTo>
                  <a:pt x="0" y="54140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flipH="1">
            <a:off x="10224899" y="628415"/>
            <a:ext cx="6364003" cy="9186881"/>
          </a:xfrm>
          <a:custGeom>
            <a:avLst/>
            <a:gdLst/>
            <a:ahLst/>
            <a:cxnLst/>
            <a:rect l="l" t="t" r="r" b="b"/>
            <a:pathLst>
              <a:path w="6364003" h="9186881">
                <a:moveTo>
                  <a:pt x="6364003" y="0"/>
                </a:moveTo>
                <a:lnTo>
                  <a:pt x="0" y="0"/>
                </a:lnTo>
                <a:lnTo>
                  <a:pt x="0" y="9186881"/>
                </a:lnTo>
                <a:lnTo>
                  <a:pt x="6364003" y="9186881"/>
                </a:lnTo>
                <a:lnTo>
                  <a:pt x="6364003"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94389" y="-194389"/>
            <a:ext cx="9851465" cy="10648009"/>
            <a:chOff x="0" y="0"/>
            <a:chExt cx="4270789" cy="4616105"/>
          </a:xfrm>
        </p:grpSpPr>
        <p:sp>
          <p:nvSpPr>
            <p:cNvPr id="4" name="Freeform 4"/>
            <p:cNvSpPr/>
            <p:nvPr/>
          </p:nvSpPr>
          <p:spPr>
            <a:xfrm>
              <a:off x="0" y="0"/>
              <a:ext cx="4270789" cy="4616105"/>
            </a:xfrm>
            <a:custGeom>
              <a:avLst/>
              <a:gdLst/>
              <a:ahLst/>
              <a:cxnLst/>
              <a:rect l="l" t="t" r="r" b="b"/>
              <a:pathLst>
                <a:path w="4270789" h="4616105">
                  <a:moveTo>
                    <a:pt x="0" y="0"/>
                  </a:moveTo>
                  <a:lnTo>
                    <a:pt x="4270789" y="0"/>
                  </a:lnTo>
                  <a:lnTo>
                    <a:pt x="4270789" y="4616105"/>
                  </a:lnTo>
                  <a:lnTo>
                    <a:pt x="0" y="4616105"/>
                  </a:lnTo>
                  <a:close/>
                </a:path>
              </a:pathLst>
            </a:custGeom>
            <a:solidFill>
              <a:srgbClr val="CAE7E4"/>
            </a:solidFill>
          </p:spPr>
        </p:sp>
      </p:grpSp>
      <p:sp>
        <p:nvSpPr>
          <p:cNvPr id="5" name="TextBox 5"/>
          <p:cNvSpPr txBox="1"/>
          <p:nvPr/>
        </p:nvSpPr>
        <p:spPr>
          <a:xfrm>
            <a:off x="260595" y="1200124"/>
            <a:ext cx="10284589" cy="1061720"/>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PROBLEM STATEMENT</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6" name="TextBox 6"/>
          <p:cNvSpPr txBox="1"/>
          <p:nvPr/>
        </p:nvSpPr>
        <p:spPr>
          <a:xfrm>
            <a:off x="147569" y="2204694"/>
            <a:ext cx="9509506" cy="3235073"/>
          </a:xfrm>
          <a:prstGeom prst="rect">
            <a:avLst/>
          </a:prstGeom>
        </p:spPr>
        <p:txBody>
          <a:bodyPr lIns="0" tIns="0" rIns="0" bIns="0" rtlCol="0" anchor="t">
            <a:spAutoFit/>
          </a:bodyPr>
          <a:lstStyle/>
          <a:p>
            <a:pPr marL="801370" lvl="1" indent="-400685" algn="l">
              <a:lnSpc>
                <a:spcPts val="5195"/>
              </a:lnSpc>
              <a:buFont typeface="Arial" panose="020B0604020202020204"/>
              <a:buChar char="•"/>
            </a:pPr>
            <a:r>
              <a:rPr lang="en-US" sz="37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The Hospital is looking for key insights</a:t>
            </a:r>
            <a:endParaRPr lang="en-US" sz="37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801370" lvl="1" indent="-400685" algn="l">
              <a:lnSpc>
                <a:spcPts val="5195"/>
              </a:lnSpc>
              <a:buFont typeface="Arial" panose="020B0604020202020204"/>
              <a:buChar char="•"/>
            </a:pPr>
            <a:r>
              <a:rPr lang="en-US" sz="37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Insights about suitable departments for new hires.</a:t>
            </a:r>
            <a:endParaRPr lang="en-US" sz="37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801370" lvl="1" indent="-400685" algn="l">
              <a:lnSpc>
                <a:spcPts val="5195"/>
              </a:lnSpc>
              <a:buFont typeface="Arial" panose="020B0604020202020204"/>
              <a:buChar char="•"/>
            </a:pPr>
            <a:r>
              <a:rPr lang="en-US" sz="37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Strategies and suggestions about patient discount eligibility and criteria</a:t>
            </a:r>
            <a:r>
              <a:rPr lang="en-US" sz="3710">
                <a:solidFill>
                  <a:srgbClr val="000000"/>
                </a:solidFill>
                <a:latin typeface="Proxima Nova" panose="02000506030000020004"/>
                <a:ea typeface="Proxima Nova" panose="02000506030000020004"/>
                <a:cs typeface="Proxima Nova" panose="02000506030000020004"/>
                <a:sym typeface="Proxima Nova" panose="02000506030000020004"/>
              </a:rPr>
              <a:t>.</a:t>
            </a:r>
            <a:endParaRPr lang="en-US" sz="3710">
              <a:solidFill>
                <a:srgbClr val="000000"/>
              </a:solidFill>
              <a:latin typeface="Proxima Nova" panose="02000506030000020004"/>
              <a:ea typeface="Proxima Nova" panose="02000506030000020004"/>
              <a:cs typeface="Proxima Nova" panose="02000506030000020004"/>
              <a:sym typeface="Proxima Nova" panose="02000506030000020004"/>
            </a:endParaRPr>
          </a:p>
        </p:txBody>
      </p:sp>
      <p:sp>
        <p:nvSpPr>
          <p:cNvPr id="7" name="Freeform 7"/>
          <p:cNvSpPr/>
          <p:nvPr/>
        </p:nvSpPr>
        <p:spPr>
          <a:xfrm rot="8245086">
            <a:off x="16504259" y="-2151092"/>
            <a:ext cx="4857299" cy="4724827"/>
          </a:xfrm>
          <a:custGeom>
            <a:avLst/>
            <a:gdLst/>
            <a:ahLst/>
            <a:cxnLst/>
            <a:rect l="l" t="t" r="r" b="b"/>
            <a:pathLst>
              <a:path w="4857299" h="4724827">
                <a:moveTo>
                  <a:pt x="0" y="0"/>
                </a:moveTo>
                <a:lnTo>
                  <a:pt x="4857299" y="0"/>
                </a:lnTo>
                <a:lnTo>
                  <a:pt x="4857299" y="4724827"/>
                </a:lnTo>
                <a:lnTo>
                  <a:pt x="0" y="47248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10800000">
            <a:off x="-1720299" y="8394107"/>
            <a:ext cx="4761888" cy="4580071"/>
          </a:xfrm>
          <a:custGeom>
            <a:avLst/>
            <a:gdLst/>
            <a:ahLst/>
            <a:cxnLst/>
            <a:rect l="l" t="t" r="r" b="b"/>
            <a:pathLst>
              <a:path w="4761888" h="4580071">
                <a:moveTo>
                  <a:pt x="0" y="0"/>
                </a:moveTo>
                <a:lnTo>
                  <a:pt x="4761888" y="0"/>
                </a:lnTo>
                <a:lnTo>
                  <a:pt x="4761888" y="4580070"/>
                </a:lnTo>
                <a:lnTo>
                  <a:pt x="0" y="45800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rot="0">
            <a:off x="-194389" y="-222159"/>
            <a:ext cx="10041243" cy="10731318"/>
            <a:chOff x="0" y="0"/>
            <a:chExt cx="4353061" cy="4652221"/>
          </a:xfrm>
        </p:grpSpPr>
        <p:sp>
          <p:nvSpPr>
            <p:cNvPr id="3" name="Freeform 3"/>
            <p:cNvSpPr/>
            <p:nvPr/>
          </p:nvSpPr>
          <p:spPr>
            <a:xfrm>
              <a:off x="0" y="0"/>
              <a:ext cx="4353061" cy="4652221"/>
            </a:xfrm>
            <a:custGeom>
              <a:avLst/>
              <a:gdLst/>
              <a:ahLst/>
              <a:cxnLst/>
              <a:rect l="l" t="t" r="r" b="b"/>
              <a:pathLst>
                <a:path w="4353061" h="4652221">
                  <a:moveTo>
                    <a:pt x="0" y="0"/>
                  </a:moveTo>
                  <a:lnTo>
                    <a:pt x="4353061" y="0"/>
                  </a:lnTo>
                  <a:lnTo>
                    <a:pt x="4353061" y="4652221"/>
                  </a:lnTo>
                  <a:lnTo>
                    <a:pt x="0" y="4652221"/>
                  </a:lnTo>
                  <a:close/>
                </a:path>
              </a:pathLst>
            </a:custGeom>
            <a:solidFill>
              <a:srgbClr val="CAE7E4"/>
            </a:solidFill>
          </p:spPr>
        </p:sp>
      </p:grpSp>
      <p:sp>
        <p:nvSpPr>
          <p:cNvPr id="4" name="Freeform 4"/>
          <p:cNvSpPr/>
          <p:nvPr/>
        </p:nvSpPr>
        <p:spPr>
          <a:xfrm rot="8100000">
            <a:off x="16215002" y="-2267293"/>
            <a:ext cx="5565859" cy="5414063"/>
          </a:xfrm>
          <a:custGeom>
            <a:avLst/>
            <a:gdLst/>
            <a:ahLst/>
            <a:cxnLst/>
            <a:rect l="l" t="t" r="r" b="b"/>
            <a:pathLst>
              <a:path w="5565859" h="5414063">
                <a:moveTo>
                  <a:pt x="0" y="0"/>
                </a:moveTo>
                <a:lnTo>
                  <a:pt x="5565859" y="0"/>
                </a:lnTo>
                <a:lnTo>
                  <a:pt x="5565859" y="5414063"/>
                </a:lnTo>
                <a:lnTo>
                  <a:pt x="0" y="541406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132809">
            <a:off x="-894034" y="7979877"/>
            <a:ext cx="3845468" cy="4114800"/>
          </a:xfrm>
          <a:custGeom>
            <a:avLst/>
            <a:gdLst/>
            <a:ahLst/>
            <a:cxnLst/>
            <a:rect l="l" t="t" r="r" b="b"/>
            <a:pathLst>
              <a:path w="3845468" h="4114800">
                <a:moveTo>
                  <a:pt x="0" y="0"/>
                </a:moveTo>
                <a:lnTo>
                  <a:pt x="3845468" y="0"/>
                </a:lnTo>
                <a:lnTo>
                  <a:pt x="38454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0463383" y="4898871"/>
            <a:ext cx="7834142" cy="4815195"/>
          </a:xfrm>
          <a:custGeom>
            <a:avLst/>
            <a:gdLst/>
            <a:ahLst/>
            <a:cxnLst/>
            <a:rect l="l" t="t" r="r" b="b"/>
            <a:pathLst>
              <a:path w="7834142" h="4815195">
                <a:moveTo>
                  <a:pt x="0" y="0"/>
                </a:moveTo>
                <a:lnTo>
                  <a:pt x="7834142" y="0"/>
                </a:lnTo>
                <a:lnTo>
                  <a:pt x="7834142" y="4815195"/>
                </a:lnTo>
                <a:lnTo>
                  <a:pt x="0" y="4815195"/>
                </a:lnTo>
                <a:lnTo>
                  <a:pt x="0" y="0"/>
                </a:lnTo>
                <a:close/>
              </a:path>
            </a:pathLst>
          </a:custGeom>
          <a:blipFill>
            <a:blip r:embed="rId5"/>
            <a:stretch>
              <a:fillRect l="-3262" t="-4694" r="-4485" b="-4694"/>
            </a:stretch>
          </a:blipFill>
        </p:spPr>
      </p:sp>
      <p:sp>
        <p:nvSpPr>
          <p:cNvPr id="7" name="Freeform 7"/>
          <p:cNvSpPr/>
          <p:nvPr/>
        </p:nvSpPr>
        <p:spPr>
          <a:xfrm>
            <a:off x="11111910" y="1201307"/>
            <a:ext cx="7176090" cy="3589467"/>
          </a:xfrm>
          <a:custGeom>
            <a:avLst/>
            <a:gdLst/>
            <a:ahLst/>
            <a:cxnLst/>
            <a:rect l="l" t="t" r="r" b="b"/>
            <a:pathLst>
              <a:path w="7176090" h="3589467">
                <a:moveTo>
                  <a:pt x="0" y="0"/>
                </a:moveTo>
                <a:lnTo>
                  <a:pt x="7176090" y="0"/>
                </a:lnTo>
                <a:lnTo>
                  <a:pt x="7176090" y="3589467"/>
                </a:lnTo>
                <a:lnTo>
                  <a:pt x="0" y="3589467"/>
                </a:lnTo>
                <a:lnTo>
                  <a:pt x="0" y="0"/>
                </a:lnTo>
                <a:close/>
              </a:path>
            </a:pathLst>
          </a:custGeom>
          <a:blipFill>
            <a:blip r:embed="rId6"/>
            <a:stretch>
              <a:fillRect l="-3398" r="-9344"/>
            </a:stretch>
          </a:blipFill>
        </p:spPr>
      </p:sp>
      <p:sp>
        <p:nvSpPr>
          <p:cNvPr id="8" name="TextBox 8"/>
          <p:cNvSpPr txBox="1"/>
          <p:nvPr/>
        </p:nvSpPr>
        <p:spPr>
          <a:xfrm>
            <a:off x="238348" y="160338"/>
            <a:ext cx="17020952" cy="850900"/>
          </a:xfrm>
          <a:prstGeom prst="rect">
            <a:avLst/>
          </a:prstGeom>
        </p:spPr>
        <p:txBody>
          <a:bodyPr lIns="0" tIns="0" rIns="0" bIns="0" rtlCol="0" anchor="t">
            <a:spAutoFit/>
          </a:bodyPr>
          <a:lstStyle/>
          <a:p>
            <a:pPr algn="l">
              <a:lnSpc>
                <a:spcPts val="6875"/>
              </a:lnSpc>
            </a:pPr>
            <a:r>
              <a:rPr lang="en-US" sz="5500" b="1" spc="55">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TOTAL REVENUE, DEPARTMENT WISE REVENUE</a:t>
            </a:r>
            <a:endParaRPr lang="en-US" sz="5500" b="1" spc="55">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9" name="TextBox 9"/>
          <p:cNvSpPr txBox="1"/>
          <p:nvPr/>
        </p:nvSpPr>
        <p:spPr>
          <a:xfrm>
            <a:off x="0" y="1125107"/>
            <a:ext cx="9846853" cy="7840157"/>
          </a:xfrm>
          <a:prstGeom prst="rect">
            <a:avLst/>
          </a:prstGeom>
        </p:spPr>
        <p:txBody>
          <a:bodyPr lIns="0" tIns="0" rIns="0" bIns="0" rtlCol="0" anchor="t">
            <a:spAutoFit/>
          </a:bodyPr>
          <a:lstStyle/>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The table reveals the revenue distribution across </a:t>
            </a: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different hospital departments.</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Orthopedics leads with revenue of 172,939,773.</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General Practice</a:t>
            </a: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 follows with revenue of 164,070,816.</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Neurology generates 72,795,752 in revenue.</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Cardiology has a revenue of 68,370,450.</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Physiotherapy generates 16,592,824 in revenue.</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Gastroenterology reports revenue of 9,783,335.</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The r</a:t>
            </a: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enal department accounts for 4,756,367 in revenue.</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38810" lvl="1" indent="-319405" algn="l">
              <a:lnSpc>
                <a:spcPts val="4140"/>
              </a:lnSpc>
              <a:buFont typeface="Arial" panose="020B0604020202020204"/>
              <a:buChar char="•"/>
            </a:pPr>
            <a:r>
              <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This graphical representation highlights Orthopedics as the top revenue-generating department, underscoring its critical role in the hospital's financial stability and guiding further resource allocation and investment planning.</a:t>
            </a:r>
            <a:endParaRPr lang="en-US" sz="2955"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28700" y="1717499"/>
            <a:ext cx="11353191" cy="9990808"/>
          </a:xfrm>
          <a:custGeom>
            <a:avLst/>
            <a:gdLst/>
            <a:ahLst/>
            <a:cxnLst/>
            <a:rect l="l" t="t" r="r" b="b"/>
            <a:pathLst>
              <a:path w="11353191" h="9990808">
                <a:moveTo>
                  <a:pt x="0" y="0"/>
                </a:moveTo>
                <a:lnTo>
                  <a:pt x="11353191" y="0"/>
                </a:lnTo>
                <a:lnTo>
                  <a:pt x="11353191" y="9990808"/>
                </a:lnTo>
                <a:lnTo>
                  <a:pt x="0" y="999080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9584519" y="-166619"/>
            <a:ext cx="8925640" cy="10648009"/>
            <a:chOff x="0" y="0"/>
            <a:chExt cx="3869427" cy="4616105"/>
          </a:xfrm>
        </p:grpSpPr>
        <p:sp>
          <p:nvSpPr>
            <p:cNvPr id="4" name="Freeform 4"/>
            <p:cNvSpPr/>
            <p:nvPr/>
          </p:nvSpPr>
          <p:spPr>
            <a:xfrm>
              <a:off x="0" y="0"/>
              <a:ext cx="3869427" cy="4616105"/>
            </a:xfrm>
            <a:custGeom>
              <a:avLst/>
              <a:gdLst/>
              <a:ahLst/>
              <a:cxnLst/>
              <a:rect l="l" t="t" r="r" b="b"/>
              <a:pathLst>
                <a:path w="3869427" h="4616105">
                  <a:moveTo>
                    <a:pt x="0" y="0"/>
                  </a:moveTo>
                  <a:lnTo>
                    <a:pt x="3869427" y="0"/>
                  </a:lnTo>
                  <a:lnTo>
                    <a:pt x="3869427" y="4616105"/>
                  </a:lnTo>
                  <a:lnTo>
                    <a:pt x="0" y="4616105"/>
                  </a:lnTo>
                  <a:close/>
                </a:path>
              </a:pathLst>
            </a:custGeom>
            <a:solidFill>
              <a:srgbClr val="CAE7E4"/>
            </a:solidFill>
          </p:spPr>
        </p:sp>
      </p:grpSp>
      <p:sp>
        <p:nvSpPr>
          <p:cNvPr id="5" name="Freeform 5"/>
          <p:cNvSpPr/>
          <p:nvPr/>
        </p:nvSpPr>
        <p:spPr>
          <a:xfrm rot="-5233657">
            <a:off x="-2636638" y="-2904084"/>
            <a:ext cx="4533662" cy="4997022"/>
          </a:xfrm>
          <a:custGeom>
            <a:avLst/>
            <a:gdLst/>
            <a:ahLst/>
            <a:cxnLst/>
            <a:rect l="l" t="t" r="r" b="b"/>
            <a:pathLst>
              <a:path w="4533662" h="4997022">
                <a:moveTo>
                  <a:pt x="0" y="0"/>
                </a:moveTo>
                <a:lnTo>
                  <a:pt x="4533662" y="0"/>
                </a:lnTo>
                <a:lnTo>
                  <a:pt x="4533662" y="4997022"/>
                </a:lnTo>
                <a:lnTo>
                  <a:pt x="0" y="49970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2932786">
            <a:off x="15427711" y="8069276"/>
            <a:ext cx="4559806" cy="4435448"/>
          </a:xfrm>
          <a:custGeom>
            <a:avLst/>
            <a:gdLst/>
            <a:ahLst/>
            <a:cxnLst/>
            <a:rect l="l" t="t" r="r" b="b"/>
            <a:pathLst>
              <a:path w="4559806" h="4435448">
                <a:moveTo>
                  <a:pt x="0" y="0"/>
                </a:moveTo>
                <a:lnTo>
                  <a:pt x="4559806" y="0"/>
                </a:lnTo>
                <a:lnTo>
                  <a:pt x="4559806" y="4435448"/>
                </a:lnTo>
                <a:lnTo>
                  <a:pt x="0" y="44354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9622619" y="5433074"/>
            <a:ext cx="8703481" cy="4267513"/>
          </a:xfrm>
          <a:custGeom>
            <a:avLst/>
            <a:gdLst/>
            <a:ahLst/>
            <a:cxnLst/>
            <a:rect l="l" t="t" r="r" b="b"/>
            <a:pathLst>
              <a:path w="8703481" h="4267513">
                <a:moveTo>
                  <a:pt x="0" y="0"/>
                </a:moveTo>
                <a:lnTo>
                  <a:pt x="8703481" y="0"/>
                </a:lnTo>
                <a:lnTo>
                  <a:pt x="8703481" y="4267513"/>
                </a:lnTo>
                <a:lnTo>
                  <a:pt x="0" y="4267513"/>
                </a:lnTo>
                <a:lnTo>
                  <a:pt x="0" y="0"/>
                </a:lnTo>
                <a:close/>
              </a:path>
            </a:pathLst>
          </a:custGeom>
          <a:blipFill>
            <a:blip r:embed="rId7"/>
            <a:stretch>
              <a:fillRect/>
            </a:stretch>
          </a:blipFill>
        </p:spPr>
      </p:sp>
      <p:sp>
        <p:nvSpPr>
          <p:cNvPr id="8" name="TextBox 8"/>
          <p:cNvSpPr txBox="1"/>
          <p:nvPr/>
        </p:nvSpPr>
        <p:spPr>
          <a:xfrm>
            <a:off x="9416290" y="203442"/>
            <a:ext cx="8925640" cy="1260380"/>
          </a:xfrm>
          <a:prstGeom prst="rect">
            <a:avLst/>
          </a:prstGeom>
        </p:spPr>
        <p:txBody>
          <a:bodyPr lIns="0" tIns="0" rIns="0" bIns="0" rtlCol="0" anchor="t">
            <a:spAutoFit/>
          </a:bodyPr>
          <a:lstStyle/>
          <a:p>
            <a:pPr algn="ctr">
              <a:lnSpc>
                <a:spcPts val="5020"/>
              </a:lnSpc>
            </a:pPr>
            <a:r>
              <a:rPr lang="en-US" sz="4015" b="1" spc="40">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DEPARTMENT-WISE SATISFACTION SCORE</a:t>
            </a:r>
            <a:endParaRPr lang="en-US" sz="4015" b="1" spc="40">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9" name="TextBox 9"/>
          <p:cNvSpPr txBox="1"/>
          <p:nvPr/>
        </p:nvSpPr>
        <p:spPr>
          <a:xfrm>
            <a:off x="9622619" y="1593674"/>
            <a:ext cx="8703481" cy="5010517"/>
          </a:xfrm>
          <a:prstGeom prst="rect">
            <a:avLst/>
          </a:prstGeom>
        </p:spPr>
        <p:txBody>
          <a:bodyPr lIns="0" tIns="0" rIns="0" bIns="0" rtlCol="0" anchor="t">
            <a:spAutoFit/>
          </a:bodyPr>
          <a:lstStyle/>
          <a:p>
            <a:pPr marL="563880" lvl="1" indent="-281940" algn="l">
              <a:lnSpc>
                <a:spcPts val="3655"/>
              </a:lnSpc>
              <a:buFont typeface="Arial" panose="020B0604020202020204"/>
              <a:buChar char="•"/>
            </a:pPr>
            <a:r>
              <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Gastroenterology stands out with an impressive average satisfaction rating of 5.2.</a:t>
            </a:r>
            <a:endPar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563880" lvl="1" indent="-281940" algn="l">
              <a:lnSpc>
                <a:spcPts val="3655"/>
              </a:lnSpc>
              <a:buFont typeface="Arial" panose="020B0604020202020204"/>
              <a:buChar char="•"/>
            </a:pPr>
            <a:r>
              <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Neurology and physiotherapy are closely followed, with ratings of 5.1 for each.</a:t>
            </a:r>
            <a:endPar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563880" lvl="1" indent="-281940" algn="l">
              <a:lnSpc>
                <a:spcPts val="3655"/>
              </a:lnSpc>
              <a:buFont typeface="Arial" panose="020B0604020202020204"/>
              <a:buChar char="•"/>
            </a:pPr>
            <a:r>
              <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Orthopedics and General Practice both maintain solid ratings of 5.0.</a:t>
            </a:r>
            <a:endPar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563880" lvl="1" indent="-281940" algn="l">
              <a:lnSpc>
                <a:spcPts val="3655"/>
              </a:lnSpc>
              <a:buFont typeface="Arial" panose="020B0604020202020204"/>
              <a:buChar char="•"/>
            </a:pPr>
            <a:r>
              <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Cardiology holds a rating of 5.0.</a:t>
            </a:r>
            <a:endPar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563880" lvl="1" indent="-281940" algn="l">
              <a:lnSpc>
                <a:spcPts val="3655"/>
              </a:lnSpc>
              <a:buFont typeface="Arial" panose="020B0604020202020204"/>
              <a:buChar char="•"/>
            </a:pPr>
            <a:r>
              <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Renal exhibits a rating of 4.9.</a:t>
            </a:r>
            <a:endParaRPr lang="en-US" sz="26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3655"/>
              </a:lnSpc>
            </a:pPr>
          </a:p>
          <a:p>
            <a:pPr algn="l">
              <a:lnSpc>
                <a:spcPts val="3655"/>
              </a:lnSpc>
            </a:pPr>
          </a:p>
          <a:p>
            <a:pPr algn="l">
              <a:lnSpc>
                <a:spcPts val="3655"/>
              </a:lnSpc>
            </a:p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flipH="1">
            <a:off x="10224899" y="628415"/>
            <a:ext cx="6364003" cy="9186881"/>
          </a:xfrm>
          <a:custGeom>
            <a:avLst/>
            <a:gdLst/>
            <a:ahLst/>
            <a:cxnLst/>
            <a:rect l="l" t="t" r="r" b="b"/>
            <a:pathLst>
              <a:path w="6364003" h="9186881">
                <a:moveTo>
                  <a:pt x="6364003" y="0"/>
                </a:moveTo>
                <a:lnTo>
                  <a:pt x="0" y="0"/>
                </a:lnTo>
                <a:lnTo>
                  <a:pt x="0" y="9186881"/>
                </a:lnTo>
                <a:lnTo>
                  <a:pt x="6364003" y="9186881"/>
                </a:lnTo>
                <a:lnTo>
                  <a:pt x="6364003"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0" y="-102149"/>
            <a:ext cx="9851465" cy="10648009"/>
            <a:chOff x="0" y="0"/>
            <a:chExt cx="4270789" cy="4616105"/>
          </a:xfrm>
        </p:grpSpPr>
        <p:sp>
          <p:nvSpPr>
            <p:cNvPr id="4" name="Freeform 4"/>
            <p:cNvSpPr/>
            <p:nvPr/>
          </p:nvSpPr>
          <p:spPr>
            <a:xfrm>
              <a:off x="0" y="0"/>
              <a:ext cx="4270789" cy="4616105"/>
            </a:xfrm>
            <a:custGeom>
              <a:avLst/>
              <a:gdLst/>
              <a:ahLst/>
              <a:cxnLst/>
              <a:rect l="l" t="t" r="r" b="b"/>
              <a:pathLst>
                <a:path w="4270789" h="4616105">
                  <a:moveTo>
                    <a:pt x="0" y="0"/>
                  </a:moveTo>
                  <a:lnTo>
                    <a:pt x="4270789" y="0"/>
                  </a:lnTo>
                  <a:lnTo>
                    <a:pt x="4270789" y="4616105"/>
                  </a:lnTo>
                  <a:lnTo>
                    <a:pt x="0" y="4616105"/>
                  </a:lnTo>
                  <a:close/>
                </a:path>
              </a:pathLst>
            </a:custGeom>
            <a:solidFill>
              <a:srgbClr val="CAE7E4"/>
            </a:solidFill>
          </p:spPr>
        </p:sp>
      </p:grpSp>
      <p:sp>
        <p:nvSpPr>
          <p:cNvPr id="5" name="TextBox 5"/>
          <p:cNvSpPr txBox="1"/>
          <p:nvPr/>
        </p:nvSpPr>
        <p:spPr>
          <a:xfrm>
            <a:off x="0" y="-28575"/>
            <a:ext cx="16929688" cy="787400"/>
          </a:xfrm>
          <a:prstGeom prst="rect">
            <a:avLst/>
          </a:prstGeom>
        </p:spPr>
        <p:txBody>
          <a:bodyPr lIns="0" tIns="0" rIns="0" bIns="0" rtlCol="0" anchor="t">
            <a:spAutoFit/>
          </a:bodyPr>
          <a:lstStyle/>
          <a:p>
            <a:pPr algn="l">
              <a:lnSpc>
                <a:spcPts val="6250"/>
              </a:lnSpc>
            </a:pPr>
            <a:r>
              <a:rPr lang="en-US" sz="5000" b="1" spc="50">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TOTAL VISITORS BY PATIENT GENDER</a:t>
            </a:r>
            <a:endParaRPr lang="en-US" sz="5000" b="1" spc="50">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
        <p:nvSpPr>
          <p:cNvPr id="6" name="Freeform 6"/>
          <p:cNvSpPr/>
          <p:nvPr/>
        </p:nvSpPr>
        <p:spPr>
          <a:xfrm rot="8245086">
            <a:off x="16504259" y="-2151092"/>
            <a:ext cx="4857299" cy="4724827"/>
          </a:xfrm>
          <a:custGeom>
            <a:avLst/>
            <a:gdLst/>
            <a:ahLst/>
            <a:cxnLst/>
            <a:rect l="l" t="t" r="r" b="b"/>
            <a:pathLst>
              <a:path w="4857299" h="4724827">
                <a:moveTo>
                  <a:pt x="0" y="0"/>
                </a:moveTo>
                <a:lnTo>
                  <a:pt x="4857299" y="0"/>
                </a:lnTo>
                <a:lnTo>
                  <a:pt x="4857299" y="4724827"/>
                </a:lnTo>
                <a:lnTo>
                  <a:pt x="0" y="47248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0800000">
            <a:off x="-1720299" y="8394107"/>
            <a:ext cx="4761888" cy="4580071"/>
          </a:xfrm>
          <a:custGeom>
            <a:avLst/>
            <a:gdLst/>
            <a:ahLst/>
            <a:cxnLst/>
            <a:rect l="l" t="t" r="r" b="b"/>
            <a:pathLst>
              <a:path w="4761888" h="4580071">
                <a:moveTo>
                  <a:pt x="0" y="0"/>
                </a:moveTo>
                <a:lnTo>
                  <a:pt x="4761888" y="0"/>
                </a:lnTo>
                <a:lnTo>
                  <a:pt x="4761888" y="4580070"/>
                </a:lnTo>
                <a:lnTo>
                  <a:pt x="0" y="45800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2964988" y="5348855"/>
            <a:ext cx="6179012" cy="4938145"/>
          </a:xfrm>
          <a:custGeom>
            <a:avLst/>
            <a:gdLst/>
            <a:ahLst/>
            <a:cxnLst/>
            <a:rect l="l" t="t" r="r" b="b"/>
            <a:pathLst>
              <a:path w="6179012" h="4938145">
                <a:moveTo>
                  <a:pt x="0" y="0"/>
                </a:moveTo>
                <a:lnTo>
                  <a:pt x="6179012" y="0"/>
                </a:lnTo>
                <a:lnTo>
                  <a:pt x="6179012" y="4938145"/>
                </a:lnTo>
                <a:lnTo>
                  <a:pt x="0" y="4938145"/>
                </a:lnTo>
                <a:lnTo>
                  <a:pt x="0" y="0"/>
                </a:lnTo>
                <a:close/>
              </a:path>
            </a:pathLst>
          </a:custGeom>
          <a:blipFill>
            <a:blip r:embed="rId7"/>
            <a:stretch>
              <a:fillRect/>
            </a:stretch>
          </a:blipFill>
        </p:spPr>
      </p:sp>
      <p:sp>
        <p:nvSpPr>
          <p:cNvPr id="9" name="TextBox 9"/>
          <p:cNvSpPr txBox="1"/>
          <p:nvPr/>
        </p:nvSpPr>
        <p:spPr>
          <a:xfrm>
            <a:off x="-43019" y="962025"/>
            <a:ext cx="9894483" cy="4790806"/>
          </a:xfrm>
          <a:prstGeom prst="rect">
            <a:avLst/>
          </a:prstGeom>
        </p:spPr>
        <p:txBody>
          <a:bodyPr lIns="0" tIns="0" rIns="0" bIns="0" rtlCol="0" anchor="t">
            <a:spAutoFit/>
          </a:bodyPr>
          <a:lstStyle/>
          <a:p>
            <a:pPr marL="650240" lvl="1" indent="-325120" algn="l">
              <a:lnSpc>
                <a:spcPts val="4215"/>
              </a:lnSpc>
              <a:buFont typeface="Arial" panose="020B0604020202020204"/>
              <a:buChar char="•"/>
            </a:pPr>
            <a:r>
              <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The pie chart illustrates an equitable gender </a:t>
            </a:r>
            <a:r>
              <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distribution among hospital visits.</a:t>
            </a:r>
            <a:endPar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50240" lvl="1" indent="-325120" algn="l">
              <a:lnSpc>
                <a:spcPts val="4215"/>
              </a:lnSpc>
              <a:buFont typeface="Arial" panose="020B0604020202020204"/>
              <a:buChar char="•"/>
            </a:pPr>
            <a:r>
              <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Men account for 51.05% of visits.</a:t>
            </a:r>
            <a:endPar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50240" lvl="1" indent="-325120" algn="l">
              <a:lnSpc>
                <a:spcPts val="4215"/>
              </a:lnSpc>
              <a:buFont typeface="Arial" panose="020B0604020202020204"/>
              <a:buChar char="•"/>
            </a:pPr>
            <a:r>
              <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W</a:t>
            </a:r>
            <a:r>
              <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omen represent 48.69% of visits, totaling 4,487 visits.</a:t>
            </a:r>
            <a:endPar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650240" lvl="1" indent="-325120" algn="l">
              <a:lnSpc>
                <a:spcPts val="4215"/>
              </a:lnSpc>
              <a:buFont typeface="Arial" panose="020B0604020202020204"/>
              <a:buChar char="•"/>
            </a:pPr>
            <a:r>
              <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This balanced representation underscores the hospital's inclusive environment, accommodating a diverse spectrum of patients.</a:t>
            </a:r>
            <a:endParaRPr lang="en-US" sz="301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4215"/>
              </a:lnSpc>
            </a:p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74483" y="5331426"/>
            <a:ext cx="5070371" cy="4231455"/>
          </a:xfrm>
          <a:custGeom>
            <a:avLst/>
            <a:gdLst/>
            <a:ahLst/>
            <a:cxnLst/>
            <a:rect l="l" t="t" r="r" b="b"/>
            <a:pathLst>
              <a:path w="5070371" h="4231455">
                <a:moveTo>
                  <a:pt x="0" y="0"/>
                </a:moveTo>
                <a:lnTo>
                  <a:pt x="5070371" y="0"/>
                </a:lnTo>
                <a:lnTo>
                  <a:pt x="5070371" y="4231455"/>
                </a:lnTo>
                <a:lnTo>
                  <a:pt x="0" y="42314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621281" y="5331426"/>
            <a:ext cx="3183977" cy="6344882"/>
          </a:xfrm>
          <a:custGeom>
            <a:avLst/>
            <a:gdLst/>
            <a:ahLst/>
            <a:cxnLst/>
            <a:rect l="l" t="t" r="r" b="b"/>
            <a:pathLst>
              <a:path w="3183977" h="6344882">
                <a:moveTo>
                  <a:pt x="0" y="0"/>
                </a:moveTo>
                <a:lnTo>
                  <a:pt x="3183977" y="0"/>
                </a:lnTo>
                <a:lnTo>
                  <a:pt x="3183977" y="6344882"/>
                </a:lnTo>
                <a:lnTo>
                  <a:pt x="0" y="63448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0">
            <a:off x="9309814" y="-117387"/>
            <a:ext cx="9199540" cy="10521774"/>
            <a:chOff x="0" y="0"/>
            <a:chExt cx="3988167" cy="4561380"/>
          </a:xfrm>
        </p:grpSpPr>
        <p:sp>
          <p:nvSpPr>
            <p:cNvPr id="5" name="Freeform 5"/>
            <p:cNvSpPr/>
            <p:nvPr/>
          </p:nvSpPr>
          <p:spPr>
            <a:xfrm>
              <a:off x="0" y="0"/>
              <a:ext cx="3988167" cy="4561380"/>
            </a:xfrm>
            <a:custGeom>
              <a:avLst/>
              <a:gdLst/>
              <a:ahLst/>
              <a:cxnLst/>
              <a:rect l="l" t="t" r="r" b="b"/>
              <a:pathLst>
                <a:path w="3988167" h="4561380">
                  <a:moveTo>
                    <a:pt x="0" y="0"/>
                  </a:moveTo>
                  <a:lnTo>
                    <a:pt x="3988167" y="0"/>
                  </a:lnTo>
                  <a:lnTo>
                    <a:pt x="3988167" y="4561380"/>
                  </a:lnTo>
                  <a:lnTo>
                    <a:pt x="0" y="4561380"/>
                  </a:lnTo>
                  <a:close/>
                </a:path>
              </a:pathLst>
            </a:custGeom>
            <a:solidFill>
              <a:srgbClr val="CAE7E4"/>
            </a:solidFill>
          </p:spPr>
        </p:sp>
      </p:grpSp>
      <p:sp>
        <p:nvSpPr>
          <p:cNvPr id="6" name="TextBox 6"/>
          <p:cNvSpPr txBox="1"/>
          <p:nvPr/>
        </p:nvSpPr>
        <p:spPr>
          <a:xfrm>
            <a:off x="9309814" y="2201149"/>
            <a:ext cx="8978186" cy="6647180"/>
          </a:xfrm>
          <a:prstGeom prst="rect">
            <a:avLst/>
          </a:prstGeom>
        </p:spPr>
        <p:txBody>
          <a:bodyPr lIns="0" tIns="0" rIns="0" bIns="0" rtlCol="0" anchor="t">
            <a:spAutoFit/>
          </a:bodyPr>
          <a:lstStyle/>
          <a:p>
            <a:pPr marL="820420" lvl="1" indent="-410210" algn="l">
              <a:lnSpc>
                <a:spcPts val="5320"/>
              </a:lnSpc>
              <a:buFont typeface="Arial" panose="020B0604020202020204"/>
              <a:buChar char="•"/>
            </a:pPr>
            <a:r>
              <a:rPr lang="en-US" sz="38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The hospital's revenue increased from ₹240,408,248 in 2019 to ₹268,900,869 in 2020, indicating a growth in patient visits or service utilization.</a:t>
            </a:r>
            <a:endParaRPr lang="en-US" sz="38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marL="820420" lvl="1" indent="-410210" algn="l">
              <a:lnSpc>
                <a:spcPts val="5320"/>
              </a:lnSpc>
              <a:buFont typeface="Arial" panose="020B0604020202020204"/>
              <a:buChar char="•"/>
            </a:pPr>
            <a:r>
              <a:rPr lang="en-US" sz="38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This upward trend suggests potential profitability, provided that operational costs have not increased proportionally.</a:t>
            </a:r>
            <a:endParaRPr lang="en-US" sz="3800" b="1">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a:p>
            <a:pPr algn="l">
              <a:lnSpc>
                <a:spcPts val="5320"/>
              </a:lnSpc>
            </a:pPr>
          </a:p>
        </p:txBody>
      </p:sp>
      <p:sp>
        <p:nvSpPr>
          <p:cNvPr id="7" name="Freeform 7"/>
          <p:cNvSpPr/>
          <p:nvPr/>
        </p:nvSpPr>
        <p:spPr>
          <a:xfrm rot="6699716">
            <a:off x="15218581" y="7850142"/>
            <a:ext cx="4559806" cy="4435448"/>
          </a:xfrm>
          <a:custGeom>
            <a:avLst/>
            <a:gdLst/>
            <a:ahLst/>
            <a:cxnLst/>
            <a:rect l="l" t="t" r="r" b="b"/>
            <a:pathLst>
              <a:path w="4559806" h="4435448">
                <a:moveTo>
                  <a:pt x="0" y="0"/>
                </a:moveTo>
                <a:lnTo>
                  <a:pt x="4559806" y="0"/>
                </a:lnTo>
                <a:lnTo>
                  <a:pt x="4559806" y="4435448"/>
                </a:lnTo>
                <a:lnTo>
                  <a:pt x="0" y="44354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3191645">
            <a:off x="-2898972" y="-2841709"/>
            <a:ext cx="5192042" cy="5555687"/>
          </a:xfrm>
          <a:custGeom>
            <a:avLst/>
            <a:gdLst/>
            <a:ahLst/>
            <a:cxnLst/>
            <a:rect l="l" t="t" r="r" b="b"/>
            <a:pathLst>
              <a:path w="5192042" h="5555687">
                <a:moveTo>
                  <a:pt x="0" y="0"/>
                </a:moveTo>
                <a:lnTo>
                  <a:pt x="5192042" y="0"/>
                </a:lnTo>
                <a:lnTo>
                  <a:pt x="5192042" y="5555687"/>
                </a:lnTo>
                <a:lnTo>
                  <a:pt x="0" y="55556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184845" y="555786"/>
            <a:ext cx="5995308" cy="4587714"/>
          </a:xfrm>
          <a:custGeom>
            <a:avLst/>
            <a:gdLst/>
            <a:ahLst/>
            <a:cxnLst/>
            <a:rect l="l" t="t" r="r" b="b"/>
            <a:pathLst>
              <a:path w="5995308" h="4587714">
                <a:moveTo>
                  <a:pt x="0" y="0"/>
                </a:moveTo>
                <a:lnTo>
                  <a:pt x="5995307" y="0"/>
                </a:lnTo>
                <a:lnTo>
                  <a:pt x="5995307" y="4587714"/>
                </a:lnTo>
                <a:lnTo>
                  <a:pt x="0" y="4587714"/>
                </a:lnTo>
                <a:lnTo>
                  <a:pt x="0" y="0"/>
                </a:lnTo>
                <a:close/>
              </a:path>
            </a:pathLst>
          </a:custGeom>
          <a:blipFill>
            <a:blip r:embed="rId9"/>
            <a:stretch>
              <a:fillRect/>
            </a:stretch>
          </a:blipFill>
        </p:spPr>
      </p:sp>
      <p:sp>
        <p:nvSpPr>
          <p:cNvPr id="10" name="TextBox 10"/>
          <p:cNvSpPr txBox="1"/>
          <p:nvPr/>
        </p:nvSpPr>
        <p:spPr>
          <a:xfrm>
            <a:off x="9309814" y="34529"/>
            <a:ext cx="8978186" cy="2138045"/>
          </a:xfrm>
          <a:prstGeom prst="rect">
            <a:avLst/>
          </a:prstGeom>
        </p:spPr>
        <p:txBody>
          <a:bodyPr lIns="0" tIns="0" rIns="0" bIns="0" rtlCol="0" anchor="t">
            <a:spAutoFit/>
          </a:bodyPr>
          <a:lstStyle/>
          <a:p>
            <a:pPr algn="l">
              <a:lnSpc>
                <a:spcPts val="8500"/>
              </a:lnSpc>
            </a:pPr>
            <a:r>
              <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rPr>
              <a:t>HOSPITAL PROFITABILITY</a:t>
            </a:r>
            <a:endParaRPr lang="en-US" sz="6800" b="1" spc="67">
              <a:solidFill>
                <a:srgbClr val="000000"/>
              </a:solidFill>
              <a:latin typeface="Proxima Nova Bold" panose="02000506030000020004"/>
              <a:ea typeface="Proxima Nova Bold" panose="02000506030000020004"/>
              <a:cs typeface="Proxima Nova Bold" panose="02000506030000020004"/>
              <a:sym typeface="Proxima Nova Bold"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5918</Words>
  <Application>WPS Presentation</Application>
  <PresentationFormat>On-screen Show (4:3)</PresentationFormat>
  <Paragraphs>107</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Proxima Nova Bold</vt:lpstr>
      <vt:lpstr>Proxima Nova Bold Italics</vt:lpstr>
      <vt:lpstr>Arial</vt:lpstr>
      <vt:lpstr>Proxima Nova</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 analysis</dc:title>
  <dc:creator/>
  <cp:lastModifiedBy>Muhammad Sahanwaj</cp:lastModifiedBy>
  <cp:revision>2</cp:revision>
  <dcterms:created xsi:type="dcterms:W3CDTF">2006-08-16T00:00:00Z</dcterms:created>
  <dcterms:modified xsi:type="dcterms:W3CDTF">2024-11-02T18:39:50Z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4321253CC7D2431D867DCD24E89E4A82_12</vt:lpwstr>
  </property>
  <property fmtid="{D5CDD505-2E9C-101B-9397-08002B2CF9AE}" pid="3" name="KSOProductBuildVer">
    <vt:lpwstr>1033-12.2.0.18607</vt:lpwstr>
  </property>
</Properties>
</file>