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2" r:id="rId6"/>
    <p:sldId id="259" r:id="rId7"/>
    <p:sldId id="260" r:id="rId8"/>
    <p:sldId id="273" r:id="rId9"/>
    <p:sldId id="261" r:id="rId10"/>
    <p:sldId id="262" r:id="rId11"/>
    <p:sldId id="263" r:id="rId12"/>
    <p:sldId id="264" r:id="rId13"/>
    <p:sldId id="287" r:id="rId14"/>
    <p:sldId id="265" r:id="rId15"/>
    <p:sldId id="267" r:id="rId16"/>
    <p:sldId id="268" r:id="rId17"/>
    <p:sldId id="269" r:id="rId18"/>
    <p:sldId id="270" r:id="rId19"/>
    <p:sldId id="271"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271b36cd951_0_1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1b36cd951_0_1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271b36cd951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1b36cd951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271b36cd951_0_1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1b36cd951_0_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271b36cd951_0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1b36cd951_0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271b36cd951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71b36cd951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271b36cd951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1b36cd951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72"/>
        <p:cNvGrpSpPr/>
        <p:nvPr/>
      </p:nvGrpSpPr>
      <p:grpSpPr>
        <a:xfrm>
          <a:off x="0" y="0"/>
          <a:ext cx="0" cy="0"/>
          <a:chOff x="0" y="0"/>
          <a:chExt cx="0" cy="0"/>
        </a:xfrm>
      </p:grpSpPr>
      <p:sp>
        <p:nvSpPr>
          <p:cNvPr id="73" name="Google Shape;73;g271b36cd951_0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71b36cd951_0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271b36cd951_0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1b36cd951_0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271b36cd951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71b36cd951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71b36cd951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1b36cd951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71b36cd951_0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1b36cd951_0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71b36cd951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1b36cd951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71b36cd951_0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71b36cd951_0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p:txBody>
      </p:sp>
      <p:sp>
        <p:nvSpPr>
          <p:cNvPr id="13" name="Google Shape;13;p2"/>
          <p:cNvSpPr txBox="1"/>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p:txBody>
      </p:sp>
      <p:sp>
        <p:nvSpPr>
          <p:cNvPr id="14" name="Google Shape;14;p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txBox="1"/>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p:txBody>
      </p:sp>
      <p:sp>
        <p:nvSpPr>
          <p:cNvPr id="51" name="Google Shape;51;p11"/>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2" name="Shape 52"/>
        <p:cNvGrpSpPr/>
        <p:nvPr/>
      </p:nvGrpSpPr>
      <p:grpSpPr>
        <a:xfrm>
          <a:off x="0" y="0"/>
          <a:ext cx="0" cy="0"/>
          <a:chOff x="0" y="0"/>
          <a:chExt cx="0" cy="0"/>
        </a:xfrm>
      </p:grpSpPr>
      <p:sp>
        <p:nvSpPr>
          <p:cNvPr id="53" name="Google Shape;53;p12"/>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4"/>
        </a:solidFill>
        <a:effectLst/>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3"/>
          <p:cNvSpPr txBox="1"/>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p:txBody>
      </p:sp>
      <p:sp>
        <p:nvSpPr>
          <p:cNvPr id="18" name="Google Shape;18;p3"/>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7"/>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p:txBody>
      </p:sp>
      <p:sp>
        <p:nvSpPr>
          <p:cNvPr id="44" name="Google Shape;44;p9"/>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Columbia Asia Hospital analysis</a:t>
            </a:r>
            <a:endParaRPr lang="en-GB"/>
          </a:p>
        </p:txBody>
      </p:sp>
      <p:sp>
        <p:nvSpPr>
          <p:cNvPr id="59" name="Google Shape;59;p13"/>
          <p:cNvSpPr txBox="1"/>
          <p:nvPr>
            <p:ph type="subTitle" idx="1"/>
          </p:nvPr>
        </p:nvSpPr>
        <p:spPr>
          <a:xfrm>
            <a:off x="344250" y="3550650"/>
            <a:ext cx="4910100" cy="57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Muhammad Sahanwaj</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z="2665" b="1" dirty="0">
                <a:solidFill>
                  <a:srgbClr val="002060"/>
                </a:solidFill>
                <a:highlight>
                  <a:schemeClr val="dk1"/>
                </a:highlight>
                <a:latin typeface="+mn-lt"/>
                <a:ea typeface="p22-mackinac-pro" pitchFamily="34" charset="-122"/>
                <a:cs typeface="+mn-lt"/>
                <a:sym typeface="+mn-ea"/>
              </a:rPr>
              <a:t>Insights about suitable departments for new hires</a:t>
            </a:r>
            <a:endParaRPr lang="en-US" altLang="en-GB" sz="2665">
              <a:latin typeface="+mn-lt"/>
              <a:cs typeface="+mn-lt"/>
            </a:endParaRPr>
          </a:p>
        </p:txBody>
      </p:sp>
      <p:sp>
        <p:nvSpPr>
          <p:cNvPr id="109" name="Google Shape;109;p21"/>
          <p:cNvSpPr txBox="1"/>
          <p:nvPr>
            <p:ph type="body" idx="1"/>
          </p:nvPr>
        </p:nvSpPr>
        <p:spPr>
          <a:xfrm>
            <a:off x="311700" y="1017725"/>
            <a:ext cx="8520600" cy="4005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400">
                <a:latin typeface="+mn-lt"/>
                <a:ea typeface="Roboto" panose="02000000000000000000"/>
                <a:cs typeface="+mn-lt"/>
                <a:sym typeface="Roboto" panose="02000000000000000000"/>
              </a:rPr>
              <a:t>Increase Staff: Hire more doctors in general practice</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r>
              <a:rPr lang="en-GB" sz="1400">
                <a:latin typeface="+mn-lt"/>
                <a:ea typeface="Roboto" panose="02000000000000000000"/>
                <a:cs typeface="+mn-lt"/>
                <a:sym typeface="Roboto" panose="02000000000000000000"/>
              </a:rPr>
              <a:t> and orthopaedics to handle high patient volumes.</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endParaRPr sz="1400">
              <a:latin typeface="+mn-lt"/>
              <a:ea typeface="Roboto" panose="02000000000000000000"/>
              <a:cs typeface="+mn-lt"/>
              <a:sym typeface="Roboto" panose="02000000000000000000"/>
            </a:endParaRPr>
          </a:p>
          <a:p>
            <a:pPr marL="0" lvl="0" indent="0" algn="l" rtl="0">
              <a:spcBef>
                <a:spcPts val="1200"/>
              </a:spcBef>
              <a:spcAft>
                <a:spcPts val="0"/>
              </a:spcAft>
              <a:buNone/>
            </a:pPr>
            <a:r>
              <a:rPr lang="en-GB" sz="1400">
                <a:latin typeface="+mn-lt"/>
                <a:ea typeface="Roboto" panose="02000000000000000000"/>
                <a:cs typeface="+mn-lt"/>
                <a:sym typeface="Roboto" panose="02000000000000000000"/>
              </a:rPr>
              <a:t>Improve Efficiency: More doctors will reduce wait </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r>
              <a:rPr lang="en-GB" sz="1400">
                <a:latin typeface="+mn-lt"/>
                <a:ea typeface="Roboto" panose="02000000000000000000"/>
                <a:cs typeface="+mn-lt"/>
                <a:sym typeface="Roboto" panose="02000000000000000000"/>
              </a:rPr>
              <a:t>times and enhance service delivery.</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endParaRPr sz="1400">
              <a:latin typeface="+mn-lt"/>
              <a:ea typeface="Roboto" panose="02000000000000000000"/>
              <a:cs typeface="+mn-lt"/>
              <a:sym typeface="Roboto" panose="02000000000000000000"/>
            </a:endParaRPr>
          </a:p>
          <a:p>
            <a:pPr marL="0" lvl="0" indent="0" algn="l" rtl="0">
              <a:spcBef>
                <a:spcPts val="1200"/>
              </a:spcBef>
              <a:spcAft>
                <a:spcPts val="0"/>
              </a:spcAft>
              <a:buNone/>
            </a:pPr>
            <a:r>
              <a:rPr lang="en-GB" sz="1400">
                <a:latin typeface="+mn-lt"/>
                <a:ea typeface="Roboto" panose="02000000000000000000"/>
                <a:cs typeface="+mn-lt"/>
                <a:sym typeface="Roboto" panose="02000000000000000000"/>
              </a:rPr>
              <a:t>Boost Revenue: Better staffing can lead to increased </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r>
              <a:rPr lang="en-GB" sz="1400">
                <a:latin typeface="+mn-lt"/>
                <a:ea typeface="Roboto" panose="02000000000000000000"/>
                <a:cs typeface="+mn-lt"/>
                <a:sym typeface="Roboto" panose="02000000000000000000"/>
              </a:rPr>
              <a:t>Patient satisfaction and revenue growth.</a:t>
            </a:r>
            <a:endParaRPr sz="1400">
              <a:latin typeface="+mn-lt"/>
              <a:ea typeface="Roboto" panose="02000000000000000000"/>
              <a:cs typeface="+mn-lt"/>
              <a:sym typeface="Roboto" panose="02000000000000000000"/>
            </a:endParaRPr>
          </a:p>
          <a:p>
            <a:pPr marL="0" lvl="0" indent="0" algn="l" rtl="0">
              <a:spcBef>
                <a:spcPts val="1200"/>
              </a:spcBef>
              <a:spcAft>
                <a:spcPts val="0"/>
              </a:spcAft>
              <a:buNone/>
            </a:pPr>
            <a:endParaRPr sz="1400" b="1">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endParaRPr sz="1400" b="1">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Clr>
                <a:schemeClr val="dk2"/>
              </a:buClr>
              <a:buSzPct val="79000"/>
              <a:buFont typeface="Arial" panose="020B0604020202020204"/>
              <a:buNone/>
            </a:pPr>
            <a:endParaRPr sz="1400" b="1">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1200"/>
              </a:spcAft>
              <a:buNone/>
            </a:pPr>
          </a:p>
        </p:txBody>
      </p:sp>
      <p:pic>
        <p:nvPicPr>
          <p:cNvPr id="110" name="Google Shape;110;p21"/>
          <p:cNvPicPr preferRelativeResize="0"/>
          <p:nvPr/>
        </p:nvPicPr>
        <p:blipFill>
          <a:blip r:embed="rId1"/>
          <a:stretch>
            <a:fillRect/>
          </a:stretch>
        </p:blipFill>
        <p:spPr>
          <a:xfrm>
            <a:off x="4917900" y="1113600"/>
            <a:ext cx="3478900" cy="365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normAutofit fontScale="90000"/>
          </a:bodyPr>
          <a:p>
            <a:r>
              <a:rPr lang="en-US" b="1" dirty="0">
                <a:solidFill>
                  <a:srgbClr val="002060"/>
                </a:solidFill>
                <a:highlight>
                  <a:schemeClr val="dk1"/>
                </a:highlight>
                <a:latin typeface="+mn-lt"/>
                <a:ea typeface="p22-mackinac-pro" pitchFamily="34" charset="-122"/>
                <a:cs typeface="+mn-lt"/>
                <a:sym typeface="+mn-ea"/>
              </a:rPr>
              <a:t>Strategies and suggestion for employee discount</a:t>
            </a:r>
            <a:endParaRPr lang="en-US">
              <a:latin typeface="+mn-lt"/>
              <a:cs typeface="+mn-lt"/>
            </a:endParaRPr>
          </a:p>
        </p:txBody>
      </p:sp>
      <p:sp>
        <p:nvSpPr>
          <p:cNvPr id="5" name="Text Placeholder 4"/>
          <p:cNvSpPr/>
          <p:nvPr>
            <p:ph type="body" idx="1"/>
          </p:nvPr>
        </p:nvSpPr>
        <p:spPr/>
        <p:txBody>
          <a:bodyPr/>
          <a:p>
            <a:pPr marL="114300" indent="0">
              <a:buNone/>
            </a:pPr>
            <a:r>
              <a:rPr lang="en-US" sz="1200">
                <a:latin typeface="+mn-lt"/>
                <a:cs typeface="+mn-lt"/>
              </a:rPr>
              <a:t>Patient discounts can be based on visit frequency, satisfaction scores, appointment fees, and promoting underutilized departments.</a:t>
            </a:r>
            <a:endParaRPr lang="en-US" sz="1200">
              <a:latin typeface="+mn-lt"/>
              <a:cs typeface="+mn-lt"/>
            </a:endParaRPr>
          </a:p>
          <a:p>
            <a:pPr marL="114300" indent="0">
              <a:buNone/>
            </a:pPr>
            <a:r>
              <a:rPr lang="en-US" sz="1200">
                <a:latin typeface="+mn-lt"/>
                <a:cs typeface="+mn-lt"/>
              </a:rPr>
              <a:t>In this case, we consider patient satisfaction scores for offering discounts since we lack cost data for each department. Therefore, appointment fees or department revenue cannot be used as deciding factors.</a:t>
            </a:r>
            <a:endParaRPr lang="en-US" sz="1200">
              <a:latin typeface="+mn-lt"/>
              <a:cs typeface="+mn-lt"/>
            </a:endParaRPr>
          </a:p>
          <a:p>
            <a:pPr marL="114300" indent="0">
              <a:buNone/>
            </a:pPr>
            <a:r>
              <a:rPr lang="en-US" sz="1200">
                <a:latin typeface="+mn-lt"/>
                <a:cs typeface="+mn-lt"/>
              </a:rPr>
              <a:t>We'll set the discount eligibility criteria such that patients with a satisfaction score greater than 6 qualify for the discount.</a:t>
            </a:r>
            <a:endParaRPr lang="en-US" sz="1200">
              <a:latin typeface="+mn-lt"/>
              <a:cs typeface="+mn-lt"/>
            </a:endParaRPr>
          </a:p>
          <a:p>
            <a:pPr marL="114300" indent="0">
              <a:buNone/>
            </a:pPr>
            <a:endParaRPr lang="en-US" sz="1200">
              <a:latin typeface="+mn-lt"/>
              <a:cs typeface="+mn-lt"/>
            </a:endParaRPr>
          </a:p>
        </p:txBody>
      </p:sp>
      <p:pic>
        <p:nvPicPr>
          <p:cNvPr id="6" name="Picture 5"/>
          <p:cNvPicPr>
            <a:picLocks noChangeAspect="1"/>
          </p:cNvPicPr>
          <p:nvPr>
            <p:custDataLst>
              <p:tags r:id="rId1"/>
            </p:custDataLst>
          </p:nvPr>
        </p:nvPicPr>
        <p:blipFill>
          <a:blip r:embed="rId2"/>
          <a:stretch>
            <a:fillRect/>
          </a:stretch>
        </p:blipFill>
        <p:spPr>
          <a:xfrm>
            <a:off x="3249930" y="2382520"/>
            <a:ext cx="3114040" cy="2408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7000"/>
              <a:buFont typeface="Arial" panose="020B0604020202020204"/>
              <a:buNone/>
            </a:pPr>
            <a:r>
              <a:rPr lang="en-US" altLang="en-GB" b="1">
                <a:latin typeface="+mn-lt"/>
                <a:cs typeface="+mn-lt"/>
              </a:rPr>
              <a:t>Hospital profitablity</a:t>
            </a:r>
            <a:endParaRPr lang="en-US" altLang="en-GB" b="1">
              <a:latin typeface="+mn-lt"/>
              <a:cs typeface="+mn-lt"/>
            </a:endParaRPr>
          </a:p>
        </p:txBody>
      </p:sp>
      <p:sp>
        <p:nvSpPr>
          <p:cNvPr id="116" name="Google Shape;116;p22"/>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SzPts val="1100"/>
              <a:buNone/>
            </a:pPr>
            <a:endParaRPr sz="1105" b="1">
              <a:latin typeface="Open Sans"/>
              <a:ea typeface="Open Sans"/>
              <a:cs typeface="Open Sans"/>
              <a:sym typeface="Open Sans"/>
            </a:endParaRPr>
          </a:p>
          <a:p>
            <a:pPr marL="0" lvl="0" indent="0" algn="l" rtl="0">
              <a:lnSpc>
                <a:spcPct val="75000"/>
              </a:lnSpc>
              <a:spcBef>
                <a:spcPts val="1200"/>
              </a:spcBef>
              <a:spcAft>
                <a:spcPts val="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120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120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120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120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1200"/>
              </a:spcAft>
              <a:buSzPts val="560"/>
              <a:buNone/>
            </a:pPr>
            <a:endParaRPr sz="1105" b="1">
              <a:latin typeface="Open Sans"/>
              <a:ea typeface="Open Sans"/>
              <a:cs typeface="Open Sans"/>
              <a:sym typeface="Open Sans"/>
            </a:endParaRPr>
          </a:p>
          <a:p>
            <a:pPr marL="0" lvl="0" indent="0" algn="l" rtl="0">
              <a:lnSpc>
                <a:spcPct val="75000"/>
              </a:lnSpc>
              <a:spcBef>
                <a:spcPts val="1200"/>
              </a:spcBef>
              <a:spcAft>
                <a:spcPts val="0"/>
              </a:spcAft>
              <a:buSzPts val="1100"/>
              <a:buNone/>
            </a:pPr>
            <a:r>
              <a:rPr lang="en-GB" sz="1400">
                <a:latin typeface="+mn-lt"/>
                <a:ea typeface="Open Sans"/>
                <a:cs typeface="+mn-lt"/>
                <a:sym typeface="Open Sans"/>
              </a:rPr>
              <a:t>As observed in the graph, the profit margin is 0,indicating that the hospital is not profitable.</a:t>
            </a:r>
            <a:endParaRPr sz="1400">
              <a:latin typeface="+mn-lt"/>
              <a:ea typeface="Open Sans"/>
              <a:cs typeface="+mn-lt"/>
              <a:sym typeface="Open Sans"/>
            </a:endParaRPr>
          </a:p>
          <a:p>
            <a:pPr marL="0" lvl="0" indent="0" algn="l" rtl="0">
              <a:lnSpc>
                <a:spcPct val="75000"/>
              </a:lnSpc>
              <a:spcBef>
                <a:spcPts val="1200"/>
              </a:spcBef>
              <a:spcAft>
                <a:spcPts val="1200"/>
              </a:spcAft>
              <a:buSzPts val="560"/>
              <a:buNone/>
            </a:pPr>
            <a:endParaRPr sz="1400">
              <a:latin typeface="+mn-lt"/>
              <a:ea typeface="Open Sans"/>
              <a:cs typeface="+mn-lt"/>
              <a:sym typeface="Open Sans"/>
            </a:endParaRPr>
          </a:p>
        </p:txBody>
      </p:sp>
      <p:pic>
        <p:nvPicPr>
          <p:cNvPr id="117" name="Google Shape;117;p22"/>
          <p:cNvPicPr preferRelativeResize="0"/>
          <p:nvPr/>
        </p:nvPicPr>
        <p:blipFill>
          <a:blip r:embed="rId1"/>
          <a:stretch>
            <a:fillRect/>
          </a:stretch>
        </p:blipFill>
        <p:spPr>
          <a:xfrm>
            <a:off x="380365" y="1234440"/>
            <a:ext cx="8361680" cy="22504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7000"/>
              <a:buFont typeface="Arial" panose="020B0604020202020204"/>
              <a:buNone/>
            </a:pPr>
            <a:r>
              <a:rPr lang="en-US" altLang="en-GB" b="1">
                <a:latin typeface="+mn-lt"/>
                <a:cs typeface="+mn-lt"/>
              </a:rPr>
              <a:t>Shift Assignment</a:t>
            </a:r>
            <a:endParaRPr lang="en-GB" b="1">
              <a:latin typeface="+mn-lt"/>
              <a:cs typeface="+mn-lt"/>
            </a:endParaRPr>
          </a:p>
          <a:p>
            <a:pPr marL="0" lvl="0" indent="0" algn="l" rtl="0">
              <a:spcBef>
                <a:spcPts val="0"/>
              </a:spcBef>
              <a:spcAft>
                <a:spcPts val="0"/>
              </a:spcAft>
              <a:buNone/>
            </a:pPr>
            <a:endParaRPr b="1">
              <a:latin typeface="+mn-lt"/>
              <a:cs typeface="+mn-lt"/>
            </a:endParaRPr>
          </a:p>
        </p:txBody>
      </p:sp>
      <p:sp>
        <p:nvSpPr>
          <p:cNvPr id="129" name="Google Shape;129;p24"/>
          <p:cNvSpPr txBox="1"/>
          <p:nvPr>
            <p:ph type="body" idx="1"/>
          </p:nvPr>
        </p:nvSpPr>
        <p:spPr>
          <a:xfrm>
            <a:off x="311700" y="1234075"/>
            <a:ext cx="8520600" cy="33348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en-GB">
                <a:latin typeface="+mn-lt"/>
                <a:ea typeface="Open Sans"/>
                <a:cs typeface="+mn-lt"/>
                <a:sym typeface="Open Sans"/>
              </a:rPr>
              <a:t>Shift Allocation: Dr. Jackson and Dr. Williams will cover the morning shift from </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r>
              <a:rPr lang="en-GB">
                <a:latin typeface="+mn-lt"/>
                <a:ea typeface="Open Sans"/>
                <a:cs typeface="+mn-lt"/>
                <a:sym typeface="Open Sans"/>
              </a:rPr>
              <a:t>8:00 AM to 2:00 PM, and Dr. Smith will handle the evening shift from 2:00 PM to 8:00 PM.</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endParaRPr>
              <a:latin typeface="+mn-lt"/>
              <a:ea typeface="Open Sans"/>
              <a:cs typeface="+mn-lt"/>
              <a:sym typeface="Open Sans"/>
            </a:endParaRPr>
          </a:p>
          <a:p>
            <a:pPr marL="0" lvl="0" indent="0" algn="l" rtl="0">
              <a:spcBef>
                <a:spcPts val="1200"/>
              </a:spcBef>
              <a:spcAft>
                <a:spcPts val="0"/>
              </a:spcAft>
              <a:buNone/>
            </a:pPr>
            <a:r>
              <a:rPr lang="en-GB">
                <a:latin typeface="+mn-lt"/>
                <a:ea typeface="Open Sans"/>
                <a:cs typeface="+mn-lt"/>
                <a:sym typeface="Open Sans"/>
              </a:rPr>
              <a:t>Optimized Patient Care: This shift allocation addresses higher patient traffic </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r>
              <a:rPr lang="en-GB">
                <a:latin typeface="+mn-lt"/>
                <a:ea typeface="Open Sans"/>
                <a:cs typeface="+mn-lt"/>
                <a:sym typeface="Open Sans"/>
              </a:rPr>
              <a:t>in the morning, ensuring efficient resource utilization and better patient care.</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endParaRPr>
              <a:latin typeface="+mn-lt"/>
              <a:ea typeface="Open Sans"/>
              <a:cs typeface="+mn-lt"/>
              <a:sym typeface="Open Sans"/>
            </a:endParaRPr>
          </a:p>
          <a:p>
            <a:pPr marL="0" lvl="0" indent="0" algn="l" rtl="0">
              <a:spcBef>
                <a:spcPts val="1200"/>
              </a:spcBef>
              <a:spcAft>
                <a:spcPts val="0"/>
              </a:spcAft>
              <a:buNone/>
            </a:pPr>
            <a:r>
              <a:rPr lang="en-GB">
                <a:latin typeface="+mn-lt"/>
                <a:ea typeface="Open Sans"/>
                <a:cs typeface="+mn-lt"/>
                <a:sym typeface="Open Sans"/>
              </a:rPr>
              <a:t>Improved Patient Flow: Splitting shifts in the General Practice department reduces </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r>
              <a:rPr lang="en-GB">
                <a:latin typeface="+mn-lt"/>
                <a:ea typeface="Open Sans"/>
                <a:cs typeface="+mn-lt"/>
                <a:sym typeface="Open Sans"/>
              </a:rPr>
              <a:t>wait times and streamlines operations, enhancing patient experience.</a:t>
            </a:r>
            <a:endParaRPr>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endParaRPr>
              <a:latin typeface="+mn-lt"/>
              <a:ea typeface="Open Sans"/>
              <a:cs typeface="+mn-lt"/>
              <a:sym typeface="Open Sans"/>
            </a:endParaRPr>
          </a:p>
          <a:p>
            <a:pPr marL="0" lvl="0" indent="0" algn="l" rtl="0">
              <a:spcBef>
                <a:spcPts val="1200"/>
              </a:spcBef>
              <a:spcAft>
                <a:spcPts val="0"/>
              </a:spcAft>
              <a:buNone/>
            </a:pPr>
            <a:r>
              <a:rPr lang="en-GB">
                <a:latin typeface="+mn-lt"/>
                <a:ea typeface="Open Sans"/>
                <a:cs typeface="+mn-lt"/>
                <a:sym typeface="Open Sans"/>
              </a:rPr>
              <a:t>Enhanced Revenue: Aligning doctor shifts with peak demand boosts hospital revenue </a:t>
            </a:r>
            <a:endParaRPr>
              <a:latin typeface="+mn-lt"/>
              <a:ea typeface="Open Sans"/>
              <a:cs typeface="+mn-lt"/>
              <a:sym typeface="Open Sans"/>
            </a:endParaRPr>
          </a:p>
          <a:p>
            <a:pPr marL="0" lvl="0" indent="0" algn="l" rtl="0">
              <a:spcBef>
                <a:spcPts val="1200"/>
              </a:spcBef>
              <a:spcAft>
                <a:spcPts val="1200"/>
              </a:spcAft>
              <a:buNone/>
            </a:pPr>
            <a:r>
              <a:rPr lang="en-GB">
                <a:latin typeface="+mn-lt"/>
                <a:ea typeface="Open Sans"/>
                <a:cs typeface="+mn-lt"/>
                <a:sym typeface="Open Sans"/>
              </a:rPr>
              <a:t>by optimizing service delivery and addressing high visitor numbers effectively.</a:t>
            </a:r>
            <a:endParaRPr>
              <a:latin typeface="+mn-lt"/>
              <a:ea typeface="Open Sans"/>
              <a:cs typeface="+mn-lt"/>
              <a:sym typeface="Open Sans"/>
            </a:endParaRPr>
          </a:p>
        </p:txBody>
      </p:sp>
      <p:pic>
        <p:nvPicPr>
          <p:cNvPr id="130" name="Google Shape;130;p24"/>
          <p:cNvPicPr preferRelativeResize="0"/>
          <p:nvPr/>
        </p:nvPicPr>
        <p:blipFill>
          <a:blip r:embed="rId1"/>
          <a:stretch>
            <a:fillRect/>
          </a:stretch>
        </p:blipFill>
        <p:spPr>
          <a:xfrm>
            <a:off x="5419725" y="1233170"/>
            <a:ext cx="3319145" cy="32334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Main</a:t>
            </a:r>
            <a:endParaRPr lang="en-GB" b="1">
              <a:latin typeface="+mn-lt"/>
              <a:cs typeface="+mn-lt"/>
            </a:endParaRPr>
          </a:p>
        </p:txBody>
      </p:sp>
      <p:pic>
        <p:nvPicPr>
          <p:cNvPr id="2" name="Picture 1"/>
          <p:cNvPicPr>
            <a:picLocks noChangeAspect="1"/>
          </p:cNvPicPr>
          <p:nvPr>
            <p:custDataLst>
              <p:tags r:id="rId1"/>
            </p:custDataLst>
          </p:nvPr>
        </p:nvPicPr>
        <p:blipFill>
          <a:blip r:embed="rId2"/>
          <a:stretch>
            <a:fillRect/>
          </a:stretch>
        </p:blipFill>
        <p:spPr>
          <a:xfrm>
            <a:off x="404495" y="1210945"/>
            <a:ext cx="8334375" cy="3839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DOCTORS</a:t>
            </a:r>
            <a:endParaRPr lang="en-GB" b="1">
              <a:latin typeface="+mn-lt"/>
              <a:cs typeface="+mn-lt"/>
            </a:endParaRPr>
          </a:p>
        </p:txBody>
      </p:sp>
      <p:sp>
        <p:nvSpPr>
          <p:cNvPr id="142" name="Google Shape;142;p26"/>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 name="Picture 0"/>
          <p:cNvPicPr>
            <a:picLocks noChangeAspect="1"/>
          </p:cNvPicPr>
          <p:nvPr>
            <p:custDataLst>
              <p:tags r:id="rId1"/>
            </p:custDataLst>
          </p:nvPr>
        </p:nvPicPr>
        <p:blipFill>
          <a:blip r:embed="rId2"/>
          <a:stretch>
            <a:fillRect/>
          </a:stretch>
        </p:blipFill>
        <p:spPr>
          <a:xfrm>
            <a:off x="311785" y="1233805"/>
            <a:ext cx="8520430" cy="3662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PATIENTS</a:t>
            </a:r>
            <a:endParaRPr lang="en-GB" b="1">
              <a:latin typeface="+mn-lt"/>
              <a:cs typeface="+mn-lt"/>
            </a:endParaRPr>
          </a:p>
        </p:txBody>
      </p:sp>
      <p:sp>
        <p:nvSpPr>
          <p:cNvPr id="149" name="Google Shape;149;p27"/>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 name="Picture 0"/>
          <p:cNvPicPr>
            <a:picLocks noChangeAspect="1"/>
          </p:cNvPicPr>
          <p:nvPr>
            <p:custDataLst>
              <p:tags r:id="rId1"/>
            </p:custDataLst>
          </p:nvPr>
        </p:nvPicPr>
        <p:blipFill>
          <a:blip r:embed="rId2"/>
          <a:stretch>
            <a:fillRect/>
          </a:stretch>
        </p:blipFill>
        <p:spPr>
          <a:xfrm>
            <a:off x="312420" y="1234440"/>
            <a:ext cx="8520430" cy="36468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Conclusion</a:t>
            </a:r>
            <a:endParaRPr lang="en-GB" b="1">
              <a:latin typeface="+mn-lt"/>
              <a:cs typeface="+mn-lt"/>
            </a:endParaRPr>
          </a:p>
        </p:txBody>
      </p:sp>
      <p:sp>
        <p:nvSpPr>
          <p:cNvPr id="156" name="Google Shape;156;p28"/>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ct val="61000"/>
              <a:buFont typeface="Arial" panose="020B0604020202020204"/>
              <a:buNone/>
            </a:pPr>
            <a:r>
              <a:rPr lang="en-GB" sz="1370">
                <a:latin typeface="+mn-lt"/>
                <a:ea typeface="Open Sans"/>
                <a:cs typeface="+mn-lt"/>
                <a:sym typeface="Open Sans"/>
              </a:rPr>
              <a:t>The analysis of our hospital's dataset provided crucial insights into patient demographics, visitor numbers, revenue, and operational efficiency. Noteworthy findings include:</a:t>
            </a:r>
            <a:endParaRPr sz="1370">
              <a:latin typeface="+mn-lt"/>
              <a:ea typeface="Open Sans"/>
              <a:cs typeface="+mn-lt"/>
              <a:sym typeface="Open Sans"/>
            </a:endParaRPr>
          </a:p>
          <a:p>
            <a:pPr marL="0" lvl="0" indent="0" algn="l" rtl="0">
              <a:spcBef>
                <a:spcPts val="1200"/>
              </a:spcBef>
              <a:spcAft>
                <a:spcPts val="0"/>
              </a:spcAft>
              <a:buClr>
                <a:schemeClr val="dk2"/>
              </a:buClr>
              <a:buSzPct val="61000"/>
              <a:buFont typeface="Arial" panose="020B0604020202020204"/>
              <a:buNone/>
            </a:pPr>
            <a:r>
              <a:rPr lang="en-GB" sz="1370">
                <a:latin typeface="+mn-lt"/>
                <a:ea typeface="Open Sans"/>
                <a:cs typeface="+mn-lt"/>
                <a:sym typeface="Open Sans"/>
              </a:rPr>
              <a:t>Understanding visitor demographics allows us to tailor services and marketing efforts for improved patient engagement. Exploring the relationship between visitor numbers and gender informs strategies for inclusive healthcare. Revenue analysis facilitates resource allocation across departments to maximize efficiency. Tracking visitor numbers over time aids in forecasting demand and optimizing staffing. Implementing targeted discounts and adjusting doctor shifts based on patient flow enhances satisfaction and operational efficiency.</a:t>
            </a:r>
            <a:endParaRPr sz="1370">
              <a:latin typeface="+mn-lt"/>
              <a:ea typeface="Open Sans"/>
              <a:cs typeface="+mn-lt"/>
              <a:sym typeface="Open Sans"/>
            </a:endParaRPr>
          </a:p>
          <a:p>
            <a:pPr marL="0" lvl="0" indent="0" algn="l" rtl="0">
              <a:spcBef>
                <a:spcPts val="1200"/>
              </a:spcBef>
              <a:spcAft>
                <a:spcPts val="0"/>
              </a:spcAft>
              <a:buNone/>
            </a:pPr>
            <a:r>
              <a:rPr lang="en-GB" sz="1370">
                <a:latin typeface="+mn-lt"/>
                <a:ea typeface="Open Sans"/>
                <a:cs typeface="+mn-lt"/>
                <a:sym typeface="Open Sans"/>
              </a:rPr>
              <a:t>In conclusion, these insights drive informed decision-making, optimizing our operations and patient care to ensure sustained growth and exceptional service delivery.</a:t>
            </a:r>
            <a:endParaRPr sz="1370">
              <a:latin typeface="+mn-lt"/>
              <a:ea typeface="Open Sans"/>
              <a:cs typeface="+mn-lt"/>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Introduction </a:t>
            </a:r>
            <a:endParaRPr lang="en-GB" b="1">
              <a:latin typeface="+mn-lt"/>
              <a:cs typeface="+mn-lt"/>
            </a:endParaRPr>
          </a:p>
        </p:txBody>
      </p:sp>
      <p:sp>
        <p:nvSpPr>
          <p:cNvPr id="65" name="Google Shape;65;p14"/>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Clr>
                <a:schemeClr val="dk2"/>
              </a:buClr>
              <a:buSzPct val="57000"/>
              <a:buFont typeface="Arial" panose="020B0604020202020204"/>
              <a:buNone/>
            </a:pPr>
            <a:r>
              <a:rPr sz="1495">
                <a:ln/>
                <a:solidFill>
                  <a:schemeClr val="bg2"/>
                </a:solidFill>
                <a:effectLst>
                  <a:outerShdw blurRad="38100" dist="19050" dir="2700000" algn="tl" rotWithShape="0">
                    <a:schemeClr val="dk1">
                      <a:alpha val="40000"/>
                    </a:schemeClr>
                  </a:outerShdw>
                </a:effectLst>
                <a:latin typeface="+mn-lt"/>
                <a:ea typeface="Open Sans"/>
                <a:cs typeface="+mn-lt"/>
                <a:sym typeface="Open Sans"/>
              </a:rPr>
              <a:t>Columbia Asia Hospital stands as a beacon of patient-centered care and medical expertise, renowned globally for its commitment to exceptional healthcare. With a presence across multiple countries, the hospital distinguishes itself through state-of-the-art medical equipment, modern amenities, and a team of compassionate, highly skilled professionals. Dedicated to excellence, Columbia Asia Hospital is committed to fostering a healthy society by delivering comprehensive and personalized healthcare solutions tailored to the diverse needs of its communities. At its core, the hospital prioritizes patient needs, ensuring holistic and effective medica</a:t>
            </a:r>
            <a:endParaRPr sz="1495">
              <a:ln/>
              <a:solidFill>
                <a:schemeClr val="bg2"/>
              </a:solidFill>
              <a:effectLst>
                <a:outerShdw blurRad="38100" dist="19050" dir="2700000" algn="tl" rotWithShape="0">
                  <a:schemeClr val="dk1">
                    <a:alpha val="40000"/>
                  </a:schemeClr>
                </a:outerShdw>
              </a:effectLst>
              <a:latin typeface="+mn-lt"/>
              <a:ea typeface="Open Sans"/>
              <a:cs typeface="+mn-lt"/>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normAutofit fontScale="90000"/>
          </a:bodyPr>
          <a:p>
            <a:r>
              <a:rPr lang="en-US" b="1" dirty="0">
                <a:solidFill>
                  <a:schemeClr val="bg2"/>
                </a:solidFill>
                <a:highlight>
                  <a:schemeClr val="dk1"/>
                </a:highlight>
                <a:latin typeface="+mn-lt"/>
                <a:ea typeface="Unbounded" pitchFamily="34" charset="-122"/>
                <a:cs typeface="+mn-lt"/>
                <a:sym typeface="+mn-ea"/>
              </a:rPr>
              <a:t>SUMMARY</a:t>
            </a:r>
            <a:endParaRPr lang="en-US" b="1" dirty="0">
              <a:solidFill>
                <a:schemeClr val="bg2"/>
              </a:solidFill>
              <a:highlight>
                <a:schemeClr val="dk1"/>
              </a:highlight>
              <a:latin typeface="+mn-lt"/>
              <a:ea typeface="Unbounded" pitchFamily="34" charset="-122"/>
              <a:cs typeface="+mn-lt"/>
              <a:sym typeface="+mn-ea"/>
            </a:endParaRPr>
          </a:p>
        </p:txBody>
      </p:sp>
      <p:sp>
        <p:nvSpPr>
          <p:cNvPr id="5" name="Text Box 4"/>
          <p:cNvSpPr txBox="1"/>
          <p:nvPr/>
        </p:nvSpPr>
        <p:spPr>
          <a:xfrm>
            <a:off x="546100" y="1096010"/>
            <a:ext cx="8190865" cy="3346450"/>
          </a:xfrm>
          <a:prstGeom prst="rect">
            <a:avLst/>
          </a:prstGeom>
          <a:noFill/>
        </p:spPr>
        <p:txBody>
          <a:bodyPr wrap="square" rtlCol="0">
            <a:noAutofit/>
          </a:bodyPr>
          <a:p>
            <a:r>
              <a:rPr lang="en-US" dirty="0">
                <a:latin typeface="+mn-lt"/>
                <a:cs typeface="+mn-lt"/>
                <a:sym typeface="+mn-ea"/>
              </a:rPr>
              <a:t>A dataset from Columbia Asia Hospital was carefully analyzed and guaranteeing data integrity. We looked at popular departments, typical wait times, and patient groups' patterns of healthcare use. We looked at patient trends and determined many different types of aspects by using DAX functions. We looked at how wait times and satisfaction levels relate to one another, how departmental visits are affected by demographics, and how to handle discrimination complaints. We examined the General Practice department's profitability waiting time variations, recommended discount assignment and doctor shift alignments. We demonstrated our technical expertise to adding columns to Power Query using M-query and Power Bl Gateway, The hospital's strategic decision-making, patient experience advancements, and operational improvements are informed by the insights obtained.</a:t>
            </a:r>
            <a:endParaRPr lang="en-US">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7000"/>
              <a:buFont typeface="Arial" panose="020B0604020202020204"/>
              <a:buNone/>
            </a:pPr>
            <a:r>
              <a:rPr lang="en-GB" b="1">
                <a:latin typeface="+mn-lt"/>
                <a:cs typeface="+mn-lt"/>
              </a:rPr>
              <a:t>Data Overview</a:t>
            </a:r>
            <a:br>
              <a:rPr lang="en-GB" b="1">
                <a:latin typeface="+mn-lt"/>
                <a:cs typeface="+mn-lt"/>
              </a:rPr>
            </a:br>
            <a:endParaRPr lang="en-GB" b="1">
              <a:latin typeface="+mn-lt"/>
              <a:cs typeface="+mn-lt"/>
            </a:endParaRPr>
          </a:p>
          <a:p>
            <a:pPr marL="0" lvl="0" indent="0" algn="l" rtl="0">
              <a:spcBef>
                <a:spcPts val="0"/>
              </a:spcBef>
              <a:spcAft>
                <a:spcPts val="0"/>
              </a:spcAft>
              <a:buClr>
                <a:schemeClr val="dk2"/>
              </a:buClr>
              <a:buSzPct val="37000"/>
              <a:buFont typeface="Arial" panose="020B0604020202020204"/>
              <a:buNone/>
            </a:pPr>
          </a:p>
          <a:p>
            <a:pPr marL="0" lvl="0" indent="0" algn="l" rtl="0">
              <a:spcBef>
                <a:spcPts val="0"/>
              </a:spcBef>
              <a:spcAft>
                <a:spcPts val="0"/>
              </a:spcAft>
              <a:buNone/>
            </a:pPr>
          </a:p>
        </p:txBody>
      </p:sp>
      <p:sp>
        <p:nvSpPr>
          <p:cNvPr id="77" name="Google Shape;77;p16"/>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2"/>
              </a:buClr>
              <a:buSzPts val="275"/>
              <a:buFont typeface="Arial" panose="020B0604020202020204"/>
              <a:buNone/>
            </a:pPr>
            <a:r>
              <a:rPr lang="en-GB" sz="1500">
                <a:latin typeface="+mn-lt"/>
                <a:ea typeface="Open Sans"/>
                <a:cs typeface="+mn-lt"/>
                <a:sym typeface="Open Sans"/>
              </a:rPr>
              <a:t>I've received two essential files from the team: one containing detailed transactional data on doctor-patient interactions, including patient race, age, appointment fees, appointed doctor, and other pertinent details. The other file, from the Hospital ER, provides comprehensive master data on billing, encompassing total bills, doctor names, patient IDs, and departments.</a:t>
            </a:r>
            <a:endParaRPr lang="en-GB" sz="1500">
              <a:latin typeface="+mn-lt"/>
              <a:ea typeface="Open Sans"/>
              <a:cs typeface="+mn-lt"/>
              <a:sym typeface="Open Sans"/>
            </a:endParaRPr>
          </a:p>
          <a:p>
            <a:pPr marL="0" lvl="0" indent="0" algn="l" rtl="0">
              <a:lnSpc>
                <a:spcPct val="95000"/>
              </a:lnSpc>
              <a:spcBef>
                <a:spcPts val="0"/>
              </a:spcBef>
              <a:spcAft>
                <a:spcPts val="0"/>
              </a:spcAft>
              <a:buClr>
                <a:schemeClr val="dk2"/>
              </a:buClr>
              <a:buSzPts val="275"/>
              <a:buFont typeface="Arial" panose="020B0604020202020204"/>
              <a:buNone/>
            </a:pPr>
            <a:endParaRPr lang="en-GB" sz="1500">
              <a:latin typeface="+mn-lt"/>
              <a:ea typeface="Open Sans"/>
              <a:cs typeface="+mn-lt"/>
              <a:sym typeface="Open Sans"/>
            </a:endParaRPr>
          </a:p>
          <a:p>
            <a:pPr marL="0" lvl="0" indent="0" algn="l" rtl="0">
              <a:lnSpc>
                <a:spcPct val="95000"/>
              </a:lnSpc>
              <a:spcBef>
                <a:spcPts val="0"/>
              </a:spcBef>
              <a:spcAft>
                <a:spcPts val="0"/>
              </a:spcAft>
              <a:buClr>
                <a:schemeClr val="dk2"/>
              </a:buClr>
              <a:buSzPts val="275"/>
              <a:buFont typeface="Arial" panose="020B0604020202020204"/>
              <a:buNone/>
            </a:pPr>
            <a:r>
              <a:rPr lang="en-GB" sz="1500">
                <a:latin typeface="+mn-lt"/>
                <a:ea typeface="Open Sans"/>
                <a:cs typeface="+mn-lt"/>
                <a:sym typeface="Open Sans"/>
              </a:rPr>
              <a:t>Both datasets are substantial, each containing over 6000 rows, making them highly valuable for making informed analytical decisions.</a:t>
            </a:r>
            <a:endParaRPr lang="en-GB" sz="1500">
              <a:latin typeface="+mn-lt"/>
              <a:ea typeface="Open Sans"/>
              <a:cs typeface="+mn-lt"/>
              <a:sym typeface="Open Sans"/>
            </a:endParaRPr>
          </a:p>
          <a:p>
            <a:pPr marL="0" lvl="0" indent="0" algn="l" rtl="0">
              <a:lnSpc>
                <a:spcPct val="95000"/>
              </a:lnSpc>
              <a:spcBef>
                <a:spcPts val="0"/>
              </a:spcBef>
              <a:spcAft>
                <a:spcPts val="0"/>
              </a:spcAft>
              <a:buClr>
                <a:schemeClr val="dk2"/>
              </a:buClr>
              <a:buSzPts val="275"/>
              <a:buFont typeface="Arial" panose="020B0604020202020204"/>
              <a:buNone/>
            </a:pPr>
            <a:endParaRPr lang="en-GB" sz="1500">
              <a:latin typeface="+mn-lt"/>
              <a:ea typeface="Open Sans"/>
              <a:cs typeface="+mn-lt"/>
              <a:sym typeface="Open Sans"/>
            </a:endParaRPr>
          </a:p>
          <a:p>
            <a:pPr marL="0" lvl="0" indent="0" algn="l" rtl="0">
              <a:lnSpc>
                <a:spcPct val="95000"/>
              </a:lnSpc>
              <a:spcBef>
                <a:spcPts val="0"/>
              </a:spcBef>
              <a:spcAft>
                <a:spcPts val="0"/>
              </a:spcAft>
              <a:buClr>
                <a:schemeClr val="dk2"/>
              </a:buClr>
              <a:buSzPts val="275"/>
              <a:buFont typeface="Arial" panose="020B0604020202020204"/>
              <a:buNone/>
            </a:pPr>
            <a:r>
              <a:rPr lang="en-GB" sz="1500">
                <a:latin typeface="+mn-lt"/>
                <a:ea typeface="Open Sans"/>
                <a:cs typeface="+mn-lt"/>
                <a:sym typeface="Open Sans"/>
              </a:rPr>
              <a:t>To proceed, I imported these datasets into Microsoft Power BI using the Get Data option and conducted initial data transformation steps to ensure cleanliness and relevancy in both tables. This preparation sets the stage for in-depth analysis and actionable insights from the integrated data sources.</a:t>
            </a:r>
            <a:endParaRPr lang="en-GB" sz="1500">
              <a:latin typeface="+mn-lt"/>
              <a:ea typeface="Open Sans"/>
              <a:cs typeface="+mn-lt"/>
              <a:sym typeface="Open Sans"/>
            </a:endParaRPr>
          </a:p>
          <a:p>
            <a:pPr marL="0" lvl="0" indent="0" algn="l" rtl="0">
              <a:lnSpc>
                <a:spcPct val="95000"/>
              </a:lnSpc>
              <a:spcBef>
                <a:spcPts val="1200"/>
              </a:spcBef>
              <a:spcAft>
                <a:spcPts val="1200"/>
              </a:spcAft>
              <a:buSzPts val="275"/>
              <a:buNone/>
            </a:pPr>
            <a:endParaRPr sz="250">
              <a:latin typeface="+mn-lt"/>
              <a:ea typeface="Open Sans"/>
              <a:cs typeface="+mn-lt"/>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mn-lt"/>
                <a:cs typeface="+mn-lt"/>
              </a:rPr>
              <a:t>Methodology</a:t>
            </a:r>
            <a:endParaRPr lang="en-GB" b="1">
              <a:latin typeface="+mn-lt"/>
              <a:cs typeface="+mn-lt"/>
            </a:endParaRPr>
          </a:p>
        </p:txBody>
      </p:sp>
      <p:sp>
        <p:nvSpPr>
          <p:cNvPr id="83" name="Google Shape;83;p17"/>
          <p:cNvSpPr txBox="1"/>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2"/>
              </a:buClr>
              <a:buSzPts val="523"/>
              <a:buFont typeface="Arial" panose="020B0604020202020204"/>
              <a:buNone/>
            </a:pPr>
            <a:r>
              <a:rPr lang="en-GB" sz="1155">
                <a:latin typeface="+mn-lt"/>
                <a:ea typeface="Open Sans"/>
                <a:cs typeface="+mn-lt"/>
                <a:sym typeface="Open Sans"/>
              </a:rPr>
              <a:t>Analytical Methods: Utilized Power BI for data analysis and visualization.</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Tools Used: Power BI Desktop, Power Query Editor, DAX.</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Steps Taken:</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Data Cleaning: Removed duplicates, handled missing values, and standardized formats using Power Query Editor.</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Data Enrichment: Joined datasets to enable comprehensive analysis.</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Measure Creation: Developed DAX measures for key performance indicators.</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Visualization: Created various visualizations for presenting insights.</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Specific DAX Functions: SUM, AVERAGE, RELATED, CALCULATE, etc.</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r>
              <a:rPr lang="en-GB" sz="1155">
                <a:latin typeface="+mn-lt"/>
                <a:ea typeface="Open Sans"/>
                <a:cs typeface="+mn-lt"/>
                <a:sym typeface="Open Sans"/>
              </a:rPr>
              <a:t>This methodology provides a succinct overview of the analytical approach, tools used, and steps taken in the analysis process, including data cleaning, enrichment, measure creation, and visualization, with a mention of specific DAX functions utilized.</a:t>
            </a:r>
            <a:endParaRPr sz="1155">
              <a:latin typeface="+mn-lt"/>
              <a:ea typeface="Open Sans"/>
              <a:cs typeface="+mn-lt"/>
              <a:sym typeface="Open Sans"/>
            </a:endParaRPr>
          </a:p>
          <a:p>
            <a:pPr marL="0" lvl="0" indent="0" algn="l" rtl="0">
              <a:lnSpc>
                <a:spcPct val="95000"/>
              </a:lnSpc>
              <a:spcBef>
                <a:spcPts val="1200"/>
              </a:spcBef>
              <a:spcAft>
                <a:spcPts val="0"/>
              </a:spcAft>
              <a:buClr>
                <a:schemeClr val="dk2"/>
              </a:buClr>
              <a:buSzPts val="523"/>
              <a:buFont typeface="Arial" panose="020B0604020202020204"/>
              <a:buNone/>
            </a:pPr>
            <a:endParaRPr sz="1155">
              <a:latin typeface="+mn-lt"/>
              <a:ea typeface="Open Sans"/>
              <a:cs typeface="+mn-lt"/>
              <a:sym typeface="Open Sans"/>
            </a:endParaRPr>
          </a:p>
          <a:p>
            <a:pPr marL="0" lvl="0" indent="0" algn="l" rtl="0">
              <a:lnSpc>
                <a:spcPct val="95000"/>
              </a:lnSpc>
              <a:spcBef>
                <a:spcPts val="1200"/>
              </a:spcBef>
              <a:spcAft>
                <a:spcPts val="1200"/>
              </a:spcAft>
              <a:buSzPts val="523"/>
              <a:buNone/>
            </a:pPr>
            <a:endParaRPr sz="1155">
              <a:latin typeface="+mn-lt"/>
              <a:ea typeface="Open Sans"/>
              <a:cs typeface="+mn-lt"/>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normAutofit fontScale="90000"/>
          </a:bodyPr>
          <a:p>
            <a:r>
              <a:rPr lang="en-US" b="1">
                <a:latin typeface="+mn-lt"/>
                <a:cs typeface="+mn-lt"/>
              </a:rPr>
              <a:t>PROBLEM STATEMENT</a:t>
            </a:r>
            <a:endParaRPr lang="en-US" b="1">
              <a:latin typeface="+mn-lt"/>
              <a:cs typeface="+mn-lt"/>
            </a:endParaRPr>
          </a:p>
        </p:txBody>
      </p:sp>
      <p:sp>
        <p:nvSpPr>
          <p:cNvPr id="5" name="Text Placeholder 4"/>
          <p:cNvSpPr/>
          <p:nvPr>
            <p:ph type="body" idx="1"/>
          </p:nvPr>
        </p:nvSpPr>
        <p:spPr/>
        <p:txBody>
          <a:bodyPr/>
          <a:p>
            <a:pPr>
              <a:buFont typeface="Arial" panose="020B0604020202020204" pitchFamily="34" charset="0"/>
              <a:buChar char="•"/>
            </a:pPr>
            <a:r>
              <a:rPr lang="en-US" dirty="0">
                <a:latin typeface="+mn-lt"/>
                <a:cs typeface="+mn-lt"/>
                <a:sym typeface="+mn-ea"/>
              </a:rPr>
              <a:t>Hospital is looking for key insights</a:t>
            </a:r>
            <a:br>
              <a:rPr lang="en-US" dirty="0">
                <a:latin typeface="+mn-lt"/>
                <a:cs typeface="+mn-lt"/>
                <a:sym typeface="+mn-ea"/>
              </a:rPr>
            </a:br>
            <a:endParaRPr lang="en-US" dirty="0">
              <a:latin typeface="+mn-lt"/>
              <a:cs typeface="+mn-lt"/>
              <a:sym typeface="+mn-ea"/>
            </a:endParaRPr>
          </a:p>
          <a:p>
            <a:pPr>
              <a:buFont typeface="Arial" panose="020B0604020202020204" pitchFamily="34" charset="0"/>
              <a:buChar char="•"/>
            </a:pPr>
            <a:r>
              <a:rPr lang="en-US" dirty="0">
                <a:latin typeface="+mn-lt"/>
                <a:cs typeface="+mn-lt"/>
                <a:sym typeface="+mn-ea"/>
              </a:rPr>
              <a:t>Insights about suitable departments for new hire.</a:t>
            </a:r>
            <a:br>
              <a:rPr lang="en-US" dirty="0">
                <a:latin typeface="+mn-lt"/>
                <a:cs typeface="+mn-lt"/>
                <a:sym typeface="+mn-ea"/>
              </a:rPr>
            </a:br>
            <a:endParaRPr lang="en-US" dirty="0">
              <a:latin typeface="+mn-lt"/>
              <a:cs typeface="+mn-lt"/>
              <a:sym typeface="+mn-ea"/>
            </a:endParaRPr>
          </a:p>
          <a:p>
            <a:pPr>
              <a:buFont typeface="Arial" panose="020B0604020202020204" pitchFamily="34" charset="0"/>
              <a:buChar char="•"/>
            </a:pPr>
            <a:r>
              <a:rPr lang="en-US" dirty="0">
                <a:latin typeface="+mn-lt"/>
                <a:cs typeface="+mn-lt"/>
                <a:sym typeface="+mn-ea"/>
              </a:rPr>
              <a:t>Strategies and suggestions about patient discount eligibility and</a:t>
            </a:r>
            <a:br>
              <a:rPr lang="en-US" dirty="0">
                <a:latin typeface="+mn-lt"/>
                <a:cs typeface="+mn-lt"/>
                <a:sym typeface="+mn-ea"/>
              </a:rPr>
            </a:br>
            <a:r>
              <a:rPr lang="en-US" dirty="0">
                <a:latin typeface="+mn-lt"/>
                <a:cs typeface="+mn-lt"/>
                <a:sym typeface="+mn-ea"/>
              </a:rPr>
              <a:t> criteria.</a:t>
            </a:r>
            <a:br>
              <a:rPr lang="en-US" dirty="0">
                <a:sym typeface="+mn-ea"/>
              </a:rPr>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bg2">
                    <a:lumMod val="95000"/>
                    <a:lumOff val="5000"/>
                  </a:schemeClr>
                </a:solidFill>
                <a:highlight>
                  <a:schemeClr val="dk1"/>
                </a:highlight>
                <a:latin typeface="+mn-lt"/>
                <a:ea typeface="p22-mackinac-pro" pitchFamily="34" charset="-122"/>
                <a:cs typeface="+mn-lt"/>
                <a:sym typeface="+mn-ea"/>
              </a:rPr>
              <a:t>Total Revenue, Department Wise Revenue</a:t>
            </a:r>
            <a:endParaRPr lang="en-US" b="1" dirty="0">
              <a:solidFill>
                <a:schemeClr val="bg2">
                  <a:lumMod val="95000"/>
                  <a:lumOff val="5000"/>
                </a:schemeClr>
              </a:solidFill>
              <a:highlight>
                <a:schemeClr val="dk1"/>
              </a:highlight>
              <a:latin typeface="+mn-lt"/>
              <a:ea typeface="p22-mackinac-pro" pitchFamily="34" charset="-122"/>
              <a:cs typeface="+mn-lt"/>
              <a:sym typeface="+mn-ea"/>
            </a:endParaRPr>
          </a:p>
        </p:txBody>
      </p:sp>
      <p:sp>
        <p:nvSpPr>
          <p:cNvPr id="89" name="Google Shape;89;p18"/>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The bar chart reveals the distribution of patient visits across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different departments, highlighting significant visit counts as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follows: General Practice leads with </a:t>
            </a:r>
            <a:r>
              <a:rPr lang="en-US" sz="1000">
                <a:latin typeface="+mn-lt"/>
                <a:ea typeface="Open Sans"/>
                <a:cs typeface="+mn-lt"/>
                <a:sym typeface="Open Sans"/>
              </a:rPr>
              <a:t>7.2K</a:t>
            </a:r>
            <a:r>
              <a:rPr sz="1000">
                <a:latin typeface="+mn-lt"/>
                <a:ea typeface="Open Sans"/>
                <a:cs typeface="+mn-lt"/>
                <a:sym typeface="Open Sans"/>
              </a:rPr>
              <a:t> visits, followed by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Orthopedics (</a:t>
            </a:r>
            <a:r>
              <a:rPr lang="en-US" sz="1000">
                <a:latin typeface="+mn-lt"/>
                <a:ea typeface="Open Sans"/>
                <a:cs typeface="+mn-lt"/>
                <a:sym typeface="Open Sans"/>
              </a:rPr>
              <a:t>1.0K</a:t>
            </a:r>
            <a:r>
              <a:rPr sz="1000">
                <a:latin typeface="+mn-lt"/>
                <a:ea typeface="Open Sans"/>
                <a:cs typeface="+mn-lt"/>
                <a:sym typeface="Open Sans"/>
              </a:rPr>
              <a:t>), Physiotherapy (</a:t>
            </a:r>
            <a:r>
              <a:rPr lang="en-US" sz="1000">
                <a:latin typeface="+mn-lt"/>
                <a:ea typeface="Open Sans"/>
                <a:cs typeface="+mn-lt"/>
                <a:sym typeface="Open Sans"/>
              </a:rPr>
              <a:t>O.3K</a:t>
            </a:r>
            <a:r>
              <a:rPr sz="1000">
                <a:latin typeface="+mn-lt"/>
                <a:ea typeface="Open Sans"/>
                <a:cs typeface="+mn-lt"/>
                <a:sym typeface="Open Sans"/>
              </a:rPr>
              <a:t>), Cardiology (</a:t>
            </a:r>
            <a:r>
              <a:rPr lang="en-US" sz="1000">
                <a:latin typeface="+mn-lt"/>
                <a:ea typeface="Open Sans"/>
                <a:cs typeface="+mn-lt"/>
                <a:sym typeface="Open Sans"/>
              </a:rPr>
              <a:t>0.2K</a:t>
            </a:r>
            <a:r>
              <a:rPr sz="1000">
                <a:latin typeface="+mn-lt"/>
                <a:ea typeface="Open Sans"/>
                <a:cs typeface="+mn-lt"/>
                <a:sym typeface="Open Sans"/>
              </a:rPr>
              <a:t>),</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 Neurology (</a:t>
            </a:r>
            <a:r>
              <a:rPr lang="en-US" sz="1000">
                <a:latin typeface="+mn-lt"/>
                <a:ea typeface="Open Sans"/>
                <a:cs typeface="+mn-lt"/>
                <a:sym typeface="Open Sans"/>
              </a:rPr>
              <a:t>O.2K</a:t>
            </a:r>
            <a:r>
              <a:rPr sz="1000">
                <a:latin typeface="+mn-lt"/>
                <a:ea typeface="Open Sans"/>
                <a:cs typeface="+mn-lt"/>
                <a:sym typeface="Open Sans"/>
              </a:rPr>
              <a:t>), Gastroenterology (</a:t>
            </a:r>
            <a:r>
              <a:rPr lang="en-US" sz="1000">
                <a:latin typeface="+mn-lt"/>
                <a:ea typeface="Open Sans"/>
                <a:cs typeface="+mn-lt"/>
                <a:sym typeface="Open Sans"/>
              </a:rPr>
              <a:t>0.2K</a:t>
            </a:r>
            <a:r>
              <a:rPr sz="1000">
                <a:latin typeface="+mn-lt"/>
                <a:ea typeface="Open Sans"/>
                <a:cs typeface="+mn-lt"/>
                <a:sym typeface="Open Sans"/>
              </a:rPr>
              <a:t>), and Renal (</a:t>
            </a:r>
            <a:r>
              <a:rPr lang="en-US" sz="1000">
                <a:latin typeface="+mn-lt"/>
                <a:ea typeface="Open Sans"/>
                <a:cs typeface="+mn-lt"/>
                <a:sym typeface="Open Sans"/>
              </a:rPr>
              <a:t>0.1K</a:t>
            </a:r>
            <a:r>
              <a:rPr sz="1000">
                <a:latin typeface="+mn-lt"/>
                <a:ea typeface="Open Sans"/>
                <a:cs typeface="+mn-lt"/>
                <a:sym typeface="Open Sans"/>
              </a:rPr>
              <a:t>).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This graphical representation distinctly shows the popularity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ranking of each department, providing valuable insights for </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the hospital's resource allocation and strategic planning</a:t>
            </a:r>
            <a:endParaRPr sz="1000">
              <a:latin typeface="+mn-lt"/>
              <a:ea typeface="Open Sans"/>
              <a:cs typeface="+mn-lt"/>
              <a:sym typeface="Open Sans"/>
            </a:endParaRPr>
          </a:p>
          <a:p>
            <a:pPr marL="0" lvl="0" indent="0" algn="l" rtl="0">
              <a:spcBef>
                <a:spcPts val="1200"/>
              </a:spcBef>
              <a:spcAft>
                <a:spcPts val="0"/>
              </a:spcAft>
              <a:buClr>
                <a:schemeClr val="dk2"/>
              </a:buClr>
              <a:buSzPts val="1100"/>
              <a:buFont typeface="Arial" panose="020B0604020202020204"/>
              <a:buNone/>
            </a:pPr>
            <a:r>
              <a:rPr sz="1000">
                <a:latin typeface="+mn-lt"/>
                <a:ea typeface="Open Sans"/>
                <a:cs typeface="+mn-lt"/>
                <a:sym typeface="Open Sans"/>
              </a:rPr>
              <a:t>purposes</a:t>
            </a:r>
            <a:endParaRPr sz="1000">
              <a:latin typeface="+mn-lt"/>
              <a:ea typeface="Open Sans"/>
              <a:cs typeface="+mn-lt"/>
              <a:sym typeface="Open Sans"/>
            </a:endParaRPr>
          </a:p>
          <a:p>
            <a:pPr marL="0" lvl="0" indent="0" algn="l" rtl="0">
              <a:spcBef>
                <a:spcPts val="1200"/>
              </a:spcBef>
              <a:spcAft>
                <a:spcPts val="1200"/>
              </a:spcAft>
              <a:buNone/>
            </a:pPr>
            <a:endParaRPr sz="1000">
              <a:latin typeface="+mn-lt"/>
              <a:ea typeface="Open Sans"/>
              <a:cs typeface="+mn-lt"/>
              <a:sym typeface="Open Sans"/>
            </a:endParaRPr>
          </a:p>
        </p:txBody>
      </p:sp>
      <p:pic>
        <p:nvPicPr>
          <p:cNvPr id="2" name="Picture 1"/>
          <p:cNvPicPr>
            <a:picLocks noChangeAspect="1"/>
          </p:cNvPicPr>
          <p:nvPr>
            <p:custDataLst>
              <p:tags r:id="rId1"/>
            </p:custDataLst>
          </p:nvPr>
        </p:nvPicPr>
        <p:blipFill>
          <a:blip r:embed="rId2"/>
          <a:stretch>
            <a:fillRect/>
          </a:stretch>
        </p:blipFill>
        <p:spPr>
          <a:xfrm>
            <a:off x="5230495" y="1339850"/>
            <a:ext cx="3601720" cy="3128645"/>
          </a:xfrm>
          <a:prstGeom prst="rect">
            <a:avLst/>
          </a:prstGeom>
        </p:spPr>
      </p:pic>
      <p:pic>
        <p:nvPicPr>
          <p:cNvPr id="3" name="Picture 2"/>
          <p:cNvPicPr>
            <a:picLocks noChangeAspect="1"/>
          </p:cNvPicPr>
          <p:nvPr>
            <p:custDataLst>
              <p:tags r:id="rId3"/>
            </p:custDataLst>
          </p:nvPr>
        </p:nvPicPr>
        <p:blipFill>
          <a:blip r:embed="rId4"/>
          <a:stretch>
            <a:fillRect/>
          </a:stretch>
        </p:blipFill>
        <p:spPr>
          <a:xfrm>
            <a:off x="4173220" y="1339850"/>
            <a:ext cx="1057275" cy="485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7000"/>
              <a:buFont typeface="Arial" panose="020B0604020202020204"/>
              <a:buNone/>
            </a:pPr>
            <a:r>
              <a:rPr lang="en-US" altLang="en-GB" b="1">
                <a:solidFill>
                  <a:schemeClr val="bg2">
                    <a:lumMod val="95000"/>
                    <a:lumOff val="5000"/>
                  </a:schemeClr>
                </a:solidFill>
                <a:latin typeface="+mn-lt"/>
                <a:cs typeface="+mn-lt"/>
              </a:rPr>
              <a:t>TOTAL VISITORS BY PATIENT GENDER</a:t>
            </a:r>
            <a:endParaRPr lang="en-GB" b="1">
              <a:solidFill>
                <a:schemeClr val="bg2">
                  <a:lumMod val="95000"/>
                  <a:lumOff val="5000"/>
                </a:schemeClr>
              </a:solidFill>
              <a:latin typeface="+mn-lt"/>
              <a:cs typeface="+mn-lt"/>
            </a:endParaRPr>
          </a:p>
          <a:p>
            <a:pPr marL="0" lvl="0" indent="0" algn="l" rtl="0">
              <a:spcBef>
                <a:spcPts val="0"/>
              </a:spcBef>
              <a:spcAft>
                <a:spcPts val="0"/>
              </a:spcAft>
              <a:buNone/>
            </a:pPr>
            <a:endParaRPr lang="en-GB" b="1">
              <a:solidFill>
                <a:schemeClr val="bg2">
                  <a:lumMod val="95000"/>
                  <a:lumOff val="5000"/>
                </a:schemeClr>
              </a:solidFill>
              <a:latin typeface="+mn-lt"/>
              <a:cs typeface="+mn-lt"/>
            </a:endParaRPr>
          </a:p>
        </p:txBody>
      </p:sp>
      <p:sp>
        <p:nvSpPr>
          <p:cNvPr id="96" name="Google Shape;96;p19"/>
          <p:cNvSpPr txBox="1"/>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200">
                <a:latin typeface="+mn-lt"/>
                <a:ea typeface="Open Sans"/>
                <a:cs typeface="+mn-lt"/>
                <a:sym typeface="Open Sans"/>
              </a:rPr>
              <a:t>The pie chart illustrates an equitable gender </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distribution among hospital visits, with men</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 accounting for 51.</a:t>
            </a:r>
            <a:r>
              <a:rPr lang="en-US" altLang="en-GB" sz="1200">
                <a:latin typeface="+mn-lt"/>
                <a:ea typeface="Open Sans"/>
                <a:cs typeface="+mn-lt"/>
                <a:sym typeface="Open Sans"/>
              </a:rPr>
              <a:t>05</a:t>
            </a:r>
            <a:r>
              <a:rPr lang="en-GB" sz="1200">
                <a:latin typeface="+mn-lt"/>
                <a:ea typeface="Open Sans"/>
                <a:cs typeface="+mn-lt"/>
                <a:sym typeface="Open Sans"/>
              </a:rPr>
              <a:t>%  and </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women for 48.</a:t>
            </a:r>
            <a:r>
              <a:rPr lang="en-US" altLang="en-GB" sz="1200">
                <a:latin typeface="+mn-lt"/>
                <a:ea typeface="Open Sans"/>
                <a:cs typeface="+mn-lt"/>
                <a:sym typeface="Open Sans"/>
              </a:rPr>
              <a:t>6</a:t>
            </a:r>
            <a:r>
              <a:rPr lang="en-GB" sz="1200">
                <a:latin typeface="+mn-lt"/>
                <a:ea typeface="Open Sans"/>
                <a:cs typeface="+mn-lt"/>
                <a:sym typeface="Open Sans"/>
              </a:rPr>
              <a:t>9% (4487 visits). This</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 balanced representation underscores </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the hospital's inclusive environment, </a:t>
            </a:r>
            <a:endParaRPr lang="en-GB" sz="1200">
              <a:latin typeface="+mn-lt"/>
              <a:ea typeface="Open Sans"/>
              <a:cs typeface="+mn-lt"/>
              <a:sym typeface="Open Sans"/>
            </a:endParaRPr>
          </a:p>
          <a:p>
            <a:pPr marL="0" lvl="0" indent="0" algn="l" rtl="0">
              <a:spcBef>
                <a:spcPts val="1200"/>
              </a:spcBef>
              <a:spcAft>
                <a:spcPts val="0"/>
              </a:spcAft>
              <a:buNone/>
            </a:pPr>
            <a:r>
              <a:rPr lang="en-GB" sz="1200">
                <a:latin typeface="+mn-lt"/>
                <a:ea typeface="Open Sans"/>
                <a:cs typeface="+mn-lt"/>
                <a:sym typeface="Open Sans"/>
              </a:rPr>
              <a:t>accommodating a diverse spectrum of patients</a:t>
            </a:r>
            <a:r>
              <a:rPr lang="en-GB" sz="1200" b="1">
                <a:latin typeface="+mn-lt"/>
                <a:ea typeface="Open Sans"/>
                <a:cs typeface="+mn-lt"/>
                <a:sym typeface="Open Sans"/>
              </a:rPr>
              <a:t>.</a:t>
            </a:r>
            <a:endParaRPr lang="en-GB" sz="1200" b="1">
              <a:latin typeface="+mn-lt"/>
              <a:ea typeface="Open Sans"/>
              <a:cs typeface="+mn-lt"/>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None/>
            </a:pPr>
            <a:endParaRPr sz="1200" b="1">
              <a:latin typeface="Open Sans"/>
              <a:ea typeface="Open Sans"/>
              <a:cs typeface="Open Sans"/>
              <a:sym typeface="Open Sans"/>
            </a:endParaRPr>
          </a:p>
          <a:p>
            <a:pPr marL="0" lvl="0" indent="0" algn="l" rtl="0">
              <a:spcBef>
                <a:spcPts val="1200"/>
              </a:spcBef>
              <a:spcAft>
                <a:spcPts val="0"/>
              </a:spcAft>
              <a:buClr>
                <a:schemeClr val="dk2"/>
              </a:buClr>
              <a:buSzPct val="79000"/>
              <a:buFont typeface="Arial" panose="020B0604020202020204"/>
              <a:buNone/>
            </a:pPr>
            <a:endParaRPr sz="1200" b="1">
              <a:latin typeface="Open Sans"/>
              <a:ea typeface="Open Sans"/>
              <a:cs typeface="Open Sans"/>
              <a:sym typeface="Open Sans"/>
            </a:endParaRPr>
          </a:p>
          <a:p>
            <a:pPr marL="0" lvl="0" indent="0" algn="l" rtl="0">
              <a:spcBef>
                <a:spcPts val="1200"/>
              </a:spcBef>
              <a:spcAft>
                <a:spcPts val="1200"/>
              </a:spcAft>
              <a:buNone/>
            </a:pPr>
            <a:endParaRPr sz="1200"/>
          </a:p>
        </p:txBody>
      </p:sp>
      <p:pic>
        <p:nvPicPr>
          <p:cNvPr id="97" name="Google Shape;97;p19"/>
          <p:cNvPicPr preferRelativeResize="0"/>
          <p:nvPr/>
        </p:nvPicPr>
        <p:blipFill>
          <a:blip r:embed="rId1"/>
          <a:stretch>
            <a:fillRect/>
          </a:stretch>
        </p:blipFill>
        <p:spPr>
          <a:xfrm>
            <a:off x="4857750" y="1458825"/>
            <a:ext cx="3910275" cy="290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tLang="en-GB" b="1">
                <a:latin typeface="+mn-lt"/>
                <a:cs typeface="+mn-lt"/>
              </a:rPr>
              <a:t>Department wise satisfaction score</a:t>
            </a:r>
            <a:endParaRPr lang="en-US" altLang="en-GB" b="1">
              <a:latin typeface="+mn-lt"/>
              <a:cs typeface="+mn-lt"/>
            </a:endParaRPr>
          </a:p>
        </p:txBody>
      </p:sp>
      <p:sp>
        <p:nvSpPr>
          <p:cNvPr id="2" name="Text Box 1"/>
          <p:cNvSpPr txBox="1"/>
          <p:nvPr/>
        </p:nvSpPr>
        <p:spPr>
          <a:xfrm>
            <a:off x="1116330" y="3364865"/>
            <a:ext cx="6563360" cy="1355090"/>
          </a:xfrm>
          <a:prstGeom prst="rect">
            <a:avLst/>
          </a:prstGeom>
          <a:noFill/>
        </p:spPr>
        <p:txBody>
          <a:bodyPr wrap="square" rtlCol="0">
            <a:noAutofit/>
          </a:bodyPr>
          <a:p>
            <a:r>
              <a:rPr lang="en-US"/>
              <a:t>Gastroenterology stands out with an impressive average satisfaction rating of 5.2. Neurology and Physiotherapy closely follow with ratings of 5.1 each. Orthopedics and General Practice both maintain solid ratings of 5.0 and 5.0, respectively. Cardiology holds a rating of 5.0, while Renal exhibits a rating of 4.9.</a:t>
            </a:r>
            <a:endParaRPr lang="en-US"/>
          </a:p>
        </p:txBody>
      </p:sp>
      <p:pic>
        <p:nvPicPr>
          <p:cNvPr id="1" name="Picture 0"/>
          <p:cNvPicPr>
            <a:picLocks noChangeAspect="1"/>
          </p:cNvPicPr>
          <p:nvPr>
            <p:custDataLst>
              <p:tags r:id="rId1"/>
            </p:custDataLst>
          </p:nvPr>
        </p:nvPicPr>
        <p:blipFill>
          <a:blip r:embed="rId2"/>
          <a:stretch>
            <a:fillRect/>
          </a:stretch>
        </p:blipFill>
        <p:spPr>
          <a:xfrm>
            <a:off x="1870710" y="1227455"/>
            <a:ext cx="4798695" cy="193929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7075</Words>
  <Application>WPS Presentation</Application>
  <PresentationFormat/>
  <Paragraphs>139</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Arial</vt:lpstr>
      <vt:lpstr>Oswald</vt:lpstr>
      <vt:lpstr>Segoe Print</vt:lpstr>
      <vt:lpstr>Playfair Display</vt:lpstr>
      <vt:lpstr>Montserrat</vt:lpstr>
      <vt:lpstr>Open Sans</vt:lpstr>
      <vt:lpstr>Unbounded</vt:lpstr>
      <vt:lpstr>p22-mackinac-pro</vt:lpstr>
      <vt:lpstr>Roboto</vt:lpstr>
      <vt:lpstr>Microsoft YaHei</vt:lpstr>
      <vt:lpstr>Arial Unicode MS</vt:lpstr>
      <vt:lpstr>Times New Roman</vt:lpstr>
      <vt:lpstr>p22-mackinac-pro</vt:lpstr>
      <vt:lpstr>p22-mackinac-pro</vt:lpstr>
      <vt:lpstr>MingLiU-ExtB</vt:lpstr>
      <vt:lpstr>Pop</vt:lpstr>
      <vt:lpstr>Columbia Asia Hospital analysis</vt:lpstr>
      <vt:lpstr>Introduction </vt:lpstr>
      <vt:lpstr>SUMMARY</vt:lpstr>
      <vt:lpstr>Data Overview </vt:lpstr>
      <vt:lpstr>Methodology</vt:lpstr>
      <vt:lpstr>PROBLEM STATEMENT</vt:lpstr>
      <vt:lpstr>Total Revenue, Department Wise Revenue</vt:lpstr>
      <vt:lpstr>TOTAL VISITORS BY PATIENT GENDER</vt:lpstr>
      <vt:lpstr>Analysis of Objective Question</vt:lpstr>
      <vt:lpstr>Insights about suitable departments for new hires</vt:lpstr>
      <vt:lpstr>PowerPoint 演示文稿</vt:lpstr>
      <vt:lpstr>Insights from subjective Questions</vt:lpstr>
      <vt:lpstr>Insights from subjective Questions</vt:lpstr>
      <vt:lpstr>Main</vt:lpstr>
      <vt:lpstr>DOCTORS</vt:lpstr>
      <vt:lpstr>PATIENTS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 analysis</dc:title>
  <dc:creator/>
  <cp:lastModifiedBy>User</cp:lastModifiedBy>
  <cp:revision>2</cp:revision>
  <dcterms:created xsi:type="dcterms:W3CDTF">2024-06-14T15:56:00Z</dcterms:created>
  <dcterms:modified xsi:type="dcterms:W3CDTF">2024-06-15T07:33:22Z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E25C45DBF1F545BEA2B848C8A6F71CC0_12</vt:lpwstr>
  </property>
  <property fmtid="{D5CDD505-2E9C-101B-9397-08002B2CF9AE}" pid="3" name="KSOProductBuildVer">
    <vt:lpwstr>1033-12.2.0.17119</vt:lpwstr>
  </property>
</Properties>
</file>