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8"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4/1/2024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4/1/2024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ZOMATO DATA ANALYSIS</a:t>
            </a:r>
            <a:r>
              <a:rPr lang="en-IN" dirty="0"/>
              <a:t/>
            </a:r>
            <a:br>
              <a:rPr lang="en-IN" dirty="0"/>
            </a:br>
            <a:endParaRPr lang="en-IN" dirty="0"/>
          </a:p>
        </p:txBody>
      </p:sp>
      <p:sp>
        <p:nvSpPr>
          <p:cNvPr id="3" name="Subtitle 2"/>
          <p:cNvSpPr>
            <a:spLocks noGrp="1"/>
          </p:cNvSpPr>
          <p:nvPr>
            <p:ph type="subTitle" idx="1"/>
          </p:nvPr>
        </p:nvSpPr>
        <p:spPr/>
        <p:txBody>
          <a:bodyPr/>
          <a:lstStyle/>
          <a:p>
            <a:r>
              <a:rPr lang="en-US" dirty="0" smtClean="0"/>
              <a:t>Muhammad </a:t>
            </a:r>
            <a:r>
              <a:rPr lang="en-US" dirty="0" err="1" smtClean="0"/>
              <a:t>Sahanwaj</a:t>
            </a:r>
            <a:endParaRPr lang="en-IN" dirty="0"/>
          </a:p>
        </p:txBody>
      </p:sp>
    </p:spTree>
    <p:extLst>
      <p:ext uri="{BB962C8B-B14F-4D97-AF65-F5344CB8AC3E}">
        <p14:creationId xmlns:p14="http://schemas.microsoft.com/office/powerpoint/2010/main" val="1482919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Biggest and lowest competitor</a:t>
            </a:r>
            <a:endParaRPr lang="en-IN" sz="3600" b="1" dirty="0">
              <a:latin typeface="Arial" panose="020B0604020202020204" pitchFamily="34" charset="0"/>
              <a:cs typeface="Arial" panose="020B0604020202020204" pitchFamily="34" charset="0"/>
            </a:endParaRPr>
          </a:p>
        </p:txBody>
      </p:sp>
      <p:pic>
        <p:nvPicPr>
          <p:cNvPr id="4" name="image21.png"/>
          <p:cNvPicPr>
            <a:picLocks noGrp="1"/>
          </p:cNvPicPr>
          <p:nvPr>
            <p:ph sz="quarter" idx="13"/>
          </p:nvPr>
        </p:nvPicPr>
        <p:blipFill>
          <a:blip r:embed="rId2"/>
          <a:srcRect/>
          <a:stretch>
            <a:fillRect/>
          </a:stretch>
        </p:blipFill>
        <p:spPr>
          <a:xfrm>
            <a:off x="685801" y="1837765"/>
            <a:ext cx="4520969" cy="3211313"/>
          </a:xfrm>
          <a:prstGeom prst="rect">
            <a:avLst/>
          </a:prstGeom>
          <a:ln/>
        </p:spPr>
      </p:pic>
      <p:pic>
        <p:nvPicPr>
          <p:cNvPr id="5" name="image19.png"/>
          <p:cNvPicPr/>
          <p:nvPr/>
        </p:nvPicPr>
        <p:blipFill>
          <a:blip r:embed="rId3"/>
          <a:srcRect/>
          <a:stretch>
            <a:fillRect/>
          </a:stretch>
        </p:blipFill>
        <p:spPr>
          <a:xfrm>
            <a:off x="5524761" y="1948070"/>
            <a:ext cx="4639655" cy="3101008"/>
          </a:xfrm>
          <a:prstGeom prst="rect">
            <a:avLst/>
          </a:prstGeom>
          <a:ln/>
        </p:spPr>
      </p:pic>
    </p:spTree>
    <p:extLst>
      <p:ext uri="{BB962C8B-B14F-4D97-AF65-F5344CB8AC3E}">
        <p14:creationId xmlns:p14="http://schemas.microsoft.com/office/powerpoint/2010/main" val="3804363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Cuisines to focused on</a:t>
            </a:r>
            <a:endParaRPr lang="en-IN" b="1" dirty="0">
              <a:latin typeface="Arial" panose="020B0604020202020204" pitchFamily="34" charset="0"/>
              <a:cs typeface="Arial" panose="020B0604020202020204" pitchFamily="34" charset="0"/>
            </a:endParaRPr>
          </a:p>
        </p:txBody>
      </p:sp>
      <p:pic>
        <p:nvPicPr>
          <p:cNvPr id="4" name="image4.png"/>
          <p:cNvPicPr>
            <a:picLocks noGrp="1"/>
          </p:cNvPicPr>
          <p:nvPr>
            <p:ph sz="quarter" idx="13"/>
          </p:nvPr>
        </p:nvPicPr>
        <p:blipFill>
          <a:blip r:embed="rId2"/>
          <a:srcRect/>
          <a:stretch>
            <a:fillRect/>
          </a:stretch>
        </p:blipFill>
        <p:spPr>
          <a:xfrm>
            <a:off x="6478622" y="2133600"/>
            <a:ext cx="4604061" cy="3029151"/>
          </a:xfrm>
          <a:prstGeom prst="rect">
            <a:avLst/>
          </a:prstGeom>
          <a:ln/>
        </p:spPr>
      </p:pic>
      <p:sp>
        <p:nvSpPr>
          <p:cNvPr id="5" name="TextBox 4"/>
          <p:cNvSpPr txBox="1"/>
          <p:nvPr/>
        </p:nvSpPr>
        <p:spPr>
          <a:xfrm>
            <a:off x="901148" y="2292626"/>
            <a:ext cx="5420139" cy="2287806"/>
          </a:xfrm>
          <a:prstGeom prst="rect">
            <a:avLst/>
          </a:prstGeom>
          <a:noFill/>
        </p:spPr>
        <p:txBody>
          <a:bodyPr wrap="square" rtlCol="0">
            <a:spAutoFit/>
          </a:bodyPr>
          <a:lstStyle/>
          <a:p>
            <a:pPr fontAlgn="base">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These are the cuisines in the suggested </a:t>
            </a:r>
            <a:r>
              <a:rPr lang="en-US" dirty="0" smtClean="0">
                <a:solidFill>
                  <a:srgbClr val="000000"/>
                </a:solidFill>
                <a:latin typeface="Arial" panose="020B0604020202020204" pitchFamily="34" charset="0"/>
                <a:cs typeface="Arial" panose="020B0604020202020204" pitchFamily="34" charset="0"/>
              </a:rPr>
              <a:t>three </a:t>
            </a:r>
            <a:r>
              <a:rPr lang="en-US" dirty="0">
                <a:solidFill>
                  <a:srgbClr val="000000"/>
                </a:solidFill>
                <a:latin typeface="Arial" panose="020B0604020202020204" pitchFamily="34" charset="0"/>
                <a:cs typeface="Arial" panose="020B0604020202020204" pitchFamily="34" charset="0"/>
              </a:rPr>
              <a:t>countries with high number of ratings. </a:t>
            </a:r>
          </a:p>
          <a:p>
            <a:pPr fontAlgn="base">
              <a:spcBef>
                <a:spcPts val="1000"/>
              </a:spcBef>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These are some cuisines in all the </a:t>
            </a:r>
            <a:r>
              <a:rPr lang="en-US" dirty="0" smtClean="0">
                <a:solidFill>
                  <a:srgbClr val="000000"/>
                </a:solidFill>
                <a:latin typeface="Arial" panose="020B0604020202020204" pitchFamily="34" charset="0"/>
                <a:cs typeface="Arial" panose="020B0604020202020204" pitchFamily="34" charset="0"/>
              </a:rPr>
              <a:t>three </a:t>
            </a:r>
            <a:r>
              <a:rPr lang="en-US" dirty="0">
                <a:solidFill>
                  <a:srgbClr val="000000"/>
                </a:solidFill>
                <a:latin typeface="Arial" panose="020B0604020202020204" pitchFamily="34" charset="0"/>
                <a:cs typeface="Arial" panose="020B0604020202020204" pitchFamily="34" charset="0"/>
              </a:rPr>
              <a:t>countries. It includes local food of that country and some other cuisines. </a:t>
            </a:r>
          </a:p>
          <a:p>
            <a:pPr fontAlgn="base">
              <a:spcBef>
                <a:spcPts val="1000"/>
              </a:spcBef>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Top preference cuisines are </a:t>
            </a:r>
            <a:r>
              <a:rPr lang="en-US" dirty="0" smtClean="0">
                <a:solidFill>
                  <a:srgbClr val="000000"/>
                </a:solidFill>
                <a:latin typeface="Arial" panose="020B0604020202020204" pitchFamily="34" charset="0"/>
                <a:cs typeface="Arial" panose="020B0604020202020204" pitchFamily="34" charset="0"/>
              </a:rPr>
              <a:t>seafood,Juices,Desserts </a:t>
            </a:r>
            <a:r>
              <a:rPr lang="en-US" dirty="0">
                <a:solidFill>
                  <a:srgbClr val="000000"/>
                </a:solidFill>
                <a:latin typeface="Arial" panose="020B0604020202020204" pitchFamily="34" charset="0"/>
                <a:cs typeface="Arial" panose="020B0604020202020204" pitchFamily="34" charset="0"/>
              </a:rPr>
              <a:t>and Italian.</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903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Arial" panose="020B0604020202020204" pitchFamily="34" charset="0"/>
                <a:cs typeface="Arial" panose="020B0604020202020204" pitchFamily="34" charset="0"/>
              </a:rPr>
              <a:t>DELIVERY- </a:t>
            </a:r>
            <a:r>
              <a:rPr lang="en-US" b="1" smtClean="0">
                <a:latin typeface="Arial" panose="020B0604020202020204" pitchFamily="34" charset="0"/>
                <a:cs typeface="Arial" panose="020B0604020202020204" pitchFamily="34" charset="0"/>
              </a:rPr>
              <a:t>ANALYSIS</a:t>
            </a:r>
            <a:endParaRPr lang="en-IN" b="1">
              <a:latin typeface="Arial" panose="020B0604020202020204" pitchFamily="34" charset="0"/>
              <a:cs typeface="Arial" panose="020B0604020202020204" pitchFamily="34" charset="0"/>
            </a:endParaRPr>
          </a:p>
        </p:txBody>
      </p:sp>
      <p:pic>
        <p:nvPicPr>
          <p:cNvPr id="4" name="image15.png"/>
          <p:cNvPicPr>
            <a:picLocks noGrp="1"/>
          </p:cNvPicPr>
          <p:nvPr>
            <p:ph sz="quarter" idx="13"/>
          </p:nvPr>
        </p:nvPicPr>
        <p:blipFill>
          <a:blip r:embed="rId2"/>
          <a:srcRect/>
          <a:stretch>
            <a:fillRect/>
          </a:stretch>
        </p:blipFill>
        <p:spPr>
          <a:xfrm>
            <a:off x="1232452" y="1837765"/>
            <a:ext cx="3419061" cy="1448774"/>
          </a:xfrm>
          <a:prstGeom prst="rect">
            <a:avLst/>
          </a:prstGeom>
          <a:ln/>
        </p:spPr>
      </p:pic>
      <p:pic>
        <p:nvPicPr>
          <p:cNvPr id="5" name="image20.png"/>
          <p:cNvPicPr/>
          <p:nvPr/>
        </p:nvPicPr>
        <p:blipFill>
          <a:blip r:embed="rId3"/>
          <a:srcRect/>
          <a:stretch>
            <a:fillRect/>
          </a:stretch>
        </p:blipFill>
        <p:spPr>
          <a:xfrm>
            <a:off x="4986130" y="1837765"/>
            <a:ext cx="3228492" cy="1448774"/>
          </a:xfrm>
          <a:prstGeom prst="rect">
            <a:avLst/>
          </a:prstGeom>
          <a:ln/>
        </p:spPr>
      </p:pic>
      <p:pic>
        <p:nvPicPr>
          <p:cNvPr id="6" name="image24.png"/>
          <p:cNvPicPr/>
          <p:nvPr/>
        </p:nvPicPr>
        <p:blipFill>
          <a:blip r:embed="rId4"/>
          <a:srcRect/>
          <a:stretch>
            <a:fillRect/>
          </a:stretch>
        </p:blipFill>
        <p:spPr>
          <a:xfrm>
            <a:off x="1232451" y="3486564"/>
            <a:ext cx="3419061" cy="1581150"/>
          </a:xfrm>
          <a:prstGeom prst="rect">
            <a:avLst/>
          </a:prstGeom>
          <a:ln/>
        </p:spPr>
      </p:pic>
      <p:pic>
        <p:nvPicPr>
          <p:cNvPr id="7" name="image5.png"/>
          <p:cNvPicPr/>
          <p:nvPr/>
        </p:nvPicPr>
        <p:blipFill>
          <a:blip r:embed="rId5"/>
          <a:srcRect/>
          <a:stretch>
            <a:fillRect/>
          </a:stretch>
        </p:blipFill>
        <p:spPr>
          <a:xfrm>
            <a:off x="4986130" y="3486564"/>
            <a:ext cx="3228492" cy="1581150"/>
          </a:xfrm>
          <a:prstGeom prst="rect">
            <a:avLst/>
          </a:prstGeom>
          <a:ln/>
        </p:spPr>
      </p:pic>
    </p:spTree>
    <p:extLst>
      <p:ext uri="{BB962C8B-B14F-4D97-AF65-F5344CB8AC3E}">
        <p14:creationId xmlns:p14="http://schemas.microsoft.com/office/powerpoint/2010/main" val="59054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599661"/>
          </a:xfrm>
        </p:spPr>
        <p:txBody>
          <a:bodyPr>
            <a:normAutofit fontScale="90000"/>
          </a:bodyPr>
          <a:lstStyle/>
          <a:p>
            <a:pPr algn="ctr"/>
            <a:r>
              <a:rPr lang="en-US" b="1" dirty="0" smtClean="0">
                <a:latin typeface="Arial" panose="020B0604020202020204" pitchFamily="34" charset="0"/>
                <a:cs typeface="Arial" panose="020B0604020202020204" pitchFamily="34" charset="0"/>
              </a:rPr>
              <a:t>DASHBOARD</a:t>
            </a:r>
            <a:endParaRPr lang="en-IN"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685801" y="1404655"/>
            <a:ext cx="10396883" cy="4048690"/>
          </a:xfrm>
          <a:prstGeom prst="rect">
            <a:avLst/>
          </a:prstGeom>
        </p:spPr>
      </p:pic>
    </p:spTree>
    <p:extLst>
      <p:ext uri="{BB962C8B-B14F-4D97-AF65-F5344CB8AC3E}">
        <p14:creationId xmlns:p14="http://schemas.microsoft.com/office/powerpoint/2010/main" val="84174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CONCLUSION</a:t>
            </a:r>
            <a:endParaRPr lang="en-IN" b="1">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p:txBody>
          <a:bodyPr>
            <a:normAutofit fontScale="92500" lnSpcReduction="10000"/>
          </a:bodyPr>
          <a:lstStyle/>
          <a:p>
            <a:pPr marL="0" indent="0">
              <a:buNone/>
            </a:pPr>
            <a:r>
              <a:rPr lang="en-US" dirty="0">
                <a:latin typeface="Arial" panose="020B0604020202020204" pitchFamily="34" charset="0"/>
                <a:cs typeface="Arial" panose="020B0604020202020204" pitchFamily="34" charset="0"/>
              </a:rPr>
              <a:t>In conclusion, our analysis has highlighted several crucial factors for successful restaurant expansion. These include targeting countries with lower competition, maintaining cost-effectiveness, prioritizing online table booking services, and carefully selecting popular cuisines.</a:t>
            </a:r>
          </a:p>
          <a:p>
            <a:pPr marL="0" indent="0">
              <a:buNone/>
            </a:pPr>
            <a:r>
              <a:rPr lang="en-US" dirty="0">
                <a:latin typeface="Arial" panose="020B0604020202020204" pitchFamily="34" charset="0"/>
                <a:cs typeface="Arial" panose="020B0604020202020204" pitchFamily="34" charset="0"/>
              </a:rPr>
              <a:t>By strategically focusing on these aspects, we can increase our chances of success while minimizing risks associated with market saturation and customer preferences. This approach allows us to capitalize on emerging opportunities and deliver exceptional dining experiences in new markets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313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ooper Black" panose="0208090404030B020404" pitchFamily="18" charset="0"/>
              </a:rPr>
              <a:t>ANALYSIS – OPENING NEW </a:t>
            </a:r>
            <a:r>
              <a:rPr lang="en-US" sz="3600" b="1" dirty="0" smtClean="0">
                <a:latin typeface="Cooper Black" panose="0208090404030B020404" pitchFamily="18" charset="0"/>
              </a:rPr>
              <a:t>RESTAURANT</a:t>
            </a:r>
            <a:endParaRPr lang="en-IN" sz="3600" dirty="0"/>
          </a:p>
        </p:txBody>
      </p:sp>
      <p:sp>
        <p:nvSpPr>
          <p:cNvPr id="3" name="Content Placeholder 2"/>
          <p:cNvSpPr>
            <a:spLocks noGrp="1"/>
          </p:cNvSpPr>
          <p:nvPr>
            <p:ph sz="quarter" idx="13"/>
          </p:nvPr>
        </p:nvSpPr>
        <p:spPr/>
        <p:txBody>
          <a:bodyPr>
            <a:normAutofit fontScale="77500" lnSpcReduction="20000"/>
          </a:bodyPr>
          <a:lstStyle/>
          <a:p>
            <a:pPr marL="285750" indent="-285750" fontAlgn="base">
              <a:spcBef>
                <a:spcPts val="0"/>
              </a:spcBef>
              <a:buFont typeface="Wingdings" panose="05000000000000000000" pitchFamily="2" charset="2"/>
              <a:buChar char="Ø"/>
            </a:pPr>
            <a:r>
              <a:rPr lang="en-US" b="1" dirty="0">
                <a:solidFill>
                  <a:srgbClr val="000000"/>
                </a:solidFill>
                <a:latin typeface="Arial" panose="020B0604020202020204" pitchFamily="34" charset="0"/>
                <a:cs typeface="Arial" panose="020B0604020202020204" pitchFamily="34" charset="0"/>
              </a:rPr>
              <a:t>Analyzing Countries with less competition.</a:t>
            </a:r>
          </a:p>
          <a:p>
            <a:pPr marL="285750" indent="-285750" fontAlgn="base">
              <a:buFont typeface="Wingdings" panose="05000000000000000000" pitchFamily="2" charset="2"/>
              <a:buChar char="Ø"/>
            </a:pPr>
            <a:r>
              <a:rPr lang="en-US" b="1" dirty="0">
                <a:solidFill>
                  <a:srgbClr val="000000"/>
                </a:solidFill>
                <a:latin typeface="Arial" panose="020B0604020202020204" pitchFamily="34" charset="0"/>
                <a:cs typeface="Arial" panose="020B0604020202020204" pitchFamily="34" charset="0"/>
              </a:rPr>
              <a:t>States and Cities for opening new restaurant.</a:t>
            </a:r>
          </a:p>
          <a:p>
            <a:pPr marL="285750" indent="-285750" fontAlgn="base">
              <a:buFont typeface="Wingdings" panose="05000000000000000000" pitchFamily="2" charset="2"/>
              <a:buChar char="Ø"/>
            </a:pPr>
            <a:r>
              <a:rPr lang="en-US" b="1" dirty="0">
                <a:solidFill>
                  <a:srgbClr val="000000"/>
                </a:solidFill>
                <a:latin typeface="Arial" panose="020B0604020202020204" pitchFamily="34" charset="0"/>
                <a:cs typeface="Arial" panose="020B0604020202020204" pitchFamily="34" charset="0"/>
              </a:rPr>
              <a:t>Rating – in the suggested country. </a:t>
            </a:r>
          </a:p>
          <a:p>
            <a:pPr marL="285750" indent="-285750" fontAlgn="base">
              <a:buFont typeface="Wingdings" panose="05000000000000000000" pitchFamily="2" charset="2"/>
              <a:buChar char="Ø"/>
            </a:pPr>
            <a:r>
              <a:rPr lang="en-US" b="1" dirty="0">
                <a:solidFill>
                  <a:srgbClr val="000000"/>
                </a:solidFill>
                <a:latin typeface="Arial" panose="020B0604020202020204" pitchFamily="34" charset="0"/>
                <a:cs typeface="Arial" panose="020B0604020202020204" pitchFamily="34" charset="0"/>
              </a:rPr>
              <a:t>Total expenditure on food – in the suggested country.</a:t>
            </a:r>
          </a:p>
          <a:p>
            <a:pPr marL="285750" indent="-285750" fontAlgn="base">
              <a:buFont typeface="Wingdings" panose="05000000000000000000" pitchFamily="2" charset="2"/>
              <a:buChar char="Ø"/>
            </a:pPr>
            <a:r>
              <a:rPr lang="en-US" b="1" dirty="0">
                <a:solidFill>
                  <a:srgbClr val="000000"/>
                </a:solidFill>
                <a:latin typeface="Arial" panose="020B0604020202020204" pitchFamily="34" charset="0"/>
                <a:cs typeface="Arial" panose="020B0604020202020204" pitchFamily="34" charset="0"/>
              </a:rPr>
              <a:t>Competitors. </a:t>
            </a:r>
          </a:p>
          <a:p>
            <a:pPr marL="285750" indent="-285750" fontAlgn="base">
              <a:buFont typeface="Wingdings" panose="05000000000000000000" pitchFamily="2" charset="2"/>
              <a:buChar char="Ø"/>
            </a:pPr>
            <a:r>
              <a:rPr lang="en-US" b="1" dirty="0">
                <a:solidFill>
                  <a:srgbClr val="000000"/>
                </a:solidFill>
                <a:latin typeface="Arial" panose="020B0604020202020204" pitchFamily="34" charset="0"/>
                <a:cs typeface="Arial" panose="020B0604020202020204" pitchFamily="34" charset="0"/>
              </a:rPr>
              <a:t>Cuisines. </a:t>
            </a:r>
          </a:p>
          <a:p>
            <a:pPr marL="285750" indent="-285750" fontAlgn="base">
              <a:buFont typeface="Wingdings" panose="05000000000000000000" pitchFamily="2" charset="2"/>
              <a:buChar char="Ø"/>
            </a:pPr>
            <a:r>
              <a:rPr lang="en-US" b="1" dirty="0">
                <a:solidFill>
                  <a:srgbClr val="000000"/>
                </a:solidFill>
                <a:latin typeface="Arial" panose="020B0604020202020204" pitchFamily="34" charset="0"/>
                <a:cs typeface="Arial" panose="020B0604020202020204" pitchFamily="34" charset="0"/>
              </a:rPr>
              <a:t>Online delivery / table booking.</a:t>
            </a:r>
          </a:p>
          <a:p>
            <a:pPr marL="285750" indent="-285750" fontAlgn="base">
              <a:buFont typeface="Wingdings" panose="05000000000000000000" pitchFamily="2" charset="2"/>
              <a:buChar char="Ø"/>
            </a:pPr>
            <a:r>
              <a:rPr lang="en-US" b="1" dirty="0">
                <a:solidFill>
                  <a:srgbClr val="000000"/>
                </a:solidFill>
                <a:latin typeface="Arial" panose="020B0604020202020204" pitchFamily="34" charset="0"/>
                <a:cs typeface="Arial" panose="020B0604020202020204" pitchFamily="34" charset="0"/>
              </a:rPr>
              <a:t>Restaurants in different price range.</a:t>
            </a:r>
          </a:p>
          <a:p>
            <a:pPr marL="285750" indent="-285750" fontAlgn="base">
              <a:buFont typeface="Wingdings" panose="05000000000000000000" pitchFamily="2" charset="2"/>
              <a:buChar char="Ø"/>
            </a:pPr>
            <a:r>
              <a:rPr lang="en-US" b="1" dirty="0">
                <a:solidFill>
                  <a:srgbClr val="000000"/>
                </a:solidFill>
                <a:latin typeface="Arial" panose="020B0604020202020204" pitchFamily="34" charset="0"/>
                <a:cs typeface="Arial" panose="020B0604020202020204" pitchFamily="34" charset="0"/>
              </a:rPr>
              <a:t>Dashboard</a:t>
            </a:r>
            <a:r>
              <a:rPr lang="en-US" b="1" dirty="0" smtClean="0">
                <a:solidFill>
                  <a:srgbClr val="000000"/>
                </a:solidFill>
                <a:latin typeface="Arial" panose="020B0604020202020204" pitchFamily="34" charset="0"/>
                <a:cs typeface="Arial" panose="020B0604020202020204" pitchFamily="34" charset="0"/>
              </a:rPr>
              <a:t>.</a:t>
            </a:r>
            <a:endParaRPr lang="en-US"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159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t>
            </a:r>
            <a:r>
              <a:rPr lang="en-US" dirty="0" smtClean="0"/>
              <a:t>Overview</a:t>
            </a:r>
            <a:endParaRPr lang="en-IN" dirty="0"/>
          </a:p>
        </p:txBody>
      </p:sp>
      <p:sp>
        <p:nvSpPr>
          <p:cNvPr id="3" name="Content Placeholder 2"/>
          <p:cNvSpPr>
            <a:spLocks noGrp="1"/>
          </p:cNvSpPr>
          <p:nvPr>
            <p:ph sz="quarter" idx="13"/>
          </p:nvPr>
        </p:nvSpPr>
        <p:spPr/>
        <p:txBody>
          <a:bodyPr>
            <a:normAutofit fontScale="55000" lnSpcReduction="20000"/>
          </a:bodyPr>
          <a:lstStyle/>
          <a:p>
            <a:r>
              <a:rPr lang="en-US" b="1" dirty="0">
                <a:latin typeface="Arial" panose="020B0604020202020204" pitchFamily="34" charset="0"/>
                <a:cs typeface="Arial" panose="020B0604020202020204" pitchFamily="34" charset="0"/>
              </a:rPr>
              <a:t>Restaurant ID: Unique identifier for each restaurant.</a:t>
            </a:r>
          </a:p>
          <a:p>
            <a:r>
              <a:rPr lang="en-US" b="1" dirty="0">
                <a:latin typeface="Arial" panose="020B0604020202020204" pitchFamily="34" charset="0"/>
                <a:cs typeface="Arial" panose="020B0604020202020204" pitchFamily="34" charset="0"/>
              </a:rPr>
              <a:t>Restaurant Name: The name of the restaurant.</a:t>
            </a:r>
          </a:p>
          <a:p>
            <a:r>
              <a:rPr lang="en-US" b="1" dirty="0">
                <a:latin typeface="Arial" panose="020B0604020202020204" pitchFamily="34" charset="0"/>
                <a:cs typeface="Arial" panose="020B0604020202020204" pitchFamily="34" charset="0"/>
              </a:rPr>
              <a:t>Country Code: Country code of the location where the restaurant is situated.</a:t>
            </a:r>
          </a:p>
          <a:p>
            <a:r>
              <a:rPr lang="en-US" b="1" dirty="0">
                <a:latin typeface="Arial" panose="020B0604020202020204" pitchFamily="34" charset="0"/>
                <a:cs typeface="Arial" panose="020B0604020202020204" pitchFamily="34" charset="0"/>
              </a:rPr>
              <a:t>City: The city where the restaurant is located.</a:t>
            </a:r>
          </a:p>
          <a:p>
            <a:r>
              <a:rPr lang="en-US" b="1" dirty="0">
                <a:latin typeface="Arial" panose="020B0604020202020204" pitchFamily="34" charset="0"/>
                <a:cs typeface="Arial" panose="020B0604020202020204" pitchFamily="34" charset="0"/>
              </a:rPr>
              <a:t>Address: The specific address of the restaurant.</a:t>
            </a:r>
          </a:p>
          <a:p>
            <a:r>
              <a:rPr lang="en-US" b="1" dirty="0">
                <a:latin typeface="Arial" panose="020B0604020202020204" pitchFamily="34" charset="0"/>
                <a:cs typeface="Arial" panose="020B0604020202020204" pitchFamily="34" charset="0"/>
              </a:rPr>
              <a:t>Locality: The locality or neighborhood where the restaurant is situated.</a:t>
            </a:r>
          </a:p>
          <a:p>
            <a:r>
              <a:rPr lang="en-US" b="1" dirty="0">
                <a:latin typeface="Arial" panose="020B0604020202020204" pitchFamily="34" charset="0"/>
                <a:cs typeface="Arial" panose="020B0604020202020204" pitchFamily="34" charset="0"/>
              </a:rPr>
              <a:t>Locality Verbose: Detailed information about the locality.</a:t>
            </a:r>
          </a:p>
          <a:p>
            <a:r>
              <a:rPr lang="en-US" b="1" dirty="0">
                <a:latin typeface="Arial" panose="020B0604020202020204" pitchFamily="34" charset="0"/>
                <a:cs typeface="Arial" panose="020B0604020202020204" pitchFamily="34" charset="0"/>
              </a:rPr>
              <a:t>Longitude: The geographical longitude coordinate of the restaurant.</a:t>
            </a:r>
          </a:p>
          <a:p>
            <a:r>
              <a:rPr lang="en-US" b="1" dirty="0">
                <a:latin typeface="Arial" panose="020B0604020202020204" pitchFamily="34" charset="0"/>
                <a:cs typeface="Arial" panose="020B0604020202020204" pitchFamily="34" charset="0"/>
              </a:rPr>
              <a:t>Latitude: The geographical latitude coordinate of the restaurant.</a:t>
            </a:r>
          </a:p>
          <a:p>
            <a:r>
              <a:rPr lang="en-US" b="1" dirty="0">
                <a:latin typeface="Arial" panose="020B0604020202020204" pitchFamily="34" charset="0"/>
                <a:cs typeface="Arial" panose="020B0604020202020204" pitchFamily="34" charset="0"/>
              </a:rPr>
              <a:t>Cuisines: The type of cuisine offered by the restaurant.</a:t>
            </a:r>
          </a:p>
          <a:p>
            <a:r>
              <a:rPr lang="en-US" b="1" dirty="0">
                <a:latin typeface="Arial" panose="020B0604020202020204" pitchFamily="34" charset="0"/>
                <a:cs typeface="Arial" panose="020B0604020202020204" pitchFamily="34" charset="0"/>
              </a:rPr>
              <a:t>Currency: The currency used for transactions in the restaurant</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655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Overview</a:t>
            </a:r>
            <a:endParaRPr lang="en-IN" dirty="0"/>
          </a:p>
        </p:txBody>
      </p:sp>
      <p:sp>
        <p:nvSpPr>
          <p:cNvPr id="3" name="Content Placeholder 2"/>
          <p:cNvSpPr>
            <a:spLocks noGrp="1"/>
          </p:cNvSpPr>
          <p:nvPr>
            <p:ph sz="quarter" idx="13"/>
          </p:nvPr>
        </p:nvSpPr>
        <p:spPr/>
        <p:txBody>
          <a:bodyPr>
            <a:normAutofit fontScale="55000" lnSpcReduction="20000"/>
          </a:bodyPr>
          <a:lstStyle/>
          <a:p>
            <a:r>
              <a:rPr lang="en-US" b="1" dirty="0">
                <a:latin typeface="Arial" panose="020B0604020202020204" pitchFamily="34" charset="0"/>
                <a:cs typeface="Arial" panose="020B0604020202020204" pitchFamily="34" charset="0"/>
              </a:rPr>
              <a:t>Has_Table_booking: Indicates whether the restaurant offers a table booking option (Yes/No).</a:t>
            </a:r>
          </a:p>
          <a:p>
            <a:r>
              <a:rPr lang="en-US" b="1" dirty="0">
                <a:latin typeface="Arial" panose="020B0604020202020204" pitchFamily="34" charset="0"/>
                <a:cs typeface="Arial" panose="020B0604020202020204" pitchFamily="34" charset="0"/>
              </a:rPr>
              <a:t>Has_Online_delivery: Indicates whether the restaurant provides online delivery services (Yes/No).</a:t>
            </a:r>
          </a:p>
          <a:p>
            <a:r>
              <a:rPr lang="en-US" b="1" dirty="0">
                <a:latin typeface="Arial" panose="020B0604020202020204" pitchFamily="34" charset="0"/>
                <a:cs typeface="Arial" panose="020B0604020202020204" pitchFamily="34" charset="0"/>
              </a:rPr>
              <a:t>Is_delivering_now: Indicates whether the restaurant is currently delivering orders (Yes/No).</a:t>
            </a:r>
          </a:p>
          <a:p>
            <a:r>
              <a:rPr lang="en-US" b="1" dirty="0">
                <a:latin typeface="Arial" panose="020B0604020202020204" pitchFamily="34" charset="0"/>
                <a:cs typeface="Arial" panose="020B0604020202020204" pitchFamily="34" charset="0"/>
              </a:rPr>
              <a:t>Switch_to_order_menu: Indicates whether users can switch to the order menu (Yes/No).</a:t>
            </a:r>
          </a:p>
          <a:p>
            <a:r>
              <a:rPr lang="en-US" b="1" dirty="0">
                <a:latin typeface="Arial" panose="020B0604020202020204" pitchFamily="34" charset="0"/>
                <a:cs typeface="Arial" panose="020B0604020202020204" pitchFamily="34" charset="0"/>
              </a:rPr>
              <a:t>Price_range: A numeric value indicating the price range category of the restaurant, providing insight into its affordability.</a:t>
            </a:r>
          </a:p>
          <a:p>
            <a:r>
              <a:rPr lang="en-US" b="1" dirty="0">
                <a:latin typeface="Arial" panose="020B0604020202020204" pitchFamily="34" charset="0"/>
                <a:cs typeface="Arial" panose="020B0604020202020204" pitchFamily="34" charset="0"/>
              </a:rPr>
              <a:t>Votes: The number of votes or ratings/feedback received by the restaurant, indicating its popularity or customer satisfaction level.</a:t>
            </a:r>
          </a:p>
          <a:p>
            <a:r>
              <a:rPr lang="en-US" b="1" dirty="0">
                <a:latin typeface="Arial" panose="020B0604020202020204" pitchFamily="34" charset="0"/>
                <a:cs typeface="Arial" panose="020B0604020202020204" pitchFamily="34" charset="0"/>
              </a:rPr>
              <a:t>Average_Cost_for_two: The average cost for two people dining at the restaurant, giving customers an idea of the expected expenditure.</a:t>
            </a:r>
          </a:p>
          <a:p>
            <a:r>
              <a:rPr lang="en-US" b="1" dirty="0">
                <a:latin typeface="Arial" panose="020B0604020202020204" pitchFamily="34" charset="0"/>
                <a:cs typeface="Arial" panose="020B0604020202020204" pitchFamily="34" charset="0"/>
              </a:rPr>
              <a:t>Rating: The overall rating of the restaurant based on user reviews, serving as a measure of its quality and service.</a:t>
            </a:r>
          </a:p>
          <a:p>
            <a:r>
              <a:rPr lang="en-US" b="1" dirty="0">
                <a:latin typeface="Arial" panose="020B0604020202020204" pitchFamily="34" charset="0"/>
                <a:cs typeface="Arial" panose="020B0604020202020204" pitchFamily="34" charset="0"/>
              </a:rPr>
              <a:t>Datekey_opening: The date when the restaurant was opened, useful for assessing its establishment period and longevity in the industry</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58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IN" dirty="0"/>
          </a:p>
        </p:txBody>
      </p:sp>
      <p:sp>
        <p:nvSpPr>
          <p:cNvPr id="3" name="Content Placeholder 2"/>
          <p:cNvSpPr>
            <a:spLocks noGrp="1"/>
          </p:cNvSpPr>
          <p:nvPr>
            <p:ph sz="quarter" idx="13"/>
          </p:nvPr>
        </p:nvSpPr>
        <p:spPr/>
        <p:txBody>
          <a:bodyPr>
            <a:normAutofit fontScale="55000" lnSpcReduction="20000"/>
          </a:bodyPr>
          <a:lstStyle/>
          <a:p>
            <a:r>
              <a:rPr lang="en-US" b="1" dirty="0">
                <a:latin typeface="Arial" panose="020B0604020202020204" pitchFamily="34" charset="0"/>
                <a:cs typeface="Arial" panose="020B0604020202020204" pitchFamily="34" charset="0"/>
              </a:rPr>
              <a:t>Data Cleaning: Utilized functions like LEFT() to extract the year from the date attribute, ensuring uniformity and ease of analysis across the dataset.</a:t>
            </a:r>
          </a:p>
          <a:p>
            <a:r>
              <a:rPr lang="en-US" b="1" dirty="0">
                <a:latin typeface="Arial" panose="020B0604020202020204" pitchFamily="34" charset="0"/>
                <a:cs typeface="Arial" panose="020B0604020202020204" pitchFamily="34" charset="0"/>
              </a:rPr>
              <a:t>Data Enrichment: Enhanced the dataset by cross-referencing country information using functions like VLOOKUP, enriching the dataset with additional variables for more comprehensive analysis and insights.</a:t>
            </a:r>
          </a:p>
          <a:p>
            <a:r>
              <a:rPr lang="en-US" b="1" dirty="0">
                <a:latin typeface="Arial" panose="020B0604020202020204" pitchFamily="34" charset="0"/>
                <a:cs typeface="Arial" panose="020B0604020202020204" pitchFamily="34" charset="0"/>
              </a:rPr>
              <a:t>Descriptive Analysis: Leveraged Pivot Tables to analyze key metrics and identify competitor restaurants and top cuisines, providing valuable insights into market trends and competitive landscape.</a:t>
            </a:r>
          </a:p>
          <a:p>
            <a:r>
              <a:rPr lang="en-US" b="1" dirty="0">
                <a:latin typeface="Arial" panose="020B0604020202020204" pitchFamily="34" charset="0"/>
                <a:cs typeface="Arial" panose="020B0604020202020204" pitchFamily="34" charset="0"/>
              </a:rPr>
              <a:t>Competitor Analysis: Conducted competitor analysis in suggested areas to identify competing restaurants, their offerings, and market positioning, facilitating strategic decision-making and market entry strategies.</a:t>
            </a:r>
          </a:p>
          <a:p>
            <a:r>
              <a:rPr lang="en-US" b="1" dirty="0">
                <a:latin typeface="Arial" panose="020B0604020202020204" pitchFamily="34" charset="0"/>
                <a:cs typeface="Arial" panose="020B0604020202020204" pitchFamily="34" charset="0"/>
              </a:rPr>
              <a:t>Visualization: Created dynamic charts and interactive dashboards for data representation, enabling stakeholders to visually explore and interpret the data, facilitating informed decision-making and strategic planning</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361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Countries suggested</a:t>
            </a:r>
            <a:endParaRPr lang="en-IN" dirty="0"/>
          </a:p>
        </p:txBody>
      </p:sp>
      <p:pic>
        <p:nvPicPr>
          <p:cNvPr id="4" name="image7.png"/>
          <p:cNvPicPr>
            <a:picLocks noGrp="1"/>
          </p:cNvPicPr>
          <p:nvPr>
            <p:ph sz="quarter" idx="13"/>
          </p:nvPr>
        </p:nvPicPr>
        <p:blipFill>
          <a:blip r:embed="rId2"/>
          <a:srcRect/>
          <a:stretch>
            <a:fillRect/>
          </a:stretch>
        </p:blipFill>
        <p:spPr>
          <a:xfrm>
            <a:off x="7813364" y="1837765"/>
            <a:ext cx="3598086" cy="2098129"/>
          </a:xfrm>
          <a:prstGeom prst="rect">
            <a:avLst/>
          </a:prstGeom>
          <a:ln/>
        </p:spPr>
      </p:pic>
      <p:pic>
        <p:nvPicPr>
          <p:cNvPr id="5" name="image27.png"/>
          <p:cNvPicPr/>
          <p:nvPr/>
        </p:nvPicPr>
        <p:blipFill>
          <a:blip r:embed="rId3"/>
          <a:srcRect/>
          <a:stretch>
            <a:fillRect/>
          </a:stretch>
        </p:blipFill>
        <p:spPr>
          <a:xfrm>
            <a:off x="3734405" y="2199860"/>
            <a:ext cx="3909390" cy="1736035"/>
          </a:xfrm>
          <a:prstGeom prst="rect">
            <a:avLst/>
          </a:prstGeom>
          <a:ln/>
        </p:spPr>
      </p:pic>
      <p:sp>
        <p:nvSpPr>
          <p:cNvPr id="7" name="TextBox 6"/>
          <p:cNvSpPr txBox="1"/>
          <p:nvPr/>
        </p:nvSpPr>
        <p:spPr>
          <a:xfrm>
            <a:off x="437321" y="3058731"/>
            <a:ext cx="10866180" cy="1754326"/>
          </a:xfrm>
          <a:prstGeom prst="rect">
            <a:avLst/>
          </a:prstGeom>
          <a:noFill/>
        </p:spPr>
        <p:txBody>
          <a:bodyPr wrap="none" rtlCol="0">
            <a:spAutoFit/>
          </a:bodyPr>
          <a:lstStyle/>
          <a:p>
            <a:pPr marL="342900" indent="-342900" fontAlgn="base">
              <a:buFont typeface="+mj-lt"/>
              <a:buAutoNum type="arabicPeriod"/>
            </a:pPr>
            <a:r>
              <a:rPr lang="en-US" i="1" dirty="0" smtClean="0">
                <a:solidFill>
                  <a:srgbClr val="000000"/>
                </a:solidFill>
                <a:latin typeface="Calibri" panose="020F0502020204030204" pitchFamily="34" charset="0"/>
              </a:rPr>
              <a:t>Less </a:t>
            </a:r>
            <a:r>
              <a:rPr lang="en-US" i="1" dirty="0">
                <a:solidFill>
                  <a:srgbClr val="000000"/>
                </a:solidFill>
                <a:latin typeface="Calibri" panose="020F0502020204030204" pitchFamily="34" charset="0"/>
              </a:rPr>
              <a:t>Competition </a:t>
            </a:r>
          </a:p>
          <a:p>
            <a:pPr marL="342900" indent="-342900" fontAlgn="base">
              <a:buFont typeface="+mj-lt"/>
              <a:buAutoNum type="arabicPeriod"/>
            </a:pPr>
            <a:endParaRPr lang="en-US" i="1" dirty="0" smtClean="0">
              <a:solidFill>
                <a:srgbClr val="000000"/>
              </a:solidFill>
              <a:latin typeface="Calibri" panose="020F0502020204030204" pitchFamily="34" charset="0"/>
            </a:endParaRPr>
          </a:p>
          <a:p>
            <a:pPr marL="342900" indent="-342900" fontAlgn="base">
              <a:buFont typeface="+mj-lt"/>
              <a:buAutoNum type="arabicPeriod"/>
            </a:pPr>
            <a:r>
              <a:rPr lang="en-US" i="1" dirty="0" smtClean="0">
                <a:solidFill>
                  <a:srgbClr val="000000"/>
                </a:solidFill>
                <a:latin typeface="Calibri" panose="020F0502020204030204" pitchFamily="34" charset="0"/>
              </a:rPr>
              <a:t>The </a:t>
            </a:r>
            <a:r>
              <a:rPr lang="en-US" i="1" dirty="0">
                <a:solidFill>
                  <a:srgbClr val="000000"/>
                </a:solidFill>
                <a:latin typeface="Calibri" panose="020F0502020204030204" pitchFamily="34" charset="0"/>
              </a:rPr>
              <a:t>ratings are average in </a:t>
            </a:r>
            <a:r>
              <a:rPr lang="en-US" i="1" dirty="0" smtClean="0">
                <a:solidFill>
                  <a:srgbClr val="000000"/>
                </a:solidFill>
                <a:latin typeface="Calibri" panose="020F0502020204030204" pitchFamily="34" charset="0"/>
              </a:rPr>
              <a:t>the</a:t>
            </a:r>
          </a:p>
          <a:p>
            <a:pPr fontAlgn="base"/>
            <a:r>
              <a:rPr lang="en-US" i="1" dirty="0">
                <a:solidFill>
                  <a:srgbClr val="000000"/>
                </a:solidFill>
                <a:latin typeface="Calibri" panose="020F0502020204030204" pitchFamily="34" charset="0"/>
              </a:rPr>
              <a:t> </a:t>
            </a:r>
            <a:r>
              <a:rPr lang="en-US" i="1" dirty="0" smtClean="0">
                <a:solidFill>
                  <a:srgbClr val="000000"/>
                </a:solidFill>
                <a:latin typeface="Calibri" panose="020F0502020204030204" pitchFamily="34" charset="0"/>
              </a:rPr>
              <a:t>      countries </a:t>
            </a:r>
            <a:r>
              <a:rPr lang="en-US" i="1" dirty="0">
                <a:solidFill>
                  <a:srgbClr val="000000"/>
                </a:solidFill>
                <a:latin typeface="Calibri" panose="020F0502020204030204" pitchFamily="34" charset="0"/>
              </a:rPr>
              <a:t>– the rating has been </a:t>
            </a:r>
            <a:endParaRPr lang="en-US" i="1" dirty="0" smtClean="0">
              <a:solidFill>
                <a:srgbClr val="000000"/>
              </a:solidFill>
              <a:latin typeface="Calibri" panose="020F0502020204030204" pitchFamily="34" charset="0"/>
            </a:endParaRPr>
          </a:p>
          <a:p>
            <a:pPr fontAlgn="base"/>
            <a:r>
              <a:rPr lang="en-US" i="1" dirty="0" smtClean="0">
                <a:solidFill>
                  <a:srgbClr val="000000"/>
                </a:solidFill>
                <a:latin typeface="Calibri" panose="020F0502020204030204" pitchFamily="34" charset="0"/>
              </a:rPr>
              <a:t>       taken </a:t>
            </a:r>
            <a:r>
              <a:rPr lang="en-US" i="1" dirty="0">
                <a:solidFill>
                  <a:srgbClr val="000000"/>
                </a:solidFill>
                <a:latin typeface="Calibri" panose="020F0502020204030204" pitchFamily="34" charset="0"/>
              </a:rPr>
              <a:t>into consideration as this indicates the people are not satisfied with the type of restaurant that are there</a:t>
            </a:r>
            <a:r>
              <a:rPr lang="en-US" dirty="0">
                <a:solidFill>
                  <a:srgbClr val="000000"/>
                </a:solidFill>
                <a:latin typeface="Calibri" panose="020F0502020204030204" pitchFamily="34" charset="0"/>
              </a:rPr>
              <a:t>.</a:t>
            </a:r>
            <a:endParaRPr lang="en-US" i="1" dirty="0">
              <a:solidFill>
                <a:srgbClr val="000000"/>
              </a:solidFill>
              <a:latin typeface="Calibri" panose="020F0502020204030204" pitchFamily="34" charset="0"/>
            </a:endParaRPr>
          </a:p>
          <a:p>
            <a:endParaRPr lang="en-IN" dirty="0"/>
          </a:p>
        </p:txBody>
      </p:sp>
      <p:sp>
        <p:nvSpPr>
          <p:cNvPr id="8" name="TextBox 7"/>
          <p:cNvSpPr txBox="1"/>
          <p:nvPr/>
        </p:nvSpPr>
        <p:spPr>
          <a:xfrm>
            <a:off x="3734405" y="1837765"/>
            <a:ext cx="3909390" cy="369332"/>
          </a:xfrm>
          <a:prstGeom prst="rect">
            <a:avLst/>
          </a:prstGeom>
          <a:noFill/>
        </p:spPr>
        <p:txBody>
          <a:bodyPr wrap="square" rtlCol="0">
            <a:spAutoFit/>
          </a:bodyPr>
          <a:lstStyle/>
          <a:p>
            <a:r>
              <a:rPr lang="en-US" b="1" smtClean="0">
                <a:latin typeface="Arial" panose="020B0604020202020204" pitchFamily="34" charset="0"/>
                <a:cs typeface="Arial" panose="020B0604020202020204" pitchFamily="34" charset="0"/>
              </a:rPr>
              <a:t>Canada ,Singapore &amp; </a:t>
            </a:r>
            <a:r>
              <a:rPr lang="en-US" b="1" dirty="0" err="1" smtClean="0">
                <a:latin typeface="Arial" panose="020B0604020202020204" pitchFamily="34" charset="0"/>
                <a:cs typeface="Arial" panose="020B0604020202020204" pitchFamily="34" charset="0"/>
              </a:rPr>
              <a:t>SriLanka</a:t>
            </a:r>
            <a:endParaRPr lang="en-IN" b="1">
              <a:latin typeface="Arial" panose="020B0604020202020204" pitchFamily="34" charset="0"/>
              <a:cs typeface="Arial" panose="020B0604020202020204" pitchFamily="34" charset="0"/>
            </a:endParaRPr>
          </a:p>
        </p:txBody>
      </p:sp>
      <p:sp>
        <p:nvSpPr>
          <p:cNvPr id="10" name="Rectangle 2"/>
          <p:cNvSpPr>
            <a:spLocks noChangeArrowheads="1"/>
          </p:cNvSpPr>
          <p:nvPr/>
        </p:nvSpPr>
        <p:spPr bwMode="auto">
          <a:xfrm>
            <a:off x="0" y="0"/>
            <a:ext cx="4856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152400" y="152400"/>
            <a:ext cx="4856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TextBox 16"/>
          <p:cNvSpPr txBox="1"/>
          <p:nvPr/>
        </p:nvSpPr>
        <p:spPr>
          <a:xfrm>
            <a:off x="1020417" y="2398643"/>
            <a:ext cx="184731" cy="369332"/>
          </a:xfrm>
          <a:prstGeom prst="rect">
            <a:avLst/>
          </a:prstGeom>
          <a:noFill/>
        </p:spPr>
        <p:txBody>
          <a:bodyPr wrap="none" rtlCol="0">
            <a:spAutoFit/>
          </a:bodyPr>
          <a:lstStyle/>
          <a:p>
            <a:endParaRPr lang="en-IN" dirty="0"/>
          </a:p>
        </p:txBody>
      </p:sp>
      <p:sp>
        <p:nvSpPr>
          <p:cNvPr id="18" name="Rectangle 9"/>
          <p:cNvSpPr>
            <a:spLocks noChangeArrowheads="1"/>
          </p:cNvSpPr>
          <p:nvPr/>
        </p:nvSpPr>
        <p:spPr bwMode="auto">
          <a:xfrm>
            <a:off x="34942" y="1983144"/>
            <a:ext cx="36994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The selection of countries has been conducted based on two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primary factors.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0"/>
          <p:cNvSpPr>
            <a:spLocks noChangeArrowheads="1"/>
          </p:cNvSpPr>
          <p:nvPr/>
        </p:nvSpPr>
        <p:spPr bwMode="auto">
          <a:xfrm>
            <a:off x="304800" y="304800"/>
            <a:ext cx="48561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FFFFFF"/>
                </a:solidFill>
                <a:effectLst/>
                <a:latin typeface="Söhne"/>
              </a:rPr>
              <a:t/>
            </a:r>
            <a:br>
              <a:rPr kumimoji="0" lang="en-US" altLang="en-US" sz="1800" b="0" i="0" u="none" strike="noStrike" cap="none" normalizeH="0" baseline="0" smtClean="0">
                <a:ln>
                  <a:noFill/>
                </a:ln>
                <a:solidFill>
                  <a:srgbClr val="FFFFFF"/>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49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Cities suggestion</a:t>
            </a:r>
            <a:endParaRPr lang="en-IN" dirty="0"/>
          </a:p>
        </p:txBody>
      </p:sp>
      <p:sp>
        <p:nvSpPr>
          <p:cNvPr id="3" name="Content Placeholder 2"/>
          <p:cNvSpPr>
            <a:spLocks noGrp="1"/>
          </p:cNvSpPr>
          <p:nvPr>
            <p:ph sz="quarter" idx="13"/>
          </p:nvPr>
        </p:nvSpPr>
        <p:spPr/>
        <p:txBody>
          <a:bodyPr/>
          <a:lstStyle/>
          <a:p>
            <a:r>
              <a:rPr lang="en-IN" b="1" dirty="0">
                <a:latin typeface="Arial" panose="020B0604020202020204" pitchFamily="34" charset="0"/>
                <a:cs typeface="Arial" panose="020B0604020202020204" pitchFamily="34" charset="0"/>
              </a:rPr>
              <a:t>CANADA – Consort, Yorkton, Chatham-Kent</a:t>
            </a:r>
          </a:p>
          <a:p>
            <a:r>
              <a:rPr lang="en-IN" b="1" dirty="0">
                <a:latin typeface="Arial" panose="020B0604020202020204" pitchFamily="34" charset="0"/>
                <a:cs typeface="Arial" panose="020B0604020202020204" pitchFamily="34" charset="0"/>
              </a:rPr>
              <a:t>SINGAPORE - Singapore</a:t>
            </a:r>
          </a:p>
          <a:p>
            <a:r>
              <a:rPr lang="en-IN" b="1" dirty="0">
                <a:latin typeface="Arial" panose="020B0604020202020204" pitchFamily="34" charset="0"/>
                <a:cs typeface="Arial" panose="020B0604020202020204" pitchFamily="34" charset="0"/>
              </a:rPr>
              <a:t>SRI LANKA – Colombo</a:t>
            </a:r>
          </a:p>
          <a:p>
            <a:pPr marL="0" indent="0">
              <a:buNone/>
            </a:pPr>
            <a:endParaRPr lang="en-IN" dirty="0"/>
          </a:p>
        </p:txBody>
      </p:sp>
      <p:pic>
        <p:nvPicPr>
          <p:cNvPr id="4" name="image10.png"/>
          <p:cNvPicPr/>
          <p:nvPr/>
        </p:nvPicPr>
        <p:blipFill>
          <a:blip r:embed="rId2"/>
          <a:srcRect/>
          <a:stretch>
            <a:fillRect/>
          </a:stretch>
        </p:blipFill>
        <p:spPr>
          <a:xfrm>
            <a:off x="4890052" y="3207026"/>
            <a:ext cx="4094922" cy="1961323"/>
          </a:xfrm>
          <a:prstGeom prst="rect">
            <a:avLst/>
          </a:prstGeom>
          <a:ln/>
        </p:spPr>
      </p:pic>
    </p:spTree>
    <p:extLst>
      <p:ext uri="{BB962C8B-B14F-4D97-AF65-F5344CB8AC3E}">
        <p14:creationId xmlns:p14="http://schemas.microsoft.com/office/powerpoint/2010/main" val="101583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AVERAGE RATING OF RESTAURANTS IN SELECTED </a:t>
            </a:r>
            <a:r>
              <a:rPr lang="en-US" sz="3600" b="1" dirty="0" smtClean="0">
                <a:latin typeface="Arial" panose="020B0604020202020204" pitchFamily="34" charset="0"/>
                <a:cs typeface="Arial" panose="020B0604020202020204" pitchFamily="34" charset="0"/>
              </a:rPr>
              <a:t>COUNTRIES</a:t>
            </a:r>
            <a:endParaRPr lang="en-IN" sz="3600" dirty="0">
              <a:latin typeface="Arial" panose="020B0604020202020204" pitchFamily="34" charset="0"/>
              <a:cs typeface="Arial" panose="020B0604020202020204" pitchFamily="34" charset="0"/>
            </a:endParaRPr>
          </a:p>
        </p:txBody>
      </p:sp>
      <p:pic>
        <p:nvPicPr>
          <p:cNvPr id="4" name="image25.png"/>
          <p:cNvPicPr>
            <a:picLocks noGrp="1"/>
          </p:cNvPicPr>
          <p:nvPr>
            <p:ph sz="quarter" idx="13"/>
          </p:nvPr>
        </p:nvPicPr>
        <p:blipFill>
          <a:blip r:embed="rId2"/>
          <a:srcRect/>
          <a:stretch>
            <a:fillRect/>
          </a:stretch>
        </p:blipFill>
        <p:spPr>
          <a:xfrm>
            <a:off x="7235687" y="1837765"/>
            <a:ext cx="3147464" cy="1382513"/>
          </a:xfrm>
          <a:prstGeom prst="rect">
            <a:avLst/>
          </a:prstGeom>
          <a:ln/>
        </p:spPr>
      </p:pic>
      <p:pic>
        <p:nvPicPr>
          <p:cNvPr id="5" name="image8.png"/>
          <p:cNvPicPr/>
          <p:nvPr/>
        </p:nvPicPr>
        <p:blipFill>
          <a:blip r:embed="rId3"/>
          <a:srcRect/>
          <a:stretch>
            <a:fillRect/>
          </a:stretch>
        </p:blipFill>
        <p:spPr>
          <a:xfrm>
            <a:off x="7235687" y="3220278"/>
            <a:ext cx="3147464" cy="2160105"/>
          </a:xfrm>
          <a:prstGeom prst="rect">
            <a:avLst/>
          </a:prstGeom>
          <a:ln/>
        </p:spPr>
      </p:pic>
      <p:sp>
        <p:nvSpPr>
          <p:cNvPr id="6" name="TextBox 5"/>
          <p:cNvSpPr txBox="1"/>
          <p:nvPr/>
        </p:nvSpPr>
        <p:spPr>
          <a:xfrm>
            <a:off x="1086678" y="2146852"/>
            <a:ext cx="5724939" cy="2585323"/>
          </a:xfrm>
          <a:prstGeom prst="rect">
            <a:avLst/>
          </a:prstGeom>
          <a:noFill/>
        </p:spPr>
        <p:txBody>
          <a:bodyPr wrap="square" rtlCol="0">
            <a:spAutoFit/>
          </a:bodyPr>
          <a:lstStyle/>
          <a:p>
            <a:pPr fontAlgn="base">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The ratings in the selected countries are in the range </a:t>
            </a:r>
            <a:r>
              <a:rPr lang="en-US" dirty="0" smtClean="0">
                <a:solidFill>
                  <a:srgbClr val="000000"/>
                </a:solidFill>
                <a:latin typeface="Arial" panose="020B0604020202020204" pitchFamily="34" charset="0"/>
                <a:cs typeface="Arial" panose="020B0604020202020204" pitchFamily="34" charset="0"/>
              </a:rPr>
              <a:t>3.6 </a:t>
            </a:r>
            <a:r>
              <a:rPr lang="en-US" dirty="0">
                <a:solidFill>
                  <a:srgbClr val="000000"/>
                </a:solidFill>
                <a:latin typeface="Arial" panose="020B0604020202020204" pitchFamily="34" charset="0"/>
                <a:cs typeface="Arial" panose="020B0604020202020204" pitchFamily="34" charset="0"/>
              </a:rPr>
              <a:t>to </a:t>
            </a:r>
            <a:r>
              <a:rPr lang="en-US" dirty="0" smtClean="0">
                <a:solidFill>
                  <a:srgbClr val="000000"/>
                </a:solidFill>
                <a:latin typeface="Arial" panose="020B0604020202020204" pitchFamily="34" charset="0"/>
                <a:cs typeface="Arial" panose="020B0604020202020204" pitchFamily="34" charset="0"/>
              </a:rPr>
              <a:t>3.9. </a:t>
            </a:r>
            <a:r>
              <a:rPr lang="en-US" dirty="0">
                <a:solidFill>
                  <a:srgbClr val="000000"/>
                </a:solidFill>
                <a:latin typeface="Arial" panose="020B0604020202020204" pitchFamily="34" charset="0"/>
                <a:cs typeface="Arial" panose="020B0604020202020204" pitchFamily="34" charset="0"/>
              </a:rPr>
              <a:t>The average of ratings are giving insights that people are not fully satisfied with some restaurants</a:t>
            </a:r>
            <a:r>
              <a:rPr lang="en-US" dirty="0" smtClean="0">
                <a:solidFill>
                  <a:srgbClr val="000000"/>
                </a:solidFill>
                <a:latin typeface="Arial" panose="020B0604020202020204" pitchFamily="34" charset="0"/>
                <a:cs typeface="Arial" panose="020B0604020202020204" pitchFamily="34" charset="0"/>
              </a:rPr>
              <a:t>.</a:t>
            </a:r>
          </a:p>
          <a:p>
            <a:pPr fontAlgn="base">
              <a:buFont typeface="Arial" panose="020B0604020202020204" pitchFamily="34" charset="0"/>
              <a:buChar char="•"/>
            </a:pPr>
            <a:endParaRPr lang="en-US" dirty="0" smtClean="0">
              <a:solidFill>
                <a:srgbClr val="000000"/>
              </a:solidFill>
              <a:latin typeface="Arial" panose="020B0604020202020204" pitchFamily="34" charset="0"/>
              <a:cs typeface="Arial" panose="020B0604020202020204" pitchFamily="34" charset="0"/>
            </a:endParaRPr>
          </a:p>
          <a:p>
            <a:pPr fontAlgn="base">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And hence its an opportunity for us to attract the people by providing the best of food and services.</a:t>
            </a:r>
            <a:r>
              <a:rPr lang="en-US" dirty="0"/>
              <a:t/>
            </a:r>
            <a:br>
              <a:rPr lang="en-US" dirty="0"/>
            </a:br>
            <a:endParaRPr lang="en-US" dirty="0">
              <a:solidFill>
                <a:srgbClr val="000000"/>
              </a:solidFill>
              <a:latin typeface="Arial" panose="020B0604020202020204" pitchFamily="34" charset="0"/>
            </a:endParaRPr>
          </a:p>
          <a:p>
            <a:pPr fontAlgn="base">
              <a:buFont typeface="Arial" panose="020B0604020202020204" pitchFamily="34" charset="0"/>
              <a:buChar char="•"/>
            </a:pP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62130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Expenditure  On  </a:t>
            </a:r>
            <a:r>
              <a:rPr lang="en-US" b="1" dirty="0" smtClean="0">
                <a:latin typeface="Arial" panose="020B0604020202020204" pitchFamily="34" charset="0"/>
                <a:cs typeface="Arial" panose="020B0604020202020204" pitchFamily="34" charset="0"/>
              </a:rPr>
              <a:t>Food</a:t>
            </a:r>
            <a:endParaRPr lang="en-IN" dirty="0">
              <a:latin typeface="Arial" panose="020B0604020202020204" pitchFamily="34" charset="0"/>
              <a:cs typeface="Arial" panose="020B0604020202020204" pitchFamily="34" charset="0"/>
            </a:endParaRPr>
          </a:p>
        </p:txBody>
      </p:sp>
      <p:pic>
        <p:nvPicPr>
          <p:cNvPr id="4" name="image2.png"/>
          <p:cNvPicPr>
            <a:picLocks noGrp="1"/>
          </p:cNvPicPr>
          <p:nvPr>
            <p:ph sz="quarter" idx="13"/>
          </p:nvPr>
        </p:nvPicPr>
        <p:blipFill>
          <a:blip r:embed="rId2"/>
          <a:srcRect/>
          <a:stretch>
            <a:fillRect/>
          </a:stretch>
        </p:blipFill>
        <p:spPr>
          <a:xfrm>
            <a:off x="685801" y="2105583"/>
            <a:ext cx="4111486" cy="2731460"/>
          </a:xfrm>
          <a:prstGeom prst="rect">
            <a:avLst/>
          </a:prstGeom>
          <a:ln/>
        </p:spPr>
      </p:pic>
      <p:pic>
        <p:nvPicPr>
          <p:cNvPr id="5" name="image3.png"/>
          <p:cNvPicPr/>
          <p:nvPr/>
        </p:nvPicPr>
        <p:blipFill>
          <a:blip r:embed="rId3"/>
          <a:srcRect/>
          <a:stretch>
            <a:fillRect/>
          </a:stretch>
        </p:blipFill>
        <p:spPr>
          <a:xfrm>
            <a:off x="5517045" y="2105583"/>
            <a:ext cx="3998015" cy="2731460"/>
          </a:xfrm>
          <a:prstGeom prst="rect">
            <a:avLst/>
          </a:prstGeom>
          <a:ln/>
        </p:spPr>
      </p:pic>
    </p:spTree>
    <p:extLst>
      <p:ext uri="{BB962C8B-B14F-4D97-AF65-F5344CB8AC3E}">
        <p14:creationId xmlns:p14="http://schemas.microsoft.com/office/powerpoint/2010/main" val="39956179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72</TotalTime>
  <Words>658</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Cooper Black</vt:lpstr>
      <vt:lpstr>Impact</vt:lpstr>
      <vt:lpstr>Söhne</vt:lpstr>
      <vt:lpstr>Wingdings</vt:lpstr>
      <vt:lpstr>Main Event</vt:lpstr>
      <vt:lpstr>ZOMATO DATA ANALYSIS </vt:lpstr>
      <vt:lpstr>ANALYSIS – OPENING NEW RESTAURANT</vt:lpstr>
      <vt:lpstr>Data Overview</vt:lpstr>
      <vt:lpstr>Data Overview</vt:lpstr>
      <vt:lpstr>Methodology</vt:lpstr>
      <vt:lpstr>Countries suggested</vt:lpstr>
      <vt:lpstr>Cities suggestion</vt:lpstr>
      <vt:lpstr>AVERAGE RATING OF RESTAURANTS IN SELECTED COUNTRIES</vt:lpstr>
      <vt:lpstr>Expenditure  On  Food</vt:lpstr>
      <vt:lpstr>Biggest and lowest competitor</vt:lpstr>
      <vt:lpstr>Cuisines to focused on</vt:lpstr>
      <vt:lpstr>DELIVERY- ANALYSIS</vt:lpstr>
      <vt:lpstr>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User</dc:creator>
  <cp:lastModifiedBy>User</cp:lastModifiedBy>
  <cp:revision>8</cp:revision>
  <dcterms:created xsi:type="dcterms:W3CDTF">2024-04-01T13:41:29Z</dcterms:created>
  <dcterms:modified xsi:type="dcterms:W3CDTF">2024-04-01T14:53:55Z</dcterms:modified>
</cp:coreProperties>
</file>