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85" r:id="rId3"/>
    <p:sldId id="257" r:id="rId4"/>
    <p:sldId id="258" r:id="rId5"/>
    <p:sldId id="259" r:id="rId6"/>
    <p:sldId id="260" r:id="rId7"/>
    <p:sldId id="264" r:id="rId8"/>
    <p:sldId id="265" r:id="rId9"/>
    <p:sldId id="274" r:id="rId10"/>
    <p:sldId id="266" r:id="rId11"/>
    <p:sldId id="267" r:id="rId12"/>
    <p:sldId id="284" r:id="rId13"/>
    <p:sldId id="261" r:id="rId14"/>
    <p:sldId id="262" r:id="rId15"/>
    <p:sldId id="268" r:id="rId16"/>
    <p:sldId id="280" r:id="rId17"/>
    <p:sldId id="269" r:id="rId18"/>
    <p:sldId id="286" r:id="rId19"/>
    <p:sldId id="275" r:id="rId20"/>
    <p:sldId id="276" r:id="rId21"/>
    <p:sldId id="270" r:id="rId22"/>
    <p:sldId id="281" r:id="rId23"/>
    <p:sldId id="287" r:id="rId24"/>
    <p:sldId id="288" r:id="rId25"/>
    <p:sldId id="263" r:id="rId26"/>
    <p:sldId id="27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78" autoAdjust="0"/>
    <p:restoredTop sz="94660"/>
  </p:normalViewPr>
  <p:slideViewPr>
    <p:cSldViewPr snapToGrid="0">
      <p:cViewPr varScale="1">
        <p:scale>
          <a:sx n="74" d="100"/>
          <a:sy n="74" d="100"/>
        </p:scale>
        <p:origin x="5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A9FA7F6-2FAF-40CB-94AF-60D557887C87}" type="datetimeFigureOut">
              <a:rPr lang="en-US" smtClean="0"/>
              <a:t>5/4/2016</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BBF6266-344A-4F34-8FAB-1C588A730701}"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702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9FA7F6-2FAF-40CB-94AF-60D557887C87}" type="datetimeFigureOut">
              <a:rPr lang="en-US" smtClean="0"/>
              <a:t>5/4/2016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BF6266-344A-4F34-8FAB-1C588A730701}" type="slidenum">
              <a:rPr lang="en-US" smtClean="0"/>
              <a:t>‹#›</a:t>
            </a:fld>
            <a:endParaRPr lang="en-US"/>
          </a:p>
        </p:txBody>
      </p:sp>
    </p:spTree>
    <p:extLst>
      <p:ext uri="{BB962C8B-B14F-4D97-AF65-F5344CB8AC3E}">
        <p14:creationId xmlns:p14="http://schemas.microsoft.com/office/powerpoint/2010/main" val="900459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9FA7F6-2FAF-40CB-94AF-60D557887C87}"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F6266-344A-4F34-8FAB-1C588A730701}"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6935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9FA7F6-2FAF-40CB-94AF-60D557887C87}"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F6266-344A-4F34-8FAB-1C588A730701}"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5192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9FA7F6-2FAF-40CB-94AF-60D557887C87}"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F6266-344A-4F34-8FAB-1C588A730701}" type="slidenum">
              <a:rPr lang="en-US" smtClean="0"/>
              <a:t>‹#›</a:t>
            </a:fld>
            <a:endParaRPr lang="en-US"/>
          </a:p>
        </p:txBody>
      </p:sp>
    </p:spTree>
    <p:extLst>
      <p:ext uri="{BB962C8B-B14F-4D97-AF65-F5344CB8AC3E}">
        <p14:creationId xmlns:p14="http://schemas.microsoft.com/office/powerpoint/2010/main" val="3354213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9FA7F6-2FAF-40CB-94AF-60D557887C87}"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F6266-344A-4F34-8FAB-1C588A730701}"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0233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9FA7F6-2FAF-40CB-94AF-60D557887C87}"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F6266-344A-4F34-8FAB-1C588A730701}"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83793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9FA7F6-2FAF-40CB-94AF-60D557887C87}"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F6266-344A-4F34-8FAB-1C588A73070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8292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9FA7F6-2FAF-40CB-94AF-60D557887C87}"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F6266-344A-4F34-8FAB-1C588A730701}"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8525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9FA7F6-2FAF-40CB-94AF-60D557887C87}"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F6266-344A-4F34-8FAB-1C588A730701}" type="slidenum">
              <a:rPr lang="en-US" smtClean="0"/>
              <a:t>‹#›</a:t>
            </a:fld>
            <a:endParaRPr lang="en-US"/>
          </a:p>
        </p:txBody>
      </p:sp>
    </p:spTree>
    <p:extLst>
      <p:ext uri="{BB962C8B-B14F-4D97-AF65-F5344CB8AC3E}">
        <p14:creationId xmlns:p14="http://schemas.microsoft.com/office/powerpoint/2010/main" val="404640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9FA7F6-2FAF-40CB-94AF-60D557887C87}"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F6266-344A-4F34-8FAB-1C588A730701}"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0859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9FA7F6-2FAF-40CB-94AF-60D557887C87}" type="datetimeFigureOut">
              <a:rPr lang="en-US" smtClean="0"/>
              <a:t>5/4/2016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BF6266-344A-4F34-8FAB-1C588A730701}" type="slidenum">
              <a:rPr lang="en-US" smtClean="0"/>
              <a:t>‹#›</a:t>
            </a:fld>
            <a:endParaRPr lang="en-US"/>
          </a:p>
        </p:txBody>
      </p:sp>
    </p:spTree>
    <p:extLst>
      <p:ext uri="{BB962C8B-B14F-4D97-AF65-F5344CB8AC3E}">
        <p14:creationId xmlns:p14="http://schemas.microsoft.com/office/powerpoint/2010/main" val="3184680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A9FA7F6-2FAF-40CB-94AF-60D557887C87}" type="datetimeFigureOut">
              <a:rPr lang="en-US" smtClean="0"/>
              <a:t>5/4/2016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BF6266-344A-4F34-8FAB-1C588A730701}"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5592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A9FA7F6-2FAF-40CB-94AF-60D557887C87}" type="datetimeFigureOut">
              <a:rPr lang="en-US" smtClean="0"/>
              <a:t>5/4/2016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BF6266-344A-4F34-8FAB-1C588A73070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3543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9FA7F6-2FAF-40CB-94AF-60D557887C87}" type="datetimeFigureOut">
              <a:rPr lang="en-US" smtClean="0"/>
              <a:t>5/4/2016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BF6266-344A-4F34-8FAB-1C588A730701}" type="slidenum">
              <a:rPr lang="en-US" smtClean="0"/>
              <a:t>‹#›</a:t>
            </a:fld>
            <a:endParaRPr lang="en-US"/>
          </a:p>
        </p:txBody>
      </p:sp>
    </p:spTree>
    <p:extLst>
      <p:ext uri="{BB962C8B-B14F-4D97-AF65-F5344CB8AC3E}">
        <p14:creationId xmlns:p14="http://schemas.microsoft.com/office/powerpoint/2010/main" val="1007556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9FA7F6-2FAF-40CB-94AF-60D557887C87}" type="datetimeFigureOut">
              <a:rPr lang="en-US" smtClean="0"/>
              <a:t>5/4/2016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BF6266-344A-4F34-8FAB-1C588A730701}"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6131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9FA7F6-2FAF-40CB-94AF-60D557887C87}" type="datetimeFigureOut">
              <a:rPr lang="en-US" smtClean="0"/>
              <a:t>5/4/2016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BF6266-344A-4F34-8FAB-1C588A730701}" type="slidenum">
              <a:rPr lang="en-US" smtClean="0"/>
              <a:t>‹#›</a:t>
            </a:fld>
            <a:endParaRPr lang="en-US"/>
          </a:p>
        </p:txBody>
      </p:sp>
    </p:spTree>
    <p:extLst>
      <p:ext uri="{BB962C8B-B14F-4D97-AF65-F5344CB8AC3E}">
        <p14:creationId xmlns:p14="http://schemas.microsoft.com/office/powerpoint/2010/main" val="4201725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A9FA7F6-2FAF-40CB-94AF-60D557887C87}" type="datetimeFigureOut">
              <a:rPr lang="en-US" smtClean="0"/>
              <a:t>5/4/2016</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BBF6266-344A-4F34-8FAB-1C588A730701}" type="slidenum">
              <a:rPr lang="en-US" smtClean="0"/>
              <a:t>‹#›</a:t>
            </a:fld>
            <a:endParaRPr lang="en-US"/>
          </a:p>
        </p:txBody>
      </p:sp>
    </p:spTree>
    <p:extLst>
      <p:ext uri="{BB962C8B-B14F-4D97-AF65-F5344CB8AC3E}">
        <p14:creationId xmlns:p14="http://schemas.microsoft.com/office/powerpoint/2010/main" val="3458437465"/>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545464"/>
            <a:ext cx="7366002" cy="2253323"/>
          </a:xfrm>
        </p:spPr>
        <p:txBody>
          <a:bodyPr/>
          <a:lstStyle/>
          <a:p>
            <a:r>
              <a:rPr lang="mn-MN" sz="3200" dirty="0">
                <a:latin typeface="Arial" panose="020B0604020202020204" pitchFamily="34" charset="0"/>
                <a:cs typeface="Arial" panose="020B0604020202020204" pitchFamily="34" charset="0"/>
              </a:rPr>
              <a:t>Өгөгдлийн нууцлал, аюулгүй байдалын тусламж </a:t>
            </a:r>
            <a:r>
              <a:rPr lang="mn-MN" sz="3200" dirty="0" smtClean="0">
                <a:latin typeface="Arial" panose="020B0604020202020204" pitchFamily="34" charset="0"/>
                <a:cs typeface="Arial" panose="020B0604020202020204" pitchFamily="34" charset="0"/>
              </a:rPr>
              <a:t/>
            </a:r>
            <a:br>
              <a:rPr lang="mn-MN" sz="3200" dirty="0" smtClean="0">
                <a:latin typeface="Arial" panose="020B0604020202020204" pitchFamily="34" charset="0"/>
                <a:cs typeface="Arial" panose="020B0604020202020204" pitchFamily="34" charset="0"/>
              </a:rPr>
            </a:br>
            <a:r>
              <a:rPr lang="mn-MN" sz="3200" dirty="0" smtClean="0">
                <a:latin typeface="Arial" panose="020B0604020202020204" pitchFamily="34" charset="0"/>
                <a:cs typeface="Arial" panose="020B0604020202020204" pitchFamily="34" charset="0"/>
              </a:rPr>
              <a:t>/</a:t>
            </a:r>
            <a:r>
              <a:rPr lang="mn-MN" sz="3200" dirty="0">
                <a:latin typeface="Arial" panose="020B0604020202020204" pitchFamily="34" charset="0"/>
                <a:cs typeface="Arial" panose="020B0604020202020204" pitchFamily="34" charset="0"/>
              </a:rPr>
              <a:t>Гар утасны </a:t>
            </a:r>
            <a:r>
              <a:rPr lang="mn-MN" sz="3200" dirty="0" smtClean="0">
                <a:latin typeface="Arial" panose="020B0604020202020204" pitchFamily="34" charset="0"/>
                <a:cs typeface="Arial" panose="020B0604020202020204" pitchFamily="34" charset="0"/>
              </a:rPr>
              <a:t>програм/</a:t>
            </a:r>
            <a:r>
              <a:rPr lang="en-US" sz="3200" dirty="0"/>
              <a:t/>
            </a:r>
            <a:br>
              <a:rPr lang="en-US" sz="3200" dirty="0"/>
            </a:br>
            <a:endParaRPr lang="en-US" sz="32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r>
              <a:rPr lang="mn-MN" dirty="0" smtClean="0"/>
              <a:t>Удирдсан багш Н.Оюун-Эрдэнэ</a:t>
            </a:r>
          </a:p>
          <a:p>
            <a:r>
              <a:rPr lang="mn-MN" dirty="0" smtClean="0"/>
              <a:t>Гүйцэтгэсэн П.Мөнхболд  </a:t>
            </a:r>
            <a:endParaRPr lang="en-US" dirty="0"/>
          </a:p>
        </p:txBody>
      </p:sp>
    </p:spTree>
    <p:extLst>
      <p:ext uri="{BB962C8B-B14F-4D97-AF65-F5344CB8AC3E}">
        <p14:creationId xmlns:p14="http://schemas.microsoft.com/office/powerpoint/2010/main" val="29152194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n-MN" dirty="0">
                <a:latin typeface="Arial" panose="020B0604020202020204" pitchFamily="34" charset="0"/>
                <a:cs typeface="Arial" panose="020B0604020202020204" pitchFamily="34" charset="0"/>
              </a:rPr>
              <a:t>Криптограф гэж юу вэ</a:t>
            </a:r>
            <a:r>
              <a:rPr lang="mn-MN"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lgn="just"/>
            <a:r>
              <a:rPr lang="mn-MN" dirty="0">
                <a:latin typeface="Arial" panose="020B0604020202020204" pitchFamily="34" charset="0"/>
                <a:cs typeface="Arial" panose="020B0604020202020204" pitchFamily="34" charset="0"/>
              </a:rPr>
              <a:t>Криптограф гэдэг нь өгөгдлийн аюулгүй байдлыг хангах үүднээс өгөгдлийг  нууцлах, өгөгдлийн бүрэн бүтэн байдал, түүний үнэн зөв өөрчлөлтгүй байдлыг хангах, зөвшөөрөлгүй хэрэглээнээс сэргийлэх зорилгоор өгөгдлийг кодлох нэгэн төрлийн шинжлэх ухааны салбар юм</a:t>
            </a:r>
            <a:endParaRPr 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9655355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SQL Injection </a:t>
            </a:r>
            <a:r>
              <a:rPr lang="mn-MN" dirty="0">
                <a:latin typeface="Arial" panose="020B0604020202020204" pitchFamily="34" charset="0"/>
                <a:cs typeface="Arial" panose="020B0604020202020204" pitchFamily="34" charset="0"/>
              </a:rPr>
              <a:t>гэж юу вэ</a:t>
            </a:r>
            <a:r>
              <a:rPr lang="mn-MN"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lgn="just"/>
            <a:r>
              <a:rPr lang="en-US" dirty="0">
                <a:latin typeface="Arial" panose="020B0604020202020204" pitchFamily="34" charset="0"/>
                <a:cs typeface="Arial" panose="020B0604020202020204" pitchFamily="34" charset="0"/>
              </a:rPr>
              <a:t>SQL injection </a:t>
            </a:r>
            <a:r>
              <a:rPr lang="en-US" dirty="0" err="1">
                <a:latin typeface="Arial" panose="020B0604020202020204" pitchFamily="34" charset="0"/>
                <a:cs typeface="Arial" panose="020B0604020202020204" pitchFamily="34" charset="0"/>
              </a:rPr>
              <a:t>бол</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програм</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болон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вэбийг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өгөгдлийн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сантай</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холбогдох</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үед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гардаг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хамгаалалтын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сул</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талыг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ашиглан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програм</a:t>
            </a:r>
            <a:r>
              <a:rPr lang="en-US" dirty="0">
                <a:latin typeface="Arial" panose="020B0604020202020204" pitchFamily="34" charset="0"/>
                <a:cs typeface="Arial" panose="020B0604020202020204" pitchFamily="34" charset="0"/>
              </a:rPr>
              <a:t> </a:t>
            </a:r>
            <a:r>
              <a:rPr lang="mn-MN" dirty="0">
                <a:latin typeface="Arial" panose="020B0604020202020204" pitchFamily="34" charset="0"/>
                <a:cs typeface="Arial" panose="020B0604020202020204" pitchFamily="34" charset="0"/>
              </a:rPr>
              <a:t>болон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вэб</a:t>
            </a:r>
            <a:r>
              <a:rPr lang="mn-MN" dirty="0">
                <a:latin typeface="Arial" panose="020B0604020202020204" pitchFamily="34" charset="0"/>
                <a:cs typeface="Arial" panose="020B0604020202020204" pitchFamily="34" charset="0"/>
              </a:rPr>
              <a:t> сайтад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халдах</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арга</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юм</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4735204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SQL </a:t>
            </a:r>
            <a:r>
              <a:rPr lang="en-US" dirty="0" smtClean="0">
                <a:latin typeface="Arial" panose="020B0604020202020204" pitchFamily="34" charset="0"/>
                <a:cs typeface="Arial" panose="020B0604020202020204" pitchFamily="34" charset="0"/>
              </a:rPr>
              <a:t>Injection </a:t>
            </a:r>
            <a:r>
              <a:rPr lang="mn-MN" dirty="0" smtClean="0">
                <a:latin typeface="Arial" panose="020B0604020202020204" pitchFamily="34" charset="0"/>
                <a:cs typeface="Arial" panose="020B0604020202020204" pitchFamily="34" charset="0"/>
              </a:rPr>
              <a:t>сэргийлэх аргууд </a:t>
            </a:r>
            <a:endParaRPr lang="en-US" dirty="0"/>
          </a:p>
        </p:txBody>
      </p:sp>
      <p:sp>
        <p:nvSpPr>
          <p:cNvPr id="3" name="Content Placeholder 2"/>
          <p:cNvSpPr>
            <a:spLocks noGrp="1"/>
          </p:cNvSpPr>
          <p:nvPr>
            <p:ph idx="1"/>
          </p:nvPr>
        </p:nvSpPr>
        <p:spPr/>
        <p:txBody>
          <a:bodyPr/>
          <a:lstStyle/>
          <a:p>
            <a:r>
              <a:rPr lang="en-US" dirty="0"/>
              <a:t>  </a:t>
            </a:r>
            <a:r>
              <a:rPr lang="en-US" dirty="0" err="1">
                <a:latin typeface="Arial" panose="020B0604020202020204" pitchFamily="34" charset="0"/>
                <a:cs typeface="Arial" panose="020B0604020202020204" pitchFamily="34" charset="0"/>
              </a:rPr>
              <a:t>Өгөгдлийн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сантай</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ажиллахдаа</a:t>
            </a:r>
            <a:r>
              <a:rPr lang="en-US" dirty="0">
                <a:latin typeface="Arial" panose="020B0604020202020204" pitchFamily="34" charset="0"/>
                <a:cs typeface="Arial" panose="020B0604020202020204" pitchFamily="34" charset="0"/>
              </a:rPr>
              <a:t> stored procedure </a:t>
            </a:r>
            <a:r>
              <a:rPr lang="en-US" dirty="0" err="1">
                <a:latin typeface="Arial" panose="020B0604020202020204" pitchFamily="34" charset="0"/>
                <a:cs typeface="Arial" panose="020B0604020202020204" pitchFamily="34" charset="0"/>
              </a:rPr>
              <a:t>ашиглах</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r>
              <a:rPr lang="mn-MN" dirty="0">
                <a:latin typeface="Arial" panose="020B0604020202020204" pitchFamily="34" charset="0"/>
                <a:cs typeface="Arial" panose="020B0604020202020204" pitchFamily="34" charset="0"/>
              </a:rPr>
              <a:t>О</a:t>
            </a:r>
            <a:r>
              <a:rPr lang="en-US" dirty="0" err="1">
                <a:latin typeface="Arial" panose="020B0604020202020204" pitchFamily="34" charset="0"/>
                <a:cs typeface="Arial" panose="020B0604020202020204" pitchFamily="34" charset="0"/>
              </a:rPr>
              <a:t>руулах</a:t>
            </a:r>
            <a:r>
              <a:rPr lang="en-US" dirty="0">
                <a:latin typeface="Arial" panose="020B0604020202020204" pitchFamily="34" charset="0"/>
                <a:cs typeface="Arial" panose="020B0604020202020204" pitchFamily="34" charset="0"/>
              </a:rPr>
              <a:t> </a:t>
            </a:r>
            <a:r>
              <a:rPr lang="mn-MN" dirty="0">
                <a:latin typeface="Arial" panose="020B0604020202020204" pitchFamily="34" charset="0"/>
                <a:cs typeface="Arial" panose="020B0604020202020204" pitchFamily="34" charset="0"/>
              </a:rPr>
              <a:t>бүх </a:t>
            </a:r>
            <a:r>
              <a:rPr lang="en-US" dirty="0" err="1">
                <a:latin typeface="Arial" panose="020B0604020202020204" pitchFamily="34" charset="0"/>
                <a:cs typeface="Arial" panose="020B0604020202020204" pitchFamily="34" charset="0"/>
              </a:rPr>
              <a:t>өгөгдлий</a:t>
            </a:r>
            <a:r>
              <a:rPr lang="mn-MN" dirty="0">
                <a:latin typeface="Arial" panose="020B0604020202020204" pitchFamily="34" charset="0"/>
                <a:cs typeface="Arial" panose="020B0604020202020204" pitchFamily="34" charset="0"/>
              </a:rPr>
              <a:t>г </a:t>
            </a:r>
            <a:r>
              <a:rPr lang="en-US" dirty="0" err="1">
                <a:latin typeface="Arial" panose="020B0604020202020204" pitchFamily="34" charset="0"/>
                <a:cs typeface="Arial" panose="020B0604020202020204" pitchFamily="34" charset="0"/>
              </a:rPr>
              <a:t>тусгай</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арга</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замаар</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шалгах</a:t>
            </a:r>
            <a:endParaRPr lang="en-US" dirty="0">
              <a:latin typeface="Arial" panose="020B0604020202020204" pitchFamily="34" charset="0"/>
              <a:cs typeface="Arial" panose="020B0604020202020204" pitchFamily="34" charset="0"/>
            </a:endParaRPr>
          </a:p>
          <a:p>
            <a:r>
              <a:rPr lang="mn-MN" dirty="0" err="1">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Оруулах</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өгөгд</a:t>
            </a:r>
            <a:r>
              <a:rPr lang="mn-MN" dirty="0">
                <a:latin typeface="Arial" panose="020B0604020202020204" pitchFamily="34" charset="0"/>
                <a:cs typeface="Arial" panose="020B0604020202020204" pitchFamily="34" charset="0"/>
              </a:rPr>
              <a:t>лийг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шалгах</a:t>
            </a:r>
            <a:r>
              <a:rPr lang="en-US" dirty="0">
                <a:latin typeface="Arial" panose="020B0604020202020204" pitchFamily="34" charset="0"/>
                <a:cs typeface="Arial" panose="020B0604020202020204" pitchFamily="34" charset="0"/>
              </a:rPr>
              <a:t> </a:t>
            </a:r>
            <a:endParaRPr lang="en-US" dirty="0" smtClean="0">
              <a:latin typeface="Arial" panose="020B0604020202020204" pitchFamily="34" charset="0"/>
              <a:cs typeface="Arial" panose="020B0604020202020204" pitchFamily="34" charset="0"/>
            </a:endParaRPr>
          </a:p>
          <a:p>
            <a:r>
              <a:rPr lang="en-US" dirty="0" err="1" smtClean="0">
                <a:latin typeface="Arial" panose="020B0604020202020204" pitchFamily="34" charset="0"/>
                <a:cs typeface="Arial" panose="020B0604020202020204" pitchFamily="34" charset="0"/>
              </a:rPr>
              <a:t>Сервер</a:t>
            </a:r>
            <a:r>
              <a:rPr lang="en-US" dirty="0" smtClean="0">
                <a:latin typeface="Arial" panose="020B0604020202020204" pitchFamily="34" charset="0"/>
                <a:cs typeface="Arial" panose="020B0604020202020204" pitchFamily="34" charset="0"/>
              </a:rPr>
              <a:t> </a:t>
            </a:r>
            <a:r>
              <a:rPr lang="mn-MN" dirty="0" smtClean="0">
                <a:latin typeface="Arial" panose="020B0604020202020204" pitchFamily="34" charset="0"/>
                <a:cs typeface="Arial" panose="020B0604020202020204" pitchFamily="34" charset="0"/>
              </a:rPr>
              <a:t>дээр шалгах гэх мэт </a:t>
            </a:r>
            <a:endParaRPr 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7516494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n-MN" dirty="0">
                <a:latin typeface="Arial" panose="020B0604020202020204" pitchFamily="34" charset="0"/>
                <a:cs typeface="Arial" panose="020B0604020202020204" pitchFamily="34" charset="0"/>
              </a:rPr>
              <a:t>Технологийн </a:t>
            </a:r>
            <a:r>
              <a:rPr lang="mn-MN" dirty="0" smtClean="0">
                <a:latin typeface="Arial" panose="020B0604020202020204" pitchFamily="34" charset="0"/>
                <a:cs typeface="Arial" panose="020B0604020202020204" pitchFamily="34" charset="0"/>
              </a:rPr>
              <a:t>судалгаа</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MYSQL</a:t>
            </a:r>
          </a:p>
          <a:p>
            <a:r>
              <a:rPr lang="en-US" dirty="0" smtClean="0">
                <a:latin typeface="Arial" panose="020B0604020202020204" pitchFamily="34" charset="0"/>
                <a:cs typeface="Arial" panose="020B0604020202020204" pitchFamily="34" charset="0"/>
              </a:rPr>
              <a:t>SQLite</a:t>
            </a:r>
          </a:p>
          <a:p>
            <a:r>
              <a:rPr lang="en-US" dirty="0" smtClean="0">
                <a:latin typeface="Arial" panose="020B0604020202020204" pitchFamily="34" charset="0"/>
                <a:cs typeface="Arial" panose="020B0604020202020204" pitchFamily="34" charset="0"/>
              </a:rPr>
              <a:t>Bootstrap</a:t>
            </a:r>
          </a:p>
          <a:p>
            <a:r>
              <a:rPr lang="en-US" dirty="0" smtClean="0">
                <a:latin typeface="Arial" panose="020B0604020202020204" pitchFamily="34" charset="0"/>
                <a:cs typeface="Arial" panose="020B0604020202020204" pitchFamily="34" charset="0"/>
              </a:rPr>
              <a:t>Jquery</a:t>
            </a:r>
          </a:p>
          <a:p>
            <a:r>
              <a:rPr lang="en-US" dirty="0" smtClean="0">
                <a:latin typeface="Arial" panose="020B0604020202020204" pitchFamily="34" charset="0"/>
                <a:cs typeface="Arial" panose="020B0604020202020204" pitchFamily="34" charset="0"/>
              </a:rPr>
              <a:t>Android</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65553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n-MN" dirty="0">
                <a:latin typeface="Arial" panose="020B0604020202020204" pitchFamily="34" charset="0"/>
                <a:cs typeface="Arial" panose="020B0604020202020204" pitchFamily="34" charset="0"/>
              </a:rPr>
              <a:t>Системийн шинжилгээ </a:t>
            </a:r>
            <a:r>
              <a:rPr lang="mn-MN" dirty="0" smtClean="0">
                <a:latin typeface="Arial" panose="020B0604020202020204" pitchFamily="34" charset="0"/>
                <a:cs typeface="Arial" panose="020B0604020202020204" pitchFamily="34" charset="0"/>
              </a:rPr>
              <a:t>зохиомж</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lnSpcReduction="10000"/>
          </a:bodyPr>
          <a:lstStyle/>
          <a:p>
            <a:pPr marL="342900" indent="-342900" algn="just">
              <a:buFont typeface="Wingdings" panose="05000000000000000000" pitchFamily="2" charset="2"/>
              <a:buChar char="§"/>
            </a:pPr>
            <a:r>
              <a:rPr lang="mn-MN" dirty="0" smtClean="0">
                <a:latin typeface="Times New Roman" panose="02020603050405020304" pitchFamily="18" charset="0"/>
                <a:cs typeface="Times New Roman" panose="02020603050405020304" pitchFamily="18" charset="0"/>
              </a:rPr>
              <a:t>Хэрэглэгчийн шаардлага</a:t>
            </a:r>
            <a:endParaRPr lang="mn-MN"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mn-MN" dirty="0">
                <a:latin typeface="Times New Roman" panose="02020603050405020304" pitchFamily="18" charset="0"/>
                <a:cs typeface="Times New Roman" panose="02020603050405020304" pitchFamily="18" charset="0"/>
              </a:rPr>
              <a:t>Шинжилгээ болон </a:t>
            </a:r>
            <a:r>
              <a:rPr lang="en-US" dirty="0">
                <a:latin typeface="Times New Roman" panose="02020603050405020304" pitchFamily="18" charset="0"/>
                <a:cs typeface="Times New Roman" panose="02020603050405020304" pitchFamily="18" charset="0"/>
              </a:rPr>
              <a:t>UML </a:t>
            </a:r>
            <a:r>
              <a:rPr lang="mn-MN" dirty="0" smtClean="0">
                <a:latin typeface="Times New Roman" panose="02020603050405020304" pitchFamily="18" charset="0"/>
                <a:cs typeface="Times New Roman" panose="02020603050405020304" pitchFamily="18" charset="0"/>
              </a:rPr>
              <a:t>диаграмын </a:t>
            </a:r>
            <a:r>
              <a:rPr lang="mn-MN" dirty="0">
                <a:latin typeface="Times New Roman" panose="02020603050405020304" pitchFamily="18" charset="0"/>
                <a:cs typeface="Times New Roman" panose="02020603050405020304" pitchFamily="18" charset="0"/>
              </a:rPr>
              <a:t>дагуу зохиомж гаргах</a:t>
            </a:r>
            <a:endParaRPr lang="en-US" dirty="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Ø"/>
            </a:pPr>
            <a:r>
              <a:rPr lang="mn-MN" dirty="0">
                <a:latin typeface="Times New Roman" panose="02020603050405020304" pitchFamily="18" charset="0"/>
                <a:cs typeface="Times New Roman" panose="02020603050405020304" pitchFamily="18" charset="0"/>
              </a:rPr>
              <a:t>Ажлын явцын </a:t>
            </a:r>
            <a:r>
              <a:rPr lang="mn-MN" dirty="0" smtClean="0">
                <a:latin typeface="Times New Roman" panose="02020603050405020304" pitchFamily="18" charset="0"/>
                <a:cs typeface="Times New Roman" panose="02020603050405020304" pitchFamily="18" charset="0"/>
              </a:rPr>
              <a:t>диаграм</a:t>
            </a:r>
            <a:endParaRPr lang="mn-MN" dirty="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Ø"/>
            </a:pPr>
            <a:r>
              <a:rPr lang="mn-MN" dirty="0">
                <a:latin typeface="Times New Roman" panose="02020603050405020304" pitchFamily="18" charset="0"/>
                <a:cs typeface="Times New Roman" panose="02020603050405020304" pitchFamily="18" charset="0"/>
              </a:rPr>
              <a:t>Үйл идэвхжилтийн </a:t>
            </a:r>
            <a:r>
              <a:rPr lang="mn-MN" dirty="0" smtClean="0">
                <a:latin typeface="Times New Roman" panose="02020603050405020304" pitchFamily="18" charset="0"/>
                <a:cs typeface="Times New Roman" panose="02020603050405020304" pitchFamily="18" charset="0"/>
              </a:rPr>
              <a:t>диаграм</a:t>
            </a:r>
            <a:endParaRPr lang="mn-MN" dirty="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Ø"/>
            </a:pPr>
            <a:r>
              <a:rPr lang="mn-MN" dirty="0">
                <a:latin typeface="Times New Roman" panose="02020603050405020304" pitchFamily="18" charset="0"/>
                <a:cs typeface="Times New Roman" panose="02020603050405020304" pitchFamily="18" charset="0"/>
              </a:rPr>
              <a:t>Класс </a:t>
            </a:r>
            <a:r>
              <a:rPr lang="mn-MN" dirty="0" smtClean="0">
                <a:latin typeface="Times New Roman" panose="02020603050405020304" pitchFamily="18" charset="0"/>
                <a:cs typeface="Times New Roman" panose="02020603050405020304" pitchFamily="18" charset="0"/>
              </a:rPr>
              <a:t>диаграм</a:t>
            </a:r>
            <a:endParaRPr lang="mn-MN" dirty="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Ø"/>
            </a:pPr>
            <a:r>
              <a:rPr lang="mn-MN" dirty="0" smtClean="0">
                <a:latin typeface="Times New Roman" panose="02020603050405020304" pitchFamily="18" charset="0"/>
                <a:cs typeface="Times New Roman" panose="02020603050405020304" pitchFamily="18" charset="0"/>
              </a:rPr>
              <a:t>Өгөгдлийн </a:t>
            </a:r>
            <a:r>
              <a:rPr lang="mn-MN" dirty="0">
                <a:latin typeface="Times New Roman" panose="02020603050405020304" pitchFamily="18" charset="0"/>
                <a:cs typeface="Times New Roman" panose="02020603050405020304" pitchFamily="18" charset="0"/>
              </a:rPr>
              <a:t>сангийн </a:t>
            </a:r>
            <a:r>
              <a:rPr lang="mn-MN" dirty="0" smtClean="0">
                <a:latin typeface="Times New Roman" panose="02020603050405020304" pitchFamily="18" charset="0"/>
                <a:cs typeface="Times New Roman" panose="02020603050405020304" pitchFamily="18" charset="0"/>
              </a:rPr>
              <a:t>диаграм</a:t>
            </a:r>
            <a:endParaRPr lang="mn-MN" dirty="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Ø"/>
            </a:pPr>
            <a:r>
              <a:rPr lang="mn-MN" dirty="0">
                <a:latin typeface="Times New Roman" panose="02020603050405020304" pitchFamily="18" charset="0"/>
                <a:cs typeface="Times New Roman" panose="02020603050405020304" pitchFamily="18" charset="0"/>
              </a:rPr>
              <a:t>Шилжилтийн </a:t>
            </a:r>
            <a:r>
              <a:rPr lang="mn-MN" dirty="0" smtClean="0">
                <a:latin typeface="Times New Roman" panose="02020603050405020304" pitchFamily="18" charset="0"/>
                <a:cs typeface="Times New Roman" panose="02020603050405020304" pitchFamily="18" charset="0"/>
              </a:rPr>
              <a:t>диаграм</a:t>
            </a:r>
            <a:endParaRPr lang="en-US" dirty="0" smtClean="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Ø"/>
            </a:pPr>
            <a:r>
              <a:rPr lang="mn-MN" dirty="0" smtClean="0">
                <a:latin typeface="Times New Roman" panose="02020603050405020304" pitchFamily="18" charset="0"/>
                <a:cs typeface="Times New Roman" panose="02020603050405020304" pitchFamily="18" charset="0"/>
              </a:rPr>
              <a:t>Дарааллын диаграм</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313469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n-MN" dirty="0">
                <a:latin typeface="Arial" panose="020B0604020202020204" pitchFamily="34" charset="0"/>
                <a:cs typeface="Arial" panose="020B0604020202020204" pitchFamily="34" charset="0"/>
              </a:rPr>
              <a:t>Хэрэглэгчийн </a:t>
            </a:r>
            <a:r>
              <a:rPr lang="mn-MN" dirty="0" smtClean="0">
                <a:latin typeface="Arial" panose="020B0604020202020204" pitchFamily="34" charset="0"/>
                <a:cs typeface="Arial" panose="020B0604020202020204" pitchFamily="34" charset="0"/>
              </a:rPr>
              <a:t>шаардлага</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295402" y="2750115"/>
            <a:ext cx="9484215" cy="3318936"/>
          </a:xfrm>
        </p:spPr>
        <p:txBody>
          <a:bodyPr>
            <a:normAutofit fontScale="92500" lnSpcReduction="20000"/>
          </a:bodyPr>
          <a:lstStyle/>
          <a:p>
            <a:pPr marL="0" indent="0" algn="just">
              <a:buNone/>
            </a:pPr>
            <a:r>
              <a:rPr lang="mn-MN" dirty="0">
                <a:latin typeface="Arial" panose="020B0604020202020204" pitchFamily="34" charset="0"/>
                <a:cs typeface="Arial" panose="020B0604020202020204" pitchFamily="34" charset="0"/>
              </a:rPr>
              <a:t>Хэрэглэгч нь гар утасны програм ашиглах бөгөөд дараах үйлдлүүдийг хийнэ.</a:t>
            </a:r>
            <a:endParaRPr lang="en-US" dirty="0">
              <a:latin typeface="Arial" panose="020B0604020202020204" pitchFamily="34" charset="0"/>
              <a:cs typeface="Arial" panose="020B0604020202020204" pitchFamily="34" charset="0"/>
            </a:endParaRPr>
          </a:p>
          <a:p>
            <a:pPr lvl="0" algn="just"/>
            <a:r>
              <a:rPr lang="mn-MN" dirty="0">
                <a:latin typeface="Arial" panose="020B0604020202020204" pitchFamily="34" charset="0"/>
                <a:cs typeface="Arial" panose="020B0604020202020204" pitchFamily="34" charset="0"/>
              </a:rPr>
              <a:t>Хичээл харах</a:t>
            </a:r>
            <a:endParaRPr lang="en-US" dirty="0">
              <a:latin typeface="Arial" panose="020B0604020202020204" pitchFamily="34" charset="0"/>
              <a:cs typeface="Arial" panose="020B0604020202020204" pitchFamily="34" charset="0"/>
            </a:endParaRPr>
          </a:p>
          <a:p>
            <a:pPr lvl="0" algn="just"/>
            <a:r>
              <a:rPr lang="mn-MN" dirty="0">
                <a:latin typeface="Arial" panose="020B0604020202020204" pitchFamily="34" charset="0"/>
                <a:cs typeface="Arial" panose="020B0604020202020204" pitchFamily="34" charset="0"/>
              </a:rPr>
              <a:t>Асуулт харах </a:t>
            </a:r>
            <a:endParaRPr lang="en-US" dirty="0">
              <a:latin typeface="Arial" panose="020B0604020202020204" pitchFamily="34" charset="0"/>
              <a:cs typeface="Arial" panose="020B0604020202020204" pitchFamily="34" charset="0"/>
            </a:endParaRPr>
          </a:p>
          <a:p>
            <a:pPr lvl="0" algn="just"/>
            <a:r>
              <a:rPr lang="mn-MN" dirty="0">
                <a:latin typeface="Arial" panose="020B0604020202020204" pitchFamily="34" charset="0"/>
                <a:cs typeface="Arial" panose="020B0604020202020204" pitchFamily="34" charset="0"/>
              </a:rPr>
              <a:t>Асуулт асуух</a:t>
            </a:r>
            <a:endParaRPr lang="en-US" dirty="0">
              <a:latin typeface="Arial" panose="020B0604020202020204" pitchFamily="34" charset="0"/>
              <a:cs typeface="Arial" panose="020B0604020202020204" pitchFamily="34" charset="0"/>
            </a:endParaRPr>
          </a:p>
          <a:p>
            <a:pPr lvl="0" algn="just"/>
            <a:r>
              <a:rPr lang="mn-MN" dirty="0" smtClean="0">
                <a:latin typeface="Arial" panose="020B0604020202020204" pitchFamily="34" charset="0"/>
                <a:cs typeface="Arial" panose="020B0604020202020204" pitchFamily="34" charset="0"/>
              </a:rPr>
              <a:t>Жишээ </a:t>
            </a:r>
            <a:r>
              <a:rPr lang="mn-MN" dirty="0">
                <a:latin typeface="Arial" panose="020B0604020202020204" pitchFamily="34" charset="0"/>
                <a:cs typeface="Arial" panose="020B0604020202020204" pitchFamily="34" charset="0"/>
              </a:rPr>
              <a:t>харах</a:t>
            </a:r>
            <a:endParaRPr lang="en-US" dirty="0">
              <a:latin typeface="Arial" panose="020B0604020202020204" pitchFamily="34" charset="0"/>
              <a:cs typeface="Arial" panose="020B0604020202020204" pitchFamily="34" charset="0"/>
            </a:endParaRPr>
          </a:p>
          <a:p>
            <a:pPr lvl="0" algn="just"/>
            <a:r>
              <a:rPr lang="mn-MN" dirty="0">
                <a:latin typeface="Arial" panose="020B0604020202020204" pitchFamily="34" charset="0"/>
                <a:cs typeface="Arial" panose="020B0604020202020204" pitchFamily="34" charset="0"/>
              </a:rPr>
              <a:t>Тохиргоо хийх</a:t>
            </a:r>
            <a:endParaRPr lang="en-US" dirty="0">
              <a:latin typeface="Arial" panose="020B0604020202020204" pitchFamily="34" charset="0"/>
              <a:cs typeface="Arial" panose="020B0604020202020204" pitchFamily="34" charset="0"/>
            </a:endParaRPr>
          </a:p>
          <a:p>
            <a:pPr lvl="0" algn="just"/>
            <a:r>
              <a:rPr lang="mn-MN" dirty="0">
                <a:latin typeface="Arial" panose="020B0604020202020204" pitchFamily="34" charset="0"/>
                <a:cs typeface="Arial" panose="020B0604020202020204" pitchFamily="34" charset="0"/>
              </a:rPr>
              <a:t>Шинчлэл хийх</a:t>
            </a:r>
            <a:endParaRPr 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7832665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n-MN" dirty="0">
                <a:latin typeface="Arial" panose="020B0604020202020204" pitchFamily="34" charset="0"/>
                <a:cs typeface="Arial" panose="020B0604020202020204" pitchFamily="34" charset="0"/>
              </a:rPr>
              <a:t>Хэрэглэгчийн шаардлага</a:t>
            </a:r>
            <a:endParaRPr lang="en-US" dirty="0"/>
          </a:p>
        </p:txBody>
      </p:sp>
      <p:sp>
        <p:nvSpPr>
          <p:cNvPr id="4" name="Content Placeholder 3"/>
          <p:cNvSpPr>
            <a:spLocks noGrp="1"/>
          </p:cNvSpPr>
          <p:nvPr>
            <p:ph idx="1"/>
          </p:nvPr>
        </p:nvSpPr>
        <p:spPr>
          <a:xfrm>
            <a:off x="1295401" y="2556932"/>
            <a:ext cx="9601196" cy="3216265"/>
          </a:xfrm>
          <a:prstGeom prst="rect">
            <a:avLst/>
          </a:prstGeom>
        </p:spPr>
        <p:txBody>
          <a:bodyPr wrap="square">
            <a:spAutoFit/>
          </a:bodyPr>
          <a:lstStyle/>
          <a:p>
            <a:pPr marL="0" indent="0" algn="just">
              <a:lnSpc>
                <a:spcPct val="150000"/>
              </a:lnSpc>
              <a:buNone/>
            </a:pPr>
            <a:r>
              <a:rPr lang="mn-MN" sz="1800" dirty="0">
                <a:latin typeface="Arial" panose="020B0604020202020204" pitchFamily="34" charset="0"/>
                <a:cs typeface="Arial" panose="020B0604020202020204" pitchFamily="34" charset="0"/>
              </a:rPr>
              <a:t>Системийг админ веб програмыг ашиглан удирдах бөгөөд админ нь дараах эрх үүргүүдтэй байна</a:t>
            </a:r>
            <a:r>
              <a:rPr lang="mn-MN" sz="1800" dirty="0" smtClean="0">
                <a:latin typeface="Arial" panose="020B0604020202020204" pitchFamily="34" charset="0"/>
                <a:cs typeface="Arial" panose="020B0604020202020204" pitchFamily="34" charset="0"/>
              </a:rPr>
              <a:t>.</a:t>
            </a:r>
            <a:endParaRPr lang="mn-MN" sz="1800" dirty="0" smtClean="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mn-MN" sz="1600" dirty="0" smtClean="0">
                <a:latin typeface="Arial" panose="020B0604020202020204" pitchFamily="34" charset="0"/>
                <a:ea typeface="Times New Roman" panose="02020603050405020304" pitchFamily="18" charset="0"/>
                <a:cs typeface="Arial" panose="020B0604020202020204" pitchFamily="34" charset="0"/>
              </a:rPr>
              <a:t>Хичээл </a:t>
            </a:r>
            <a:r>
              <a:rPr lang="mn-MN" sz="1600" dirty="0">
                <a:latin typeface="Arial" panose="020B0604020202020204" pitchFamily="34" charset="0"/>
                <a:ea typeface="Times New Roman" panose="02020603050405020304" pitchFamily="18" charset="0"/>
                <a:cs typeface="Arial" panose="020B0604020202020204" pitchFamily="34" charset="0"/>
              </a:rPr>
              <a:t>нэмэх </a:t>
            </a:r>
            <a:r>
              <a:rPr lang="en-US" sz="1600" dirty="0" smtClean="0">
                <a:latin typeface="Arial" panose="020B0604020202020204" pitchFamily="34" charset="0"/>
                <a:ea typeface="Times New Roman" panose="02020603050405020304" pitchFamily="18" charset="0"/>
                <a:cs typeface="Arial" panose="020B0604020202020204" pitchFamily="34" charset="0"/>
              </a:rPr>
              <a:t>		</a:t>
            </a:r>
            <a:endParaRPr lang="mn-MN" sz="1600" dirty="0" smtClean="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mn-MN" sz="1600" dirty="0" smtClean="0">
                <a:latin typeface="Arial" panose="020B0604020202020204" pitchFamily="34" charset="0"/>
                <a:ea typeface="Times New Roman" panose="02020603050405020304" pitchFamily="18" charset="0"/>
                <a:cs typeface="Arial" panose="020B0604020202020204" pitchFamily="34" charset="0"/>
              </a:rPr>
              <a:t>Хичээл хасах 		</a:t>
            </a:r>
            <a:endParaRPr lang="en-US" sz="1600" dirty="0" smtClean="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mn-MN" sz="1600" dirty="0" smtClean="0">
                <a:latin typeface="Arial" panose="020B0604020202020204" pitchFamily="34" charset="0"/>
                <a:ea typeface="Times New Roman" panose="02020603050405020304" pitchFamily="18" charset="0"/>
                <a:cs typeface="Arial" panose="020B0604020202020204" pitchFamily="34" charset="0"/>
              </a:rPr>
              <a:t>Хичээл засах 		 </a:t>
            </a:r>
          </a:p>
          <a:p>
            <a:pPr marL="342900" marR="0" lvl="0" indent="-342900" algn="just">
              <a:lnSpc>
                <a:spcPct val="150000"/>
              </a:lnSpc>
              <a:spcBef>
                <a:spcPts val="0"/>
              </a:spcBef>
              <a:spcAft>
                <a:spcPts val="0"/>
              </a:spcAft>
              <a:buFont typeface="Wingdings" panose="05000000000000000000" pitchFamily="2" charset="2"/>
              <a:buChar char=""/>
            </a:pPr>
            <a:r>
              <a:rPr lang="mn-MN" sz="1600" dirty="0" smtClean="0">
                <a:latin typeface="Arial" panose="020B0604020202020204" pitchFamily="34" charset="0"/>
                <a:ea typeface="Times New Roman" panose="02020603050405020304" pitchFamily="18" charset="0"/>
                <a:cs typeface="Arial" panose="020B0604020202020204" pitchFamily="34" charset="0"/>
              </a:rPr>
              <a:t>Жишээ нэмэх</a:t>
            </a:r>
            <a:endParaRPr lang="en-US" sz="1600" dirty="0" smtClean="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mn-MN" sz="1600" dirty="0">
                <a:latin typeface="Arial" panose="020B0604020202020204" pitchFamily="34" charset="0"/>
                <a:ea typeface="Times New Roman" panose="02020603050405020304" pitchFamily="18" charset="0"/>
                <a:cs typeface="Arial" panose="020B0604020202020204" pitchFamily="34" charset="0"/>
              </a:rPr>
              <a:t>Жишээ хасах</a:t>
            </a:r>
            <a:endParaRPr lang="mn-MN" sz="1600" dirty="0" smtClean="0">
              <a:latin typeface="Arial" panose="020B0604020202020204" pitchFamily="34" charset="0"/>
              <a:ea typeface="Times New Roman" panose="02020603050405020304" pitchFamily="18" charset="0"/>
              <a:cs typeface="Arial" panose="020B0604020202020204" pitchFamily="34" charset="0"/>
            </a:endParaRPr>
          </a:p>
          <a:p>
            <a:pPr marL="342900" indent="-342900" algn="just">
              <a:lnSpc>
                <a:spcPct val="150000"/>
              </a:lnSpc>
              <a:spcBef>
                <a:spcPts val="0"/>
              </a:spcBef>
              <a:spcAft>
                <a:spcPts val="0"/>
              </a:spcAft>
              <a:buFont typeface="Wingdings" panose="05000000000000000000" pitchFamily="2" charset="2"/>
              <a:buChar char=""/>
            </a:pPr>
            <a:r>
              <a:rPr lang="mn-MN" sz="1600" dirty="0">
                <a:latin typeface="Arial" panose="020B0604020202020204" pitchFamily="34" charset="0"/>
                <a:ea typeface="Times New Roman" panose="02020603050405020304" pitchFamily="18" charset="0"/>
                <a:cs typeface="Arial" panose="020B0604020202020204" pitchFamily="34" charset="0"/>
              </a:rPr>
              <a:t>Жишээ засах</a:t>
            </a:r>
            <a:endParaRPr lang="en-US" sz="1600" dirty="0">
              <a:latin typeface="Arial" panose="020B0604020202020204" pitchFamily="34" charset="0"/>
              <a:ea typeface="Times New Roman" panose="02020603050405020304" pitchFamily="18" charset="0"/>
              <a:cs typeface="Arial" panose="020B0604020202020204" pitchFamily="34" charset="0"/>
            </a:endParaRPr>
          </a:p>
        </p:txBody>
      </p:sp>
      <p:sp>
        <p:nvSpPr>
          <p:cNvPr id="5" name="Rectangle 4"/>
          <p:cNvSpPr/>
          <p:nvPr/>
        </p:nvSpPr>
        <p:spPr>
          <a:xfrm>
            <a:off x="4988406" y="3349390"/>
            <a:ext cx="2524281" cy="825867"/>
          </a:xfrm>
          <a:prstGeom prst="rect">
            <a:avLst/>
          </a:prstGeom>
        </p:spPr>
        <p:txBody>
          <a:bodyPr wrap="none">
            <a:spAutoFit/>
          </a:bodyPr>
          <a:lstStyle/>
          <a:p>
            <a:pPr marL="342900" marR="0" lvl="0" indent="-342900" algn="just">
              <a:lnSpc>
                <a:spcPct val="150000"/>
              </a:lnSpc>
              <a:spcBef>
                <a:spcPts val="0"/>
              </a:spcBef>
              <a:spcAft>
                <a:spcPts val="0"/>
              </a:spcAft>
              <a:buFont typeface="Wingdings" panose="05000000000000000000" pitchFamily="2" charset="2"/>
              <a:buChar char=""/>
            </a:pPr>
            <a:r>
              <a:rPr lang="mn-MN" sz="1600" dirty="0" smtClean="0">
                <a:latin typeface="Arial" panose="020B0604020202020204" pitchFamily="34" charset="0"/>
                <a:ea typeface="Times New Roman" panose="02020603050405020304" pitchFamily="18" charset="0"/>
                <a:cs typeface="Arial" panose="020B0604020202020204" pitchFamily="34" charset="0"/>
              </a:rPr>
              <a:t>Асуултанд </a:t>
            </a:r>
            <a:r>
              <a:rPr lang="mn-MN" sz="1600" dirty="0">
                <a:latin typeface="Arial" panose="020B0604020202020204" pitchFamily="34" charset="0"/>
                <a:ea typeface="Times New Roman" panose="02020603050405020304" pitchFamily="18" charset="0"/>
                <a:cs typeface="Arial" panose="020B0604020202020204" pitchFamily="34" charset="0"/>
              </a:rPr>
              <a:t>хариулах </a:t>
            </a:r>
            <a:endParaRPr lang="en-US" sz="1600"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lnSpc>
                <a:spcPct val="150000"/>
              </a:lnSpc>
              <a:spcBef>
                <a:spcPts val="0"/>
              </a:spcBef>
              <a:spcAft>
                <a:spcPts val="0"/>
              </a:spcAft>
              <a:buFont typeface="Wingdings" panose="05000000000000000000" pitchFamily="2" charset="2"/>
              <a:buChar char=""/>
            </a:pPr>
            <a:endParaRPr lang="en-US" dirty="0">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6523828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n-MN" dirty="0">
                <a:latin typeface="Arial" panose="020B0604020202020204" pitchFamily="34" charset="0"/>
                <a:cs typeface="Arial" panose="020B0604020202020204" pitchFamily="34" charset="0"/>
              </a:rPr>
              <a:t>Ажлын явцын </a:t>
            </a:r>
            <a:r>
              <a:rPr lang="mn-MN" dirty="0" smtClean="0">
                <a:latin typeface="Arial" panose="020B0604020202020204" pitchFamily="34" charset="0"/>
                <a:cs typeface="Arial" panose="020B0604020202020204" pitchFamily="34" charset="0"/>
              </a:rPr>
              <a:t>диаграм</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969231" y="5875338"/>
            <a:ext cx="4253537" cy="307777"/>
          </a:xfrm>
          <a:prstGeom prst="rect">
            <a:avLst/>
          </a:prstGeom>
        </p:spPr>
        <p:txBody>
          <a:bodyPr wrap="none">
            <a:spAutoFit/>
          </a:bodyPr>
          <a:lstStyle/>
          <a:p>
            <a:r>
              <a:rPr lang="mn-MN" sz="1400" dirty="0" smtClean="0">
                <a:latin typeface="Arial" panose="020B0604020202020204" pitchFamily="34" charset="0"/>
                <a:ea typeface="Times New Roman" panose="02020603050405020304" pitchFamily="18" charset="0"/>
                <a:cs typeface="Times New Roman" panose="02020603050405020304" pitchFamily="18" charset="0"/>
              </a:rPr>
              <a:t>Хэрэглэгч болон админы а</a:t>
            </a:r>
            <a:r>
              <a:rPr lang="en-US" sz="1400" dirty="0" err="1" smtClean="0">
                <a:latin typeface="Arial" panose="020B0604020202020204" pitchFamily="34" charset="0"/>
                <a:ea typeface="Times New Roman" panose="02020603050405020304" pitchFamily="18" charset="0"/>
                <a:cs typeface="Times New Roman" panose="02020603050405020304" pitchFamily="18" charset="0"/>
              </a:rPr>
              <a:t>жлын</a:t>
            </a:r>
            <a:r>
              <a:rPr lang="en-US" sz="1400" dirty="0" smtClean="0">
                <a:latin typeface="Arial" panose="020B0604020202020204" pitchFamily="34" charset="0"/>
                <a:ea typeface="Times New Roman" panose="02020603050405020304" pitchFamily="18" charset="0"/>
                <a:cs typeface="Times New Roman" panose="02020603050405020304" pitchFamily="18" charset="0"/>
              </a:rPr>
              <a:t> </a:t>
            </a:r>
            <a:r>
              <a:rPr lang="en-US" sz="1400" dirty="0" err="1">
                <a:latin typeface="Arial" panose="020B0604020202020204" pitchFamily="34" charset="0"/>
                <a:ea typeface="Times New Roman" panose="02020603050405020304" pitchFamily="18" charset="0"/>
                <a:cs typeface="Times New Roman" panose="02020603050405020304" pitchFamily="18" charset="0"/>
              </a:rPr>
              <a:t>явцын</a:t>
            </a:r>
            <a:r>
              <a:rPr lang="en-US" sz="1400" dirty="0">
                <a:latin typeface="Arial" panose="020B0604020202020204" pitchFamily="34" charset="0"/>
                <a:ea typeface="Times New Roman" panose="02020603050405020304" pitchFamily="18" charset="0"/>
                <a:cs typeface="Times New Roman" panose="02020603050405020304" pitchFamily="18" charset="0"/>
              </a:rPr>
              <a:t> </a:t>
            </a:r>
            <a:r>
              <a:rPr lang="en-US" sz="1400" dirty="0" err="1">
                <a:latin typeface="Arial" panose="020B0604020202020204" pitchFamily="34" charset="0"/>
                <a:ea typeface="Times New Roman" panose="02020603050405020304" pitchFamily="18" charset="0"/>
                <a:cs typeface="Times New Roman" panose="02020603050405020304" pitchFamily="18" charset="0"/>
              </a:rPr>
              <a:t>диаграм</a:t>
            </a:r>
            <a:r>
              <a:rPr lang="en-US" sz="1400" dirty="0">
                <a:latin typeface="Arial" panose="020B0604020202020204" pitchFamily="34" charset="0"/>
                <a:ea typeface="Times New Roman" panose="02020603050405020304" pitchFamily="18" charset="0"/>
                <a:cs typeface="Times New Roman" panose="02020603050405020304" pitchFamily="18" charset="0"/>
              </a:rPr>
              <a:t> </a:t>
            </a:r>
            <a:endParaRPr lang="en-US" sz="1400" dirty="0"/>
          </a:p>
        </p:txBody>
      </p:sp>
      <p:sp>
        <p:nvSpPr>
          <p:cNvPr id="7" name="Content Placeholder 6"/>
          <p:cNvSpPr>
            <a:spLocks noGrp="1"/>
          </p:cNvSpPr>
          <p:nvPr>
            <p:ph idx="1"/>
          </p:nvPr>
        </p:nvSpPr>
        <p:spPr/>
        <p:txBody>
          <a:bodyPr/>
          <a:lstStyle/>
          <a:p>
            <a:endParaRPr lang="en-US" dirty="0"/>
          </a:p>
        </p:txBody>
      </p:sp>
      <p:pic>
        <p:nvPicPr>
          <p:cNvPr id="8" name="Picture 7" descr="C:\Users\md_moogii0306\Desktop\usecase.png"/>
          <p:cNvPicPr/>
          <p:nvPr/>
        </p:nvPicPr>
        <p:blipFill>
          <a:blip r:embed="rId2">
            <a:extLst>
              <a:ext uri="{28A0092B-C50C-407E-A947-70E740481C1C}">
                <a14:useLocalDpi xmlns:a14="http://schemas.microsoft.com/office/drawing/2010/main" val="0"/>
              </a:ext>
            </a:extLst>
          </a:blip>
          <a:srcRect/>
          <a:stretch>
            <a:fillRect/>
          </a:stretch>
        </p:blipFill>
        <p:spPr bwMode="auto">
          <a:xfrm>
            <a:off x="2792681" y="2556932"/>
            <a:ext cx="6222531" cy="3096478"/>
          </a:xfrm>
          <a:prstGeom prst="rect">
            <a:avLst/>
          </a:prstGeom>
          <a:noFill/>
          <a:ln>
            <a:noFill/>
          </a:ln>
        </p:spPr>
      </p:pic>
    </p:spTree>
    <p:extLst>
      <p:ext uri="{BB962C8B-B14F-4D97-AF65-F5344CB8AC3E}">
        <p14:creationId xmlns:p14="http://schemas.microsoft.com/office/powerpoint/2010/main" val="2249095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n-MN" dirty="0" smtClean="0"/>
              <a:t>Классын диаграм</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1108" y="1429555"/>
            <a:ext cx="8318753" cy="4471541"/>
          </a:xfrm>
        </p:spPr>
      </p:pic>
    </p:spTree>
    <p:extLst>
      <p:ext uri="{BB962C8B-B14F-4D97-AF65-F5344CB8AC3E}">
        <p14:creationId xmlns:p14="http://schemas.microsoft.com/office/powerpoint/2010/main" val="19180605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defTabSz="457200" rtl="0">
              <a:spcBef>
                <a:spcPct val="0"/>
              </a:spcBef>
            </a:pPr>
            <a:r>
              <a:rPr lang="mn-MN" sz="4400" dirty="0">
                <a:latin typeface="Arial" panose="020B0604020202020204" pitchFamily="34" charset="0"/>
                <a:cs typeface="Arial" panose="020B0604020202020204" pitchFamily="34" charset="0"/>
              </a:rPr>
              <a:t>Үйл идэвхжилтийн </a:t>
            </a:r>
            <a:r>
              <a:rPr lang="mn-MN" sz="4400" dirty="0" smtClean="0">
                <a:latin typeface="Arial" panose="020B0604020202020204" pitchFamily="34" charset="0"/>
                <a:cs typeface="Arial" panose="020B0604020202020204" pitchFamily="34" charset="0"/>
              </a:rPr>
              <a:t>диаграм</a:t>
            </a:r>
            <a:endParaRPr lang="en-US" sz="4400" dirty="0">
              <a:latin typeface="Arial" panose="020B0604020202020204" pitchFamily="34" charset="0"/>
              <a:cs typeface="Arial" panose="020B0604020202020204" pitchFamily="34" charset="0"/>
            </a:endParaRPr>
          </a:p>
        </p:txBody>
      </p:sp>
      <p:pic>
        <p:nvPicPr>
          <p:cNvPr id="4" name="Picture 3" descr="C:\Users\md_moogii0306\Desktop\adminLogin.png"/>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556932"/>
            <a:ext cx="3733165" cy="2867025"/>
          </a:xfrm>
          <a:prstGeom prst="rect">
            <a:avLst/>
          </a:prstGeom>
          <a:noFill/>
          <a:ln>
            <a:noFill/>
          </a:ln>
        </p:spPr>
      </p:pic>
      <p:pic>
        <p:nvPicPr>
          <p:cNvPr id="5" name="Content Placeholder 4" descr="C:\Users\md_moogii0306\Desktop\appmenuAC.png"/>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6204456" y="2556932"/>
            <a:ext cx="4692142" cy="3092449"/>
          </a:xfrm>
          <a:prstGeom prst="rect">
            <a:avLst/>
          </a:prstGeom>
          <a:noFill/>
          <a:ln>
            <a:noFill/>
          </a:ln>
        </p:spPr>
      </p:pic>
      <p:sp>
        <p:nvSpPr>
          <p:cNvPr id="6" name="Rectangle 5"/>
          <p:cNvSpPr/>
          <p:nvPr/>
        </p:nvSpPr>
        <p:spPr>
          <a:xfrm>
            <a:off x="936338" y="5632058"/>
            <a:ext cx="3706527" cy="369332"/>
          </a:xfrm>
          <a:prstGeom prst="rect">
            <a:avLst/>
          </a:prstGeom>
        </p:spPr>
        <p:txBody>
          <a:bodyPr wrap="none">
            <a:spAutoFit/>
          </a:bodyPr>
          <a:lstStyle/>
          <a:p>
            <a:r>
              <a:rPr lang="en-US" sz="1400" dirty="0" err="1">
                <a:latin typeface="Arial" panose="020B0604020202020204" pitchFamily="34" charset="0"/>
                <a:ea typeface="Times New Roman" panose="02020603050405020304" pitchFamily="18" charset="0"/>
                <a:cs typeface="Times New Roman" panose="02020603050405020304" pitchFamily="18" charset="0"/>
              </a:rPr>
              <a:t>Админ</a:t>
            </a:r>
            <a:r>
              <a:rPr lang="en-US" sz="1400" dirty="0">
                <a:latin typeface="Arial" panose="020B0604020202020204" pitchFamily="34" charset="0"/>
                <a:ea typeface="Times New Roman" panose="02020603050405020304" pitchFamily="18" charset="0"/>
                <a:cs typeface="Times New Roman" panose="02020603050405020304" pitchFamily="18" charset="0"/>
              </a:rPr>
              <a:t> </a:t>
            </a:r>
            <a:r>
              <a:rPr lang="en-US" sz="1400" dirty="0" err="1">
                <a:latin typeface="Arial" panose="020B0604020202020204" pitchFamily="34" charset="0"/>
                <a:ea typeface="Times New Roman" panose="02020603050405020304" pitchFamily="18" charset="0"/>
                <a:cs typeface="Times New Roman" panose="02020603050405020304" pitchFamily="18" charset="0"/>
              </a:rPr>
              <a:t>системд</a:t>
            </a:r>
            <a:r>
              <a:rPr lang="en-US" sz="1400" dirty="0">
                <a:latin typeface="Arial" panose="020B0604020202020204" pitchFamily="34" charset="0"/>
                <a:ea typeface="Times New Roman" panose="02020603050405020304" pitchFamily="18" charset="0"/>
                <a:cs typeface="Times New Roman" panose="02020603050405020304" pitchFamily="18" charset="0"/>
              </a:rPr>
              <a:t> </a:t>
            </a:r>
            <a:r>
              <a:rPr lang="en-US" sz="1400" dirty="0" err="1">
                <a:latin typeface="Arial" panose="020B0604020202020204" pitchFamily="34" charset="0"/>
                <a:ea typeface="Times New Roman" panose="02020603050405020304" pitchFamily="18" charset="0"/>
                <a:cs typeface="Times New Roman" panose="02020603050405020304" pitchFamily="18" charset="0"/>
              </a:rPr>
              <a:t>нэвтрэх</a:t>
            </a:r>
            <a:r>
              <a:rPr lang="en-US" sz="1400" dirty="0">
                <a:latin typeface="Arial" panose="020B0604020202020204" pitchFamily="34" charset="0"/>
                <a:ea typeface="Times New Roman" panose="02020603050405020304" pitchFamily="18" charset="0"/>
                <a:cs typeface="Times New Roman" panose="02020603050405020304" pitchFamily="18" charset="0"/>
              </a:rPr>
              <a:t> </a:t>
            </a:r>
            <a:r>
              <a:rPr lang="en-US" sz="1400" dirty="0" err="1" smtClean="0">
                <a:latin typeface="Arial" panose="020B0604020202020204" pitchFamily="34" charset="0"/>
                <a:ea typeface="Times New Roman" panose="02020603050405020304" pitchFamily="18" charset="0"/>
                <a:cs typeface="Times New Roman" panose="02020603050405020304" pitchFamily="18" charset="0"/>
              </a:rPr>
              <a:t>хэсгийн</a:t>
            </a:r>
            <a:r>
              <a:rPr lang="mn-MN" sz="1400" dirty="0" smtClean="0">
                <a:latin typeface="Arial" panose="020B0604020202020204" pitchFamily="34" charset="0"/>
                <a:ea typeface="Times New Roman" panose="02020603050405020304" pitchFamily="18" charset="0"/>
                <a:cs typeface="Times New Roman" panose="02020603050405020304" pitchFamily="18" charset="0"/>
              </a:rPr>
              <a:t> диаграм </a:t>
            </a:r>
            <a:r>
              <a:rPr lang="en-US" dirty="0" smtClean="0">
                <a:latin typeface="Arial" panose="020B0604020202020204" pitchFamily="34" charset="0"/>
                <a:ea typeface="Times New Roman" panose="02020603050405020304" pitchFamily="18" charset="0"/>
                <a:cs typeface="Times New Roman" panose="02020603050405020304" pitchFamily="18" charset="0"/>
              </a:rPr>
              <a:t> </a:t>
            </a:r>
            <a:endParaRPr lang="en-US" dirty="0"/>
          </a:p>
        </p:txBody>
      </p:sp>
      <p:sp>
        <p:nvSpPr>
          <p:cNvPr id="7" name="Rectangle 6"/>
          <p:cNvSpPr/>
          <p:nvPr/>
        </p:nvSpPr>
        <p:spPr>
          <a:xfrm>
            <a:off x="6868572" y="5649381"/>
            <a:ext cx="3936078" cy="369332"/>
          </a:xfrm>
          <a:prstGeom prst="rect">
            <a:avLst/>
          </a:prstGeom>
        </p:spPr>
        <p:txBody>
          <a:bodyPr wrap="none">
            <a:spAutoFit/>
          </a:bodyPr>
          <a:lstStyle/>
          <a:p>
            <a:r>
              <a:rPr lang="en-US" sz="1400" dirty="0" err="1">
                <a:latin typeface="Arial" panose="020B0604020202020204" pitchFamily="34" charset="0"/>
                <a:ea typeface="Times New Roman" panose="02020603050405020304" pitchFamily="18" charset="0"/>
                <a:cs typeface="Times New Roman" panose="02020603050405020304" pitchFamily="18" charset="0"/>
              </a:rPr>
              <a:t>Админий</a:t>
            </a:r>
            <a:r>
              <a:rPr lang="en-US" sz="1400" dirty="0">
                <a:latin typeface="Arial" panose="020B0604020202020204" pitchFamily="34" charset="0"/>
                <a:ea typeface="Times New Roman" panose="02020603050405020304" pitchFamily="18" charset="0"/>
                <a:cs typeface="Times New Roman" panose="02020603050405020304" pitchFamily="18" charset="0"/>
              </a:rPr>
              <a:t> </a:t>
            </a:r>
            <a:r>
              <a:rPr lang="en-US" sz="1400" dirty="0" err="1">
                <a:latin typeface="Arial" panose="020B0604020202020204" pitchFamily="34" charset="0"/>
                <a:ea typeface="Times New Roman" panose="02020603050405020304" pitchFamily="18" charset="0"/>
                <a:cs typeface="Times New Roman" panose="02020603050405020304" pitchFamily="18" charset="0"/>
              </a:rPr>
              <a:t>хийх</a:t>
            </a:r>
            <a:r>
              <a:rPr lang="en-US" sz="1400" dirty="0">
                <a:latin typeface="Arial" panose="020B0604020202020204" pitchFamily="34" charset="0"/>
                <a:ea typeface="Times New Roman" panose="02020603050405020304" pitchFamily="18" charset="0"/>
                <a:cs typeface="Times New Roman" panose="02020603050405020304" pitchFamily="18" charset="0"/>
              </a:rPr>
              <a:t> </a:t>
            </a:r>
            <a:r>
              <a:rPr lang="en-US" sz="1400" dirty="0" err="1">
                <a:latin typeface="Arial" panose="020B0604020202020204" pitchFamily="34" charset="0"/>
                <a:ea typeface="Times New Roman" panose="02020603050405020304" pitchFamily="18" charset="0"/>
                <a:cs typeface="Times New Roman" panose="02020603050405020304" pitchFamily="18" charset="0"/>
              </a:rPr>
              <a:t>үндсэн</a:t>
            </a:r>
            <a:r>
              <a:rPr lang="en-US" sz="1400" dirty="0">
                <a:latin typeface="Arial" panose="020B0604020202020204" pitchFamily="34" charset="0"/>
                <a:ea typeface="Times New Roman" panose="02020603050405020304" pitchFamily="18" charset="0"/>
                <a:cs typeface="Times New Roman" panose="02020603050405020304" pitchFamily="18" charset="0"/>
              </a:rPr>
              <a:t> </a:t>
            </a:r>
            <a:r>
              <a:rPr lang="en-US" sz="1400" dirty="0" err="1" smtClean="0">
                <a:latin typeface="Arial" panose="020B0604020202020204" pitchFamily="34" charset="0"/>
                <a:ea typeface="Times New Roman" panose="02020603050405020304" pitchFamily="18" charset="0"/>
                <a:cs typeface="Times New Roman" panose="02020603050405020304" pitchFamily="18" charset="0"/>
              </a:rPr>
              <a:t>үйлдлүүдийн</a:t>
            </a:r>
            <a:r>
              <a:rPr lang="mn-MN" sz="1400" dirty="0" smtClean="0">
                <a:latin typeface="Arial" panose="020B0604020202020204" pitchFamily="34" charset="0"/>
                <a:ea typeface="Times New Roman" panose="02020603050405020304" pitchFamily="18" charset="0"/>
                <a:cs typeface="Times New Roman" panose="02020603050405020304" pitchFamily="18" charset="0"/>
              </a:rPr>
              <a:t> диаграм</a:t>
            </a:r>
            <a:r>
              <a:rPr lang="en-US" dirty="0" smtClean="0">
                <a:latin typeface="Arial" panose="020B0604020202020204" pitchFamily="34" charset="0"/>
                <a:ea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6630026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n-MN" dirty="0" smtClean="0">
                <a:latin typeface="Arial" panose="020B0604020202020204" pitchFamily="34" charset="0"/>
                <a:cs typeface="Arial" panose="020B0604020202020204" pitchFamily="34" charset="0"/>
              </a:rPr>
              <a:t>Төлөвлөгөө</a:t>
            </a:r>
            <a:endParaRPr lang="en-US" dirty="0">
              <a:latin typeface="Arial" panose="020B0604020202020204" pitchFamily="34" charset="0"/>
              <a:cs typeface="Arial" panose="020B0604020202020204" pitchFamily="34"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5752" y="389965"/>
            <a:ext cx="10810183" cy="5902234"/>
          </a:xfrm>
        </p:spPr>
      </p:pic>
    </p:spTree>
    <p:extLst>
      <p:ext uri="{BB962C8B-B14F-4D97-AF65-F5344CB8AC3E}">
        <p14:creationId xmlns:p14="http://schemas.microsoft.com/office/powerpoint/2010/main" val="4565004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defTabSz="457200" rtl="0">
              <a:spcBef>
                <a:spcPct val="0"/>
              </a:spcBef>
            </a:pPr>
            <a:r>
              <a:rPr lang="mn-MN" sz="4400" dirty="0">
                <a:latin typeface="Arial" panose="020B0604020202020204" pitchFamily="34" charset="0"/>
                <a:cs typeface="Arial" panose="020B0604020202020204" pitchFamily="34" charset="0"/>
              </a:rPr>
              <a:t>Шилжилтийн </a:t>
            </a:r>
            <a:r>
              <a:rPr lang="mn-MN" sz="4400" dirty="0" smtClean="0">
                <a:latin typeface="Arial" panose="020B0604020202020204" pitchFamily="34" charset="0"/>
                <a:cs typeface="Arial" panose="020B0604020202020204" pitchFamily="34" charset="0"/>
              </a:rPr>
              <a:t>диаграм</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endParaRPr lang="en-US" dirty="0"/>
          </a:p>
        </p:txBody>
      </p:sp>
      <p:sp>
        <p:nvSpPr>
          <p:cNvPr id="7" name="Rectangle 6"/>
          <p:cNvSpPr/>
          <p:nvPr/>
        </p:nvSpPr>
        <p:spPr>
          <a:xfrm>
            <a:off x="2238310" y="5875868"/>
            <a:ext cx="2488182" cy="307777"/>
          </a:xfrm>
          <a:prstGeom prst="rect">
            <a:avLst/>
          </a:prstGeom>
        </p:spPr>
        <p:txBody>
          <a:bodyPr wrap="none">
            <a:spAutoFit/>
          </a:bodyPr>
          <a:lstStyle/>
          <a:p>
            <a:r>
              <a:rPr lang="en-US" sz="1400" dirty="0" err="1">
                <a:latin typeface="Arial" panose="020B0604020202020204" pitchFamily="34" charset="0"/>
                <a:ea typeface="Times New Roman" panose="02020603050405020304" pitchFamily="18" charset="0"/>
                <a:cs typeface="Times New Roman" panose="02020603050405020304" pitchFamily="18" charset="0"/>
              </a:rPr>
              <a:t>Шилжилтийн</a:t>
            </a:r>
            <a:r>
              <a:rPr lang="en-US" sz="1400" dirty="0">
                <a:latin typeface="Arial" panose="020B0604020202020204" pitchFamily="34" charset="0"/>
                <a:ea typeface="Times New Roman" panose="02020603050405020304" pitchFamily="18" charset="0"/>
                <a:cs typeface="Times New Roman" panose="02020603050405020304" pitchFamily="18" charset="0"/>
              </a:rPr>
              <a:t> </a:t>
            </a:r>
            <a:r>
              <a:rPr lang="en-US" sz="1400" dirty="0" err="1">
                <a:latin typeface="Arial" panose="020B0604020202020204" pitchFamily="34" charset="0"/>
                <a:ea typeface="Times New Roman" panose="02020603050405020304" pitchFamily="18" charset="0"/>
                <a:cs typeface="Times New Roman" panose="02020603050405020304" pitchFamily="18" charset="0"/>
              </a:rPr>
              <a:t>диаграм</a:t>
            </a:r>
            <a:r>
              <a:rPr lang="en-US" sz="1400" dirty="0">
                <a:latin typeface="Arial" panose="020B0604020202020204" pitchFamily="34" charset="0"/>
                <a:ea typeface="Times New Roman" panose="02020603050405020304" pitchFamily="18" charset="0"/>
                <a:cs typeface="Times New Roman" panose="02020603050405020304" pitchFamily="18" charset="0"/>
              </a:rPr>
              <a:t> (</a:t>
            </a:r>
            <a:r>
              <a:rPr lang="en-US" sz="1400" dirty="0" err="1">
                <a:latin typeface="Arial" panose="020B0604020202020204" pitchFamily="34" charset="0"/>
                <a:ea typeface="Times New Roman" panose="02020603050405020304" pitchFamily="18" charset="0"/>
                <a:cs typeface="Times New Roman" panose="02020603050405020304" pitchFamily="18" charset="0"/>
              </a:rPr>
              <a:t>Вэб</a:t>
            </a:r>
            <a:r>
              <a:rPr lang="en-US" sz="1400" dirty="0">
                <a:latin typeface="Arial" panose="020B0604020202020204" pitchFamily="34" charset="0"/>
                <a:ea typeface="Times New Roman" panose="02020603050405020304" pitchFamily="18" charset="0"/>
                <a:cs typeface="Times New Roman" panose="02020603050405020304" pitchFamily="18" charset="0"/>
              </a:rPr>
              <a:t>)</a:t>
            </a:r>
            <a:endParaRPr lang="en-US" sz="1400" dirty="0"/>
          </a:p>
        </p:txBody>
      </p:sp>
      <p:sp>
        <p:nvSpPr>
          <p:cNvPr id="8" name="Rectangle 7"/>
          <p:cNvSpPr/>
          <p:nvPr/>
        </p:nvSpPr>
        <p:spPr>
          <a:xfrm>
            <a:off x="6957546" y="5875868"/>
            <a:ext cx="2892908" cy="307777"/>
          </a:xfrm>
          <a:prstGeom prst="rect">
            <a:avLst/>
          </a:prstGeom>
        </p:spPr>
        <p:txBody>
          <a:bodyPr wrap="none">
            <a:spAutoFit/>
          </a:bodyPr>
          <a:lstStyle/>
          <a:p>
            <a:r>
              <a:rPr lang="en-US" sz="1400" dirty="0" err="1">
                <a:latin typeface="Arial" panose="020B0604020202020204" pitchFamily="34" charset="0"/>
                <a:ea typeface="Times New Roman" panose="02020603050405020304" pitchFamily="18" charset="0"/>
                <a:cs typeface="Times New Roman" panose="02020603050405020304" pitchFamily="18" charset="0"/>
              </a:rPr>
              <a:t>Шилжилтийн</a:t>
            </a:r>
            <a:r>
              <a:rPr lang="en-US" sz="1400" dirty="0">
                <a:latin typeface="Arial" panose="020B0604020202020204" pitchFamily="34" charset="0"/>
                <a:ea typeface="Times New Roman" panose="02020603050405020304" pitchFamily="18" charset="0"/>
                <a:cs typeface="Times New Roman" panose="02020603050405020304" pitchFamily="18" charset="0"/>
              </a:rPr>
              <a:t> </a:t>
            </a:r>
            <a:r>
              <a:rPr lang="en-US" sz="1400" dirty="0" err="1">
                <a:latin typeface="Arial" panose="020B0604020202020204" pitchFamily="34" charset="0"/>
                <a:ea typeface="Times New Roman" panose="02020603050405020304" pitchFamily="18" charset="0"/>
                <a:cs typeface="Times New Roman" panose="02020603050405020304" pitchFamily="18" charset="0"/>
              </a:rPr>
              <a:t>диаграм</a:t>
            </a:r>
            <a:r>
              <a:rPr lang="en-US" sz="1400" dirty="0">
                <a:latin typeface="Arial" panose="020B0604020202020204" pitchFamily="34" charset="0"/>
                <a:ea typeface="Times New Roman" panose="02020603050405020304" pitchFamily="18" charset="0"/>
                <a:cs typeface="Times New Roman" panose="02020603050405020304" pitchFamily="18" charset="0"/>
              </a:rPr>
              <a:t> (</a:t>
            </a:r>
            <a:r>
              <a:rPr lang="mn-MN" sz="1400" dirty="0">
                <a:latin typeface="Arial" panose="020B0604020202020204" pitchFamily="34" charset="0"/>
                <a:ea typeface="Times New Roman" panose="02020603050405020304" pitchFamily="18" charset="0"/>
                <a:cs typeface="Times New Roman" panose="02020603050405020304" pitchFamily="18" charset="0"/>
              </a:rPr>
              <a:t>Гар Утас)</a:t>
            </a:r>
            <a:endParaRPr lang="en-US" sz="1400" dirty="0"/>
          </a:p>
        </p:txBody>
      </p:sp>
      <p:pic>
        <p:nvPicPr>
          <p:cNvPr id="9" name="Picture 8" descr="C:\Users\md_moogii0306\Desktop\Untitled Diagram.png"/>
          <p:cNvPicPr/>
          <p:nvPr/>
        </p:nvPicPr>
        <p:blipFill>
          <a:blip r:embed="rId2">
            <a:extLst>
              <a:ext uri="{28A0092B-C50C-407E-A947-70E740481C1C}">
                <a14:useLocalDpi xmlns:a14="http://schemas.microsoft.com/office/drawing/2010/main" val="0"/>
              </a:ext>
            </a:extLst>
          </a:blip>
          <a:srcRect/>
          <a:stretch>
            <a:fillRect/>
          </a:stretch>
        </p:blipFill>
        <p:spPr bwMode="auto">
          <a:xfrm>
            <a:off x="1491280" y="2746658"/>
            <a:ext cx="3982242" cy="2939485"/>
          </a:xfrm>
          <a:prstGeom prst="rect">
            <a:avLst/>
          </a:prstGeom>
          <a:noFill/>
          <a:ln>
            <a:noFill/>
          </a:ln>
        </p:spPr>
      </p:pic>
      <p:pic>
        <p:nvPicPr>
          <p:cNvPr id="10" name="Picture 9" descr="C:\Users\md_moogii0306\Desktop\з.png"/>
          <p:cNvPicPr/>
          <p:nvPr/>
        </p:nvPicPr>
        <p:blipFill>
          <a:blip r:embed="rId3">
            <a:extLst>
              <a:ext uri="{28A0092B-C50C-407E-A947-70E740481C1C}">
                <a14:useLocalDpi xmlns:a14="http://schemas.microsoft.com/office/drawing/2010/main" val="0"/>
              </a:ext>
            </a:extLst>
          </a:blip>
          <a:srcRect/>
          <a:stretch>
            <a:fillRect/>
          </a:stretch>
        </p:blipFill>
        <p:spPr bwMode="auto">
          <a:xfrm>
            <a:off x="5844338" y="2689860"/>
            <a:ext cx="4613307" cy="3053080"/>
          </a:xfrm>
          <a:prstGeom prst="rect">
            <a:avLst/>
          </a:prstGeom>
          <a:noFill/>
          <a:ln>
            <a:noFill/>
          </a:ln>
        </p:spPr>
      </p:pic>
    </p:spTree>
    <p:extLst>
      <p:ext uri="{BB962C8B-B14F-4D97-AF65-F5344CB8AC3E}">
        <p14:creationId xmlns:p14="http://schemas.microsoft.com/office/powerpoint/2010/main" val="15915057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n-MN" dirty="0" smtClean="0">
                <a:latin typeface="Arial" panose="020B0604020202020204" pitchFamily="34" charset="0"/>
                <a:cs typeface="Arial" panose="020B0604020202020204" pitchFamily="34" charset="0"/>
              </a:rPr>
              <a:t>Өгөгдлийн сангийн зохиомж</a:t>
            </a:r>
            <a:endParaRPr lang="en-US" dirty="0">
              <a:latin typeface="Arial" panose="020B0604020202020204" pitchFamily="34" charset="0"/>
              <a:cs typeface="Arial" panose="020B0604020202020204" pitchFamily="34" charset="0"/>
            </a:endParaRPr>
          </a:p>
        </p:txBody>
      </p:sp>
      <p:pic>
        <p:nvPicPr>
          <p:cNvPr id="7" name="Content Placeholder 6" descr="C:\Users\md_moogii0306\Desktop\New folder (7)\db.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07512" y="2557463"/>
            <a:ext cx="6976975" cy="3317875"/>
          </a:xfrm>
          <a:prstGeom prst="rect">
            <a:avLst/>
          </a:prstGeom>
          <a:noFill/>
          <a:ln>
            <a:noFill/>
          </a:ln>
        </p:spPr>
      </p:pic>
    </p:spTree>
    <p:extLst>
      <p:ext uri="{BB962C8B-B14F-4D97-AF65-F5344CB8AC3E}">
        <p14:creationId xmlns:p14="http://schemas.microsoft.com/office/powerpoint/2010/main" val="31655407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ctr" defTabSz="457200" rtl="0">
              <a:spcBef>
                <a:spcPct val="0"/>
              </a:spcBef>
            </a:pPr>
            <a:r>
              <a:rPr lang="mn-MN" sz="4400" dirty="0" smtClean="0">
                <a:latin typeface="Arial" panose="020B0604020202020204" pitchFamily="34" charset="0"/>
                <a:cs typeface="Arial" panose="020B0604020202020204" pitchFamily="34" charset="0"/>
              </a:rPr>
              <a:t>Архитектурын </a:t>
            </a:r>
            <a:r>
              <a:rPr lang="mn-MN" sz="4400" dirty="0">
                <a:latin typeface="Arial" panose="020B0604020202020204" pitchFamily="34" charset="0"/>
                <a:cs typeface="Arial" panose="020B0604020202020204" pitchFamily="34" charset="0"/>
              </a:rPr>
              <a:t>зохиомж</a:t>
            </a:r>
            <a:r>
              <a:rPr lang="mn-MN"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pic>
        <p:nvPicPr>
          <p:cNvPr id="5" name="Content Placeholder 4" descr="C:\Users\md_moogii0306\Desktop\archi.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88567" y="2557463"/>
            <a:ext cx="5614865" cy="3317875"/>
          </a:xfrm>
          <a:prstGeom prst="rect">
            <a:avLst/>
          </a:prstGeom>
          <a:noFill/>
          <a:ln>
            <a:noFill/>
          </a:ln>
        </p:spPr>
      </p:pic>
    </p:spTree>
    <p:extLst>
      <p:ext uri="{BB962C8B-B14F-4D97-AF65-F5344CB8AC3E}">
        <p14:creationId xmlns:p14="http://schemas.microsoft.com/office/powerpoint/2010/main" val="15824101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n-MN" dirty="0" smtClean="0"/>
              <a:t>Хэрэглэгчийн харьцах хэсгийн зохиомж </a:t>
            </a:r>
            <a:endParaRPr lang="en-US" dirty="0"/>
          </a:p>
        </p:txBody>
      </p:sp>
      <p:pic>
        <p:nvPicPr>
          <p:cNvPr id="4" name="Content Placeholder 3" descr="C:\Users\md_moogii0306\Desktop\New folder (7)\z6.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7450" y="2544584"/>
            <a:ext cx="1996445" cy="3317875"/>
          </a:xfrm>
          <a:prstGeom prst="rect">
            <a:avLst/>
          </a:prstGeom>
          <a:noFill/>
          <a:ln>
            <a:noFill/>
          </a:ln>
        </p:spPr>
      </p:pic>
      <p:pic>
        <p:nvPicPr>
          <p:cNvPr id="5" name="Picture 4" descr="C:\Users\md_moogii0306\Desktop\New folder (7)\z7.png"/>
          <p:cNvPicPr/>
          <p:nvPr/>
        </p:nvPicPr>
        <p:blipFill>
          <a:blip r:embed="rId3">
            <a:extLst>
              <a:ext uri="{28A0092B-C50C-407E-A947-70E740481C1C}">
                <a14:useLocalDpi xmlns:a14="http://schemas.microsoft.com/office/drawing/2010/main" val="0"/>
              </a:ext>
            </a:extLst>
          </a:blip>
          <a:srcRect/>
          <a:stretch>
            <a:fillRect/>
          </a:stretch>
        </p:blipFill>
        <p:spPr bwMode="auto">
          <a:xfrm>
            <a:off x="3912235" y="2544584"/>
            <a:ext cx="2183765" cy="3418334"/>
          </a:xfrm>
          <a:prstGeom prst="rect">
            <a:avLst/>
          </a:prstGeom>
          <a:noFill/>
          <a:ln>
            <a:noFill/>
          </a:ln>
        </p:spPr>
      </p:pic>
      <p:pic>
        <p:nvPicPr>
          <p:cNvPr id="6" name="Picture 5" descr="C:\Users\md_moogii0306\Desktop\New folder (7)\z8.png"/>
          <p:cNvPicPr/>
          <p:nvPr/>
        </p:nvPicPr>
        <p:blipFill>
          <a:blip r:embed="rId4">
            <a:extLst>
              <a:ext uri="{28A0092B-C50C-407E-A947-70E740481C1C}">
                <a14:useLocalDpi xmlns:a14="http://schemas.microsoft.com/office/drawing/2010/main" val="0"/>
              </a:ext>
            </a:extLst>
          </a:blip>
          <a:srcRect/>
          <a:stretch>
            <a:fillRect/>
          </a:stretch>
        </p:blipFill>
        <p:spPr bwMode="auto">
          <a:xfrm>
            <a:off x="6316787" y="2544584"/>
            <a:ext cx="1953895" cy="3418334"/>
          </a:xfrm>
          <a:prstGeom prst="rect">
            <a:avLst/>
          </a:prstGeom>
          <a:noFill/>
          <a:ln>
            <a:noFill/>
          </a:ln>
        </p:spPr>
      </p:pic>
      <p:pic>
        <p:nvPicPr>
          <p:cNvPr id="7" name="Picture 6" descr="C:\Users\md_moogii0306\Desktop\New folder (7)\z9.png"/>
          <p:cNvPicPr/>
          <p:nvPr/>
        </p:nvPicPr>
        <p:blipFill>
          <a:blip r:embed="rId5">
            <a:extLst>
              <a:ext uri="{28A0092B-C50C-407E-A947-70E740481C1C}">
                <a14:useLocalDpi xmlns:a14="http://schemas.microsoft.com/office/drawing/2010/main" val="0"/>
              </a:ext>
            </a:extLst>
          </a:blip>
          <a:srcRect/>
          <a:stretch>
            <a:fillRect/>
          </a:stretch>
        </p:blipFill>
        <p:spPr bwMode="auto">
          <a:xfrm>
            <a:off x="8588826" y="2544584"/>
            <a:ext cx="1891665" cy="3317875"/>
          </a:xfrm>
          <a:prstGeom prst="rect">
            <a:avLst/>
          </a:prstGeom>
          <a:noFill/>
          <a:ln>
            <a:noFill/>
          </a:ln>
        </p:spPr>
      </p:pic>
    </p:spTree>
    <p:extLst>
      <p:ext uri="{BB962C8B-B14F-4D97-AF65-F5344CB8AC3E}">
        <p14:creationId xmlns:p14="http://schemas.microsoft.com/office/powerpoint/2010/main" val="4072208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n-MN" dirty="0"/>
              <a:t>Хэрэглэгчийн харьцах хэсгийн зохиомж </a:t>
            </a:r>
            <a:endParaRPr lang="en-US" dirty="0"/>
          </a:p>
        </p:txBody>
      </p:sp>
      <p:pic>
        <p:nvPicPr>
          <p:cNvPr id="4" name="Content Placeholder 3" descr="C:\Users\md_moogii0306\Desktop\New folder (7)\z10.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2249" y="2544584"/>
            <a:ext cx="4694760" cy="3317875"/>
          </a:xfrm>
          <a:prstGeom prst="rect">
            <a:avLst/>
          </a:prstGeom>
          <a:noFill/>
          <a:ln>
            <a:noFill/>
          </a:ln>
        </p:spPr>
      </p:pic>
      <p:pic>
        <p:nvPicPr>
          <p:cNvPr id="5" name="Picture 4" descr="C:\Users\md_moogii0306\Desktop\New folder (7)\z11.png"/>
          <p:cNvPicPr/>
          <p:nvPr/>
        </p:nvPicPr>
        <p:blipFill>
          <a:blip r:embed="rId3">
            <a:extLst>
              <a:ext uri="{28A0092B-C50C-407E-A947-70E740481C1C}">
                <a14:useLocalDpi xmlns:a14="http://schemas.microsoft.com/office/drawing/2010/main" val="0"/>
              </a:ext>
            </a:extLst>
          </a:blip>
          <a:srcRect/>
          <a:stretch>
            <a:fillRect/>
          </a:stretch>
        </p:blipFill>
        <p:spPr bwMode="auto">
          <a:xfrm>
            <a:off x="6272012" y="2494354"/>
            <a:ext cx="4866590" cy="3418334"/>
          </a:xfrm>
          <a:prstGeom prst="rect">
            <a:avLst/>
          </a:prstGeom>
          <a:noFill/>
          <a:ln>
            <a:noFill/>
          </a:ln>
        </p:spPr>
      </p:pic>
    </p:spTree>
    <p:extLst>
      <p:ext uri="{BB962C8B-B14F-4D97-AF65-F5344CB8AC3E}">
        <p14:creationId xmlns:p14="http://schemas.microsoft.com/office/powerpoint/2010/main" val="2546446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n-MN" dirty="0" smtClean="0">
                <a:latin typeface="Times New Roman" panose="02020603050405020304" pitchFamily="18" charset="0"/>
                <a:cs typeface="Times New Roman" panose="02020603050405020304" pitchFamily="18" charset="0"/>
              </a:rPr>
              <a:t>Дүгнэлт</a:t>
            </a:r>
            <a:endParaRPr lang="en-US" dirty="0"/>
          </a:p>
        </p:txBody>
      </p:sp>
      <p:sp>
        <p:nvSpPr>
          <p:cNvPr id="3" name="Content Placeholder 2"/>
          <p:cNvSpPr>
            <a:spLocks noGrp="1"/>
          </p:cNvSpPr>
          <p:nvPr>
            <p:ph idx="1"/>
          </p:nvPr>
        </p:nvSpPr>
        <p:spPr/>
        <p:txBody>
          <a:bodyPr/>
          <a:lstStyle/>
          <a:p>
            <a:pPr algn="just"/>
            <a:r>
              <a:rPr lang="mn-MN" dirty="0" smtClean="0">
                <a:latin typeface="Arial" panose="020B0604020202020204" pitchFamily="34" charset="0"/>
                <a:cs typeface="Arial" panose="020B0604020202020204" pitchFamily="34" charset="0"/>
              </a:rPr>
              <a:t>Дипломын ажлын хугацааны төлөвлөгөөний дагуу ажлыг гүйцэтгэсэн болно. Өгөгдлийн </a:t>
            </a:r>
            <a:r>
              <a:rPr lang="mn-MN" dirty="0">
                <a:latin typeface="Arial" panose="020B0604020202020204" pitchFamily="34" charset="0"/>
                <a:cs typeface="Arial" panose="020B0604020202020204" pitchFamily="34" charset="0"/>
              </a:rPr>
              <a:t>нууцлал, аюулгүй байдлын талаар болон систем хөгжүүлэхэд шаардлагатай гар утас болон вэб програм хийхэд </a:t>
            </a:r>
            <a:r>
              <a:rPr lang="mn-MN" dirty="0" smtClean="0">
                <a:latin typeface="Arial" panose="020B0604020202020204" pitchFamily="34" charset="0"/>
                <a:cs typeface="Arial" panose="020B0604020202020204" pitchFamily="34" charset="0"/>
              </a:rPr>
              <a:t>шаардагдах онолын </a:t>
            </a:r>
            <a:r>
              <a:rPr lang="mn-MN" dirty="0">
                <a:latin typeface="Arial" panose="020B0604020202020204" pitchFamily="34" charset="0"/>
                <a:cs typeface="Arial" panose="020B0604020202020204" pitchFamily="34" charset="0"/>
              </a:rPr>
              <a:t>мэдлэгийг олж авлаа</a:t>
            </a:r>
            <a:r>
              <a:rPr lang="mn-MN" dirty="0" smtClean="0">
                <a:latin typeface="Arial" panose="020B0604020202020204" pitchFamily="34" charset="0"/>
                <a:cs typeface="Arial" panose="020B0604020202020204" pitchFamily="34" charset="0"/>
              </a:rPr>
              <a:t>. Мөн </a:t>
            </a:r>
            <a:r>
              <a:rPr lang="mn-MN" dirty="0">
                <a:latin typeface="Arial" panose="020B0604020202020204" pitchFamily="34" charset="0"/>
                <a:cs typeface="Arial" panose="020B0604020202020204" pitchFamily="34" charset="0"/>
              </a:rPr>
              <a:t>өгөгдлийн нууцлал, аюулгүй байдалын тусламж програмыг хэрэгжүүлэхэд шаардлагатай системийн шинжилгээ зохиомжыг </a:t>
            </a:r>
            <a:r>
              <a:rPr lang="mn-MN" dirty="0" smtClean="0">
                <a:latin typeface="Arial" panose="020B0604020202020204" pitchFamily="34" charset="0"/>
                <a:cs typeface="Arial" panose="020B0604020202020204" pitchFamily="34" charset="0"/>
              </a:rPr>
              <a:t>гарган түүн дээр үндэслэн </a:t>
            </a:r>
            <a:r>
              <a:rPr lang="mn-MN" smtClean="0">
                <a:latin typeface="Arial" panose="020B0604020202020204" pitchFamily="34" charset="0"/>
                <a:cs typeface="Arial" panose="020B0604020202020204" pitchFamily="34" charset="0"/>
              </a:rPr>
              <a:t>програм хөгжүүлж байна.</a:t>
            </a:r>
            <a:endParaRPr lang="en-US" dirty="0"/>
          </a:p>
        </p:txBody>
      </p:sp>
    </p:spTree>
    <p:extLst>
      <p:ext uri="{BB962C8B-B14F-4D97-AF65-F5344CB8AC3E}">
        <p14:creationId xmlns:p14="http://schemas.microsoft.com/office/powerpoint/2010/main" val="9459921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2257140"/>
            <a:ext cx="9601196" cy="1303867"/>
          </a:xfrm>
        </p:spPr>
        <p:txBody>
          <a:bodyPr/>
          <a:lstStyle/>
          <a:p>
            <a:r>
              <a:rPr lang="mn-MN" dirty="0">
                <a:latin typeface="Arial" panose="020B0604020202020204" pitchFamily="34" charset="0"/>
                <a:cs typeface="Arial" panose="020B0604020202020204" pitchFamily="34" charset="0"/>
              </a:rPr>
              <a:t>Анхаарал </a:t>
            </a:r>
            <a:r>
              <a:rPr lang="en" dirty="0">
                <a:latin typeface="Arial" panose="020B0604020202020204" pitchFamily="34" charset="0"/>
                <a:cs typeface="Arial" panose="020B0604020202020204" pitchFamily="34" charset="0"/>
              </a:rPr>
              <a:t>тавьсанд </a:t>
            </a:r>
            <a:r>
              <a:rPr lang="mn-MN" dirty="0" smtClean="0">
                <a:latin typeface="Arial" panose="020B0604020202020204" pitchFamily="34" charset="0"/>
                <a:cs typeface="Arial" panose="020B0604020202020204" pitchFamily="34" charset="0"/>
              </a:rPr>
              <a:t>баярлалаа</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5263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n-MN" dirty="0">
                <a:latin typeface="Arial" panose="020B0604020202020204" pitchFamily="34" charset="0"/>
                <a:cs typeface="Arial" panose="020B0604020202020204" pitchFamily="34" charset="0"/>
              </a:rPr>
              <a:t>Агуулга</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mn-MN" dirty="0">
                <a:latin typeface="Arial" panose="020B0604020202020204" pitchFamily="34" charset="0"/>
                <a:cs typeface="Arial" panose="020B0604020202020204" pitchFamily="34" charset="0"/>
              </a:rPr>
              <a:t>Оршил</a:t>
            </a:r>
          </a:p>
          <a:p>
            <a:pPr>
              <a:buFont typeface="Wingdings" panose="05000000000000000000" pitchFamily="2" charset="2"/>
              <a:buChar char="Ø"/>
            </a:pPr>
            <a:r>
              <a:rPr lang="mn-MN" dirty="0">
                <a:latin typeface="Arial" panose="020B0604020202020204" pitchFamily="34" charset="0"/>
                <a:cs typeface="Arial" panose="020B0604020202020204" pitchFamily="34" charset="0"/>
              </a:rPr>
              <a:t>Зорилго</a:t>
            </a:r>
          </a:p>
          <a:p>
            <a:pPr>
              <a:buFont typeface="Wingdings" panose="05000000000000000000" pitchFamily="2" charset="2"/>
              <a:buChar char="Ø"/>
            </a:pPr>
            <a:r>
              <a:rPr lang="mn-MN" dirty="0">
                <a:latin typeface="Arial" panose="020B0604020202020204" pitchFamily="34" charset="0"/>
                <a:cs typeface="Arial" panose="020B0604020202020204" pitchFamily="34" charset="0"/>
              </a:rPr>
              <a:t>Сэдвийн судалгаа</a:t>
            </a:r>
          </a:p>
          <a:p>
            <a:pPr>
              <a:buFont typeface="Wingdings" panose="05000000000000000000" pitchFamily="2" charset="2"/>
              <a:buChar char="Ø"/>
            </a:pPr>
            <a:r>
              <a:rPr lang="mn-MN" dirty="0" smtClean="0">
                <a:latin typeface="Arial" panose="020B0604020202020204" pitchFamily="34" charset="0"/>
                <a:cs typeface="Arial" panose="020B0604020202020204" pitchFamily="34" charset="0"/>
              </a:rPr>
              <a:t>Технологийн </a:t>
            </a:r>
            <a:r>
              <a:rPr lang="mn-MN" dirty="0">
                <a:latin typeface="Arial" panose="020B0604020202020204" pitchFamily="34" charset="0"/>
                <a:cs typeface="Arial" panose="020B0604020202020204" pitchFamily="34" charset="0"/>
              </a:rPr>
              <a:t>судалгаа</a:t>
            </a:r>
          </a:p>
          <a:p>
            <a:pPr>
              <a:buFont typeface="Wingdings" panose="05000000000000000000" pitchFamily="2" charset="2"/>
              <a:buChar char="Ø"/>
            </a:pPr>
            <a:r>
              <a:rPr lang="mn-MN" dirty="0">
                <a:latin typeface="Arial" panose="020B0604020202020204" pitchFamily="34" charset="0"/>
                <a:cs typeface="Arial" panose="020B0604020202020204" pitchFamily="34" charset="0"/>
              </a:rPr>
              <a:t>Системийн шинжилгээ зохиомж</a:t>
            </a:r>
          </a:p>
          <a:p>
            <a:pPr>
              <a:buFont typeface="Wingdings" panose="05000000000000000000" pitchFamily="2" charset="2"/>
              <a:buChar char="Ø"/>
            </a:pPr>
            <a:r>
              <a:rPr lang="mn-MN" dirty="0">
                <a:latin typeface="Arial" panose="020B0604020202020204" pitchFamily="34" charset="0"/>
                <a:cs typeface="Arial" panose="020B0604020202020204" pitchFamily="34" charset="0"/>
              </a:rPr>
              <a:t>Дүгнэлт</a:t>
            </a:r>
          </a:p>
          <a:p>
            <a:endParaRPr lang="en-US" dirty="0"/>
          </a:p>
        </p:txBody>
      </p:sp>
    </p:spTree>
    <p:extLst>
      <p:ext uri="{BB962C8B-B14F-4D97-AF65-F5344CB8AC3E}">
        <p14:creationId xmlns:p14="http://schemas.microsoft.com/office/powerpoint/2010/main" val="9535427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n-MN" dirty="0" smtClean="0">
                <a:latin typeface="Arial" panose="020B0604020202020204" pitchFamily="34" charset="0"/>
                <a:cs typeface="Arial" panose="020B0604020202020204" pitchFamily="34" charset="0"/>
              </a:rPr>
              <a:t>Оршил</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lgn="just"/>
            <a:r>
              <a:rPr lang="mn-MN" dirty="0">
                <a:latin typeface="Arial" panose="020B0604020202020204" pitchFamily="34" charset="0"/>
                <a:cs typeface="Arial" panose="020B0604020202020204" pitchFamily="34" charset="0"/>
              </a:rPr>
              <a:t>Мэдээлэл технологи харилцаа холбоо асар өндөр хөгжсөн өнөө үед хүний хэрэгцээнд нийцсэн програм хангамж болон техник хангамжуудыг бараг л бүгдийг үйлдвэрлэсэн байна. Үүнийг дагаад програм хангамжид ашиглагдах маш их өгөгдөл бий болсон бөгөөд түүний нууцлал болон аюулгүй байдалын талаар асуудлууд үүсч байна. Иймд өгөгдлийн нууцлал, аюулгүй байдалын талаарх сэдвийг энэхүү баклаварын судалгааны ажилаараа сонгон авч судалгаа</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831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n-MN" dirty="0" smtClean="0">
                <a:latin typeface="Arial" panose="020B0604020202020204" pitchFamily="34" charset="0"/>
                <a:cs typeface="Arial" panose="020B0604020202020204" pitchFamily="34" charset="0"/>
              </a:rPr>
              <a:t>Зорилго</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lgn="just"/>
            <a:r>
              <a:rPr lang="mn-MN" dirty="0">
                <a:latin typeface="Arial" panose="020B0604020202020204" pitchFamily="34" charset="0"/>
                <a:cs typeface="Arial" panose="020B0604020202020204" pitchFamily="34" charset="0"/>
              </a:rPr>
              <a:t>O</a:t>
            </a:r>
            <a:r>
              <a:rPr lang="mn-MN" dirty="0" smtClean="0">
                <a:latin typeface="Arial" panose="020B0604020202020204" pitchFamily="34" charset="0"/>
                <a:cs typeface="Arial" panose="020B0604020202020204" pitchFamily="34" charset="0"/>
              </a:rPr>
              <a:t>юутан </a:t>
            </a:r>
            <a:r>
              <a:rPr lang="mn-MN" dirty="0">
                <a:latin typeface="Arial" panose="020B0604020202020204" pitchFamily="34" charset="0"/>
                <a:cs typeface="Arial" panose="020B0604020202020204" pitchFamily="34" charset="0"/>
              </a:rPr>
              <a:t>сурагчидад өгөгдлийн нууцлал, аюулгүй байдалын </a:t>
            </a:r>
            <a:r>
              <a:rPr lang="mn-MN" dirty="0" smtClean="0">
                <a:latin typeface="Arial" panose="020B0604020202020204" pitchFamily="34" charset="0"/>
                <a:cs typeface="Arial" panose="020B0604020202020204" pitchFamily="34" charset="0"/>
              </a:rPr>
              <a:t>талаар </a:t>
            </a:r>
            <a:r>
              <a:rPr lang="mn-MN" dirty="0">
                <a:latin typeface="Arial" panose="020B0604020202020204" pitchFamily="34" charset="0"/>
                <a:cs typeface="Arial" panose="020B0604020202020204" pitchFamily="34" charset="0"/>
              </a:rPr>
              <a:t>мэдлэг </a:t>
            </a:r>
            <a:r>
              <a:rPr lang="mn-MN" dirty="0" smtClean="0">
                <a:latin typeface="Arial" panose="020B0604020202020204" pitchFamily="34" charset="0"/>
                <a:cs typeface="Arial" panose="020B0604020202020204" pitchFamily="34" charset="0"/>
              </a:rPr>
              <a:t>олгох, өгөгдлийг хамгаалахад нь туслах зорилгоор гар утасны  тусламжийн програм мөн админ хэрэглэгчид зориулсан вэб </a:t>
            </a:r>
            <a:r>
              <a:rPr lang="mn-MN" dirty="0">
                <a:latin typeface="Arial" panose="020B0604020202020204" pitchFamily="34" charset="0"/>
                <a:cs typeface="Arial" panose="020B0604020202020204" pitchFamily="34" charset="0"/>
              </a:rPr>
              <a:t>хөгжүүлэх юм.</a:t>
            </a:r>
            <a:r>
              <a:rPr lang="en-US"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1361608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n-MN" dirty="0">
                <a:latin typeface="Arial" panose="020B0604020202020204" pitchFamily="34" charset="0"/>
                <a:cs typeface="Arial" panose="020B0604020202020204" pitchFamily="34" charset="0"/>
              </a:rPr>
              <a:t>Сэдвийн </a:t>
            </a:r>
            <a:r>
              <a:rPr lang="mn-MN" dirty="0" smtClean="0">
                <a:latin typeface="Arial" panose="020B0604020202020204" pitchFamily="34" charset="0"/>
                <a:cs typeface="Arial" panose="020B0604020202020204" pitchFamily="34" charset="0"/>
              </a:rPr>
              <a:t>судалгаа</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mn-MN" dirty="0" smtClean="0">
                <a:latin typeface="Arial" panose="020B0604020202020204" pitchFamily="34" charset="0"/>
                <a:cs typeface="Arial" panose="020B0604020202020204" pitchFamily="34" charset="0"/>
              </a:rPr>
              <a:t>Аюулгүй байдал гэж юу вэ?</a:t>
            </a:r>
          </a:p>
          <a:p>
            <a:r>
              <a:rPr lang="mn-MN" dirty="0" smtClean="0">
                <a:latin typeface="Arial" panose="020B0604020202020204" pitchFamily="34" charset="0"/>
                <a:cs typeface="Arial" panose="020B0604020202020204" pitchFamily="34" charset="0"/>
              </a:rPr>
              <a:t>Өгөгдлийн аюулгүй байдал гэж юу вэ?</a:t>
            </a:r>
          </a:p>
          <a:p>
            <a:r>
              <a:rPr lang="mn-MN" dirty="0">
                <a:latin typeface="Arial" panose="020B0604020202020204" pitchFamily="34" charset="0"/>
                <a:cs typeface="Arial" panose="020B0604020202020204" pitchFamily="34" charset="0"/>
              </a:rPr>
              <a:t>Өгөгдлийн аюулгүй байдалын </a:t>
            </a:r>
            <a:r>
              <a:rPr lang="mn-MN" dirty="0" smtClean="0">
                <a:latin typeface="Arial" panose="020B0604020202020204" pitchFamily="34" charset="0"/>
                <a:cs typeface="Arial" panose="020B0604020202020204" pitchFamily="34" charset="0"/>
              </a:rPr>
              <a:t>зорилго</a:t>
            </a:r>
            <a:r>
              <a:rPr lang="en-US" dirty="0" smtClean="0">
                <a:latin typeface="Arial" panose="020B0604020202020204" pitchFamily="34" charset="0"/>
                <a:cs typeface="Arial" panose="020B0604020202020204" pitchFamily="34" charset="0"/>
              </a:rPr>
              <a:t>?</a:t>
            </a:r>
          </a:p>
          <a:p>
            <a:r>
              <a:rPr lang="mn-MN" dirty="0" smtClean="0">
                <a:latin typeface="Arial" panose="020B0604020202020204" pitchFamily="34" charset="0"/>
                <a:cs typeface="Arial" panose="020B0604020202020204" pitchFamily="34" charset="0"/>
              </a:rPr>
              <a:t>Криптограф гэж юу вэ?</a:t>
            </a:r>
          </a:p>
          <a:p>
            <a:r>
              <a:rPr lang="en-US" dirty="0" smtClean="0">
                <a:latin typeface="Arial" panose="020B0604020202020204" pitchFamily="34" charset="0"/>
                <a:cs typeface="Arial" panose="020B0604020202020204" pitchFamily="34" charset="0"/>
              </a:rPr>
              <a:t>SQL Injection </a:t>
            </a:r>
            <a:r>
              <a:rPr lang="mn-MN" dirty="0" smtClean="0">
                <a:latin typeface="Arial" panose="020B0604020202020204" pitchFamily="34" charset="0"/>
                <a:cs typeface="Arial" panose="020B0604020202020204" pitchFamily="34" charset="0"/>
              </a:rPr>
              <a:t>гэж юу вэ?</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39623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n-MN" dirty="0">
                <a:latin typeface="Arial" panose="020B0604020202020204" pitchFamily="34" charset="0"/>
                <a:cs typeface="Arial" panose="020B0604020202020204" pitchFamily="34" charset="0"/>
              </a:rPr>
              <a:t>Аюулгүй байдал гэж юу вэ</a:t>
            </a:r>
            <a:r>
              <a:rPr lang="mn-MN"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lgn="just"/>
            <a:r>
              <a:rPr lang="en-US" dirty="0" err="1">
                <a:latin typeface="Arial" panose="020B0604020202020204" pitchFamily="34" charset="0"/>
                <a:cs typeface="Arial" panose="020B0604020202020204" pitchFamily="34" charset="0"/>
              </a:rPr>
              <a:t>Аюулгүй</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байдал</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гэдэг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нь</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хор</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хохирлоос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хамгаалах</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эсвэл</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эсэргүүцэх</a:t>
            </a:r>
            <a:r>
              <a:rPr lang="en-US" dirty="0">
                <a:latin typeface="Arial" panose="020B0604020202020204" pitchFamily="34" charset="0"/>
                <a:cs typeface="Arial" panose="020B0604020202020204" pitchFamily="34" charset="0"/>
              </a:rPr>
              <a:t> чадварын </a:t>
            </a:r>
            <a:r>
              <a:rPr lang="en-US" dirty="0" err="1">
                <a:latin typeface="Arial" panose="020B0604020202020204" pitchFamily="34" charset="0"/>
                <a:cs typeface="Arial" panose="020B0604020202020204" pitchFamily="34" charset="0"/>
              </a:rPr>
              <a:t>чанар</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юм</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Энэ</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нь</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хүн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орон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гэр</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эд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зүйл</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улс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үндэстэн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болон</a:t>
            </a:r>
            <a:r>
              <a:rPr lang="en-US" dirty="0">
                <a:latin typeface="Arial" panose="020B0604020202020204" pitchFamily="34" charset="0"/>
                <a:cs typeface="Arial" panose="020B0604020202020204" pitchFamily="34" charset="0"/>
              </a:rPr>
              <a:t> байгуулга </a:t>
            </a:r>
            <a:r>
              <a:rPr lang="en-US" dirty="0" err="1">
                <a:latin typeface="Arial" panose="020B0604020202020204" pitchFamily="34" charset="0"/>
                <a:cs typeface="Arial" panose="020B0604020202020204" pitchFamily="34" charset="0"/>
              </a:rPr>
              <a:t>гэх</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мэт</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эмзэг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үнэ</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цэнэтэй</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бүх</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зүйл</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дээр</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хэрэглэгддэг</a:t>
            </a:r>
            <a:r>
              <a:rPr lang="mn-MN"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28531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mn-MN" dirty="0">
                <a:latin typeface="Arial" panose="020B0604020202020204" pitchFamily="34" charset="0"/>
                <a:cs typeface="Arial" panose="020B0604020202020204" pitchFamily="34" charset="0"/>
              </a:rPr>
              <a:t>Өгөгдлийн аюулгүй байдал гэж юу вэ</a:t>
            </a:r>
            <a:r>
              <a:rPr lang="mn-MN"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lgn="just"/>
            <a:r>
              <a:rPr lang="mn-MN" dirty="0" smtClean="0">
                <a:latin typeface="Arial" panose="020B0604020202020204" pitchFamily="34" charset="0"/>
                <a:cs typeface="Arial" panose="020B0604020202020204" pitchFamily="34" charset="0"/>
              </a:rPr>
              <a:t>Өгөгдлийн аюулгүй байдал гэдэг нь өгөгдөлд хандах зөвшөөрөлгүй хэрэглэгч өгөгдлийн хулгай</a:t>
            </a:r>
            <a:r>
              <a:rPr lang="mn-MN" dirty="0">
                <a:latin typeface="Arial" panose="020B0604020202020204" pitchFamily="34" charset="0"/>
                <a:cs typeface="Arial" panose="020B0604020202020204" pitchFamily="34" charset="0"/>
              </a:rPr>
              <a:t>, буруу хэрэглэх, хүсээгүй халдлага болон </a:t>
            </a:r>
            <a:r>
              <a:rPr lang="mn-MN" dirty="0" smtClean="0">
                <a:latin typeface="Arial" panose="020B0604020202020204" pitchFamily="34" charset="0"/>
                <a:cs typeface="Arial" panose="020B0604020202020204" pitchFamily="34" charset="0"/>
              </a:rPr>
              <a:t>эвдрэл</a:t>
            </a:r>
            <a:r>
              <a:rPr lang="en-US" dirty="0" smtClean="0">
                <a:latin typeface="Arial" panose="020B0604020202020204" pitchFamily="34" charset="0"/>
                <a:cs typeface="Arial" panose="020B0604020202020204" pitchFamily="34" charset="0"/>
              </a:rPr>
              <a:t> </a:t>
            </a:r>
            <a:r>
              <a:rPr lang="mn-MN" dirty="0" smtClean="0">
                <a:latin typeface="Arial" panose="020B0604020202020204" pitchFamily="34" charset="0"/>
                <a:cs typeface="Arial" panose="020B0604020202020204" pitchFamily="34" charset="0"/>
              </a:rPr>
              <a:t>үүсгэхээс хамгаалах юм.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68610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mn-MN" dirty="0">
                <a:latin typeface="Arial" panose="020B0604020202020204" pitchFamily="34" charset="0"/>
                <a:cs typeface="Arial" panose="020B0604020202020204" pitchFamily="34" charset="0"/>
              </a:rPr>
              <a:t>Өгөгдлийн аюулгүй </a:t>
            </a:r>
            <a:r>
              <a:rPr lang="mn-MN" dirty="0" smtClean="0">
                <a:latin typeface="Arial" panose="020B0604020202020204" pitchFamily="34" charset="0"/>
                <a:cs typeface="Arial" panose="020B0604020202020204" pitchFamily="34" charset="0"/>
              </a:rPr>
              <a:t>байдалын зорилго</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295401" y="2556932"/>
            <a:ext cx="4757669" cy="3318936"/>
          </a:xfrm>
        </p:spPr>
        <p:txBody>
          <a:bodyPr/>
          <a:lstStyle/>
          <a:p>
            <a:pPr algn="just"/>
            <a:r>
              <a:rPr lang="en-US" dirty="0" err="1">
                <a:latin typeface="Arial" panose="020B0604020202020204" pitchFamily="34" charset="0"/>
                <a:cs typeface="Arial" panose="020B0604020202020204" pitchFamily="34" charset="0"/>
              </a:rPr>
              <a:t>Аюулгүй</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байдлын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хэмжүүр</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нь</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мэдээллийг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гаднаас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үзэхээс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нууц</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байлгах</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өгөгдлийн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тогтвортой</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байдлыг</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хадгалах</a:t>
            </a:r>
            <a:r>
              <a:rPr lang="mn-MN" dirty="0" smtClean="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нөөцийг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дээд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түвшинд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бэлэн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баталгаатай</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байлгах</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юм</a:t>
            </a:r>
            <a:r>
              <a:rPr lang="mn-MN"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pic>
        <p:nvPicPr>
          <p:cNvPr id="4" name="Picture 3" descr="C:\Users\md_moogii0306\Pictures\The-CIA-triad-goals-of-confidentiality-integrity-and-availability-for-information-security-600x351.png"/>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921303"/>
            <a:ext cx="4110976" cy="2346155"/>
          </a:xfrm>
          <a:prstGeom prst="rect">
            <a:avLst/>
          </a:prstGeom>
          <a:noFill/>
          <a:ln>
            <a:noFill/>
          </a:ln>
        </p:spPr>
      </p:pic>
    </p:spTree>
    <p:extLst>
      <p:ext uri="{BB962C8B-B14F-4D97-AF65-F5344CB8AC3E}">
        <p14:creationId xmlns:p14="http://schemas.microsoft.com/office/powerpoint/2010/main" val="9153054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1625</TotalTime>
  <Words>470</Words>
  <Application>Microsoft Office PowerPoint</Application>
  <PresentationFormat>Widescreen</PresentationFormat>
  <Paragraphs>84</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Garamond</vt:lpstr>
      <vt:lpstr>Times New Roman</vt:lpstr>
      <vt:lpstr>Wingdings</vt:lpstr>
      <vt:lpstr>Organic</vt:lpstr>
      <vt:lpstr>Өгөгдлийн нууцлал, аюулгүй байдалын тусламж  /Гар утасны програм/ </vt:lpstr>
      <vt:lpstr>Төлөвлөгөө</vt:lpstr>
      <vt:lpstr>Агуулга</vt:lpstr>
      <vt:lpstr>Оршил</vt:lpstr>
      <vt:lpstr>Зорилго</vt:lpstr>
      <vt:lpstr>Сэдвийн судалгаа</vt:lpstr>
      <vt:lpstr>Аюулгүй байдал гэж юу вэ?</vt:lpstr>
      <vt:lpstr>Өгөгдлийн аюулгүй байдал гэж юу вэ?</vt:lpstr>
      <vt:lpstr>Өгөгдлийн аюулгүй байдалын зорилго</vt:lpstr>
      <vt:lpstr>Криптограф гэж юу вэ?</vt:lpstr>
      <vt:lpstr>SQL Injection гэж юу вэ?</vt:lpstr>
      <vt:lpstr>SQL Injection сэргийлэх аргууд </vt:lpstr>
      <vt:lpstr>Технологийн судалгаа</vt:lpstr>
      <vt:lpstr>Системийн шинжилгээ зохиомж</vt:lpstr>
      <vt:lpstr>Хэрэглэгчийн шаардлага</vt:lpstr>
      <vt:lpstr>Хэрэглэгчийн шаардлага</vt:lpstr>
      <vt:lpstr>Ажлын явцын диаграм</vt:lpstr>
      <vt:lpstr>Классын диаграм</vt:lpstr>
      <vt:lpstr>Үйл идэвхжилтийн диаграм</vt:lpstr>
      <vt:lpstr>Шилжилтийн диаграм</vt:lpstr>
      <vt:lpstr>Өгөгдлийн сангийн зохиомж</vt:lpstr>
      <vt:lpstr>Архитектурын зохиомж </vt:lpstr>
      <vt:lpstr>Хэрэглэгчийн харьцах хэсгийн зохиомж </vt:lpstr>
      <vt:lpstr>Хэрэглэгчийн харьцах хэсгийн зохиомж </vt:lpstr>
      <vt:lpstr>Дүгнэлт</vt:lpstr>
      <vt:lpstr>Анхаарал тавьсанд баярлалаа</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Өгөгдлийн нууцлал,    аюулгүй байдал</dc:title>
  <dc:creator>П. Мд</dc:creator>
  <cp:lastModifiedBy>П. Мд</cp:lastModifiedBy>
  <cp:revision>81</cp:revision>
  <dcterms:created xsi:type="dcterms:W3CDTF">2016-04-12T14:09:35Z</dcterms:created>
  <dcterms:modified xsi:type="dcterms:W3CDTF">2016-05-04T07:56:28Z</dcterms:modified>
</cp:coreProperties>
</file>