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4" r:id="rId9"/>
    <p:sldId id="266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B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0216" autoAdjust="0"/>
    <p:restoredTop sz="92817" autoAdjust="0"/>
  </p:normalViewPr>
  <p:slideViewPr>
    <p:cSldViewPr snapToGrid="0">
      <p:cViewPr varScale="1">
        <p:scale>
          <a:sx n="103" d="100"/>
          <a:sy n="103" d="100"/>
        </p:scale>
        <p:origin x="62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DD738-BB78-426C-A54A-7EFE3D75039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63043-0A42-408D-8BF0-9023CF0FC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10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63043-0A42-408D-8BF0-9023CF0FCA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7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9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9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7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8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1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4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3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2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3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72CBB-1288-4842-AA06-310D4B843B5A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9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Trabajo</a:t>
            </a:r>
            <a:r>
              <a:rPr lang="en-US" dirty="0" smtClean="0"/>
              <a:t> final </a:t>
            </a:r>
            <a:r>
              <a:rPr lang="en-US" dirty="0" err="1" smtClean="0"/>
              <a:t>Arquitectura</a:t>
            </a:r>
            <a:r>
              <a:rPr lang="en-US" dirty="0" smtClean="0"/>
              <a:t> de </a:t>
            </a:r>
            <a:r>
              <a:rPr lang="en-US" dirty="0" err="1" smtClean="0"/>
              <a:t>computadoras</a:t>
            </a: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err="1" smtClean="0"/>
              <a:t>Diseño</a:t>
            </a:r>
            <a:r>
              <a:rPr lang="en-US" dirty="0" smtClean="0"/>
              <a:t> del Sistema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Cesar </a:t>
            </a:r>
            <a:r>
              <a:rPr lang="en-US" dirty="0" err="1" smtClean="0"/>
              <a:t>Limones</a:t>
            </a:r>
            <a:endParaRPr lang="en-US" dirty="0" smtClean="0"/>
          </a:p>
          <a:p>
            <a:r>
              <a:rPr lang="en-US" dirty="0" smtClean="0"/>
              <a:t>Eduardo Michel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8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controller– Verification cases Peripheral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654" y="1690688"/>
            <a:ext cx="1006147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Reject peripheral request, bus held by CPU or MC.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Handle Peripheral memory write – No error, cache miss/ cache clean hit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Handle Peripheral memory read– No error, cache miss/ cache clean hit</a:t>
            </a:r>
            <a:endParaRPr lang="en-US" sz="2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Handle Peripheral memory read – No error, cache hit Modified with retry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Handle Peripheral memory write – No error, cache hit Modified with retry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Handle Peripheral memory read –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Handle  Peripheral memory write – Error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8709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Memory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72378" y="2923656"/>
            <a:ext cx="3690851" cy="285957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Main Memory</a:t>
            </a:r>
            <a:endParaRPr lang="en-US" sz="4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553527" y="1690688"/>
            <a:ext cx="0" cy="112810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09127" y="2030138"/>
            <a:ext cx="5233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Address/data Bus to </a:t>
            </a:r>
            <a:r>
              <a:rPr lang="en-US" dirty="0" smtClean="0"/>
              <a:t>Memory controller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7293" y="4736865"/>
            <a:ext cx="2060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Write Enable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40812" y="5279504"/>
            <a:ext cx="2793076" cy="51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68267" y="3843866"/>
            <a:ext cx="27855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Implement single port RAM with WE and MESI bits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7040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Memory Verification Cases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654" y="1690688"/>
            <a:ext cx="100614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Modify MESI bits.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9851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92" y="12709"/>
            <a:ext cx="10515600" cy="1325563"/>
          </a:xfrm>
        </p:spPr>
        <p:txBody>
          <a:bodyPr/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16081" y="2249464"/>
            <a:ext cx="3690851" cy="28595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CPU</a:t>
            </a:r>
            <a:endParaRPr lang="en-US" sz="4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435080" y="3329980"/>
            <a:ext cx="320871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87651" y="2436136"/>
            <a:ext cx="228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Memory controller: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015227" y="2796179"/>
            <a:ext cx="2373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Address/data Bus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484957" y="4213055"/>
            <a:ext cx="320871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39217" y="3679253"/>
            <a:ext cx="254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Control Signals Bus</a:t>
            </a:r>
          </a:p>
        </p:txBody>
      </p:sp>
    </p:spTree>
    <p:extLst>
      <p:ext uri="{BB962C8B-B14F-4D97-AF65-F5344CB8AC3E}">
        <p14:creationId xmlns:p14="http://schemas.microsoft.com/office/powerpoint/2010/main" val="3225322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71" y="2927500"/>
            <a:ext cx="1040457" cy="115854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59249" y="2301354"/>
            <a:ext cx="39197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CPU reads file from computer that contains instructions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 read/write - </a:t>
            </a:r>
            <a:r>
              <a:rPr lang="en-US" sz="2400" b="1" dirty="0" smtClean="0"/>
              <a:t>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addresses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Error bits generated arbitrarily</a:t>
            </a:r>
            <a:endParaRPr lang="en-US" sz="2400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614" y="2230423"/>
            <a:ext cx="31051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501128" y="2301354"/>
            <a:ext cx="3690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CPU state machine parses data from file simulating processing outputs and coordinates with Memory controller using control Bus signals to read/write from main memory.</a:t>
            </a:r>
          </a:p>
        </p:txBody>
      </p:sp>
    </p:spTree>
    <p:extLst>
      <p:ext uri="{BB962C8B-B14F-4D97-AF65-F5344CB8AC3E}">
        <p14:creationId xmlns:p14="http://schemas.microsoft.com/office/powerpoint/2010/main" val="645470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Verification cases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654" y="1690688"/>
            <a:ext cx="100614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Parse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Read from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Read from main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Write to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Write to main memory</a:t>
            </a:r>
          </a:p>
        </p:txBody>
      </p:sp>
    </p:spTree>
    <p:extLst>
      <p:ext uri="{BB962C8B-B14F-4D97-AF65-F5344CB8AC3E}">
        <p14:creationId xmlns:p14="http://schemas.microsoft.com/office/powerpoint/2010/main" val="438044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92" y="12709"/>
            <a:ext cx="10515600" cy="1325563"/>
          </a:xfrm>
        </p:spPr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16081" y="2249464"/>
            <a:ext cx="3690851" cy="28595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Cache</a:t>
            </a:r>
            <a:endParaRPr lang="en-US" sz="4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435080" y="3329980"/>
            <a:ext cx="320871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87651" y="2436136"/>
            <a:ext cx="228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Memory controller: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015227" y="2796179"/>
            <a:ext cx="2373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Address/data Bus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484957" y="4213055"/>
            <a:ext cx="320871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39217" y="3679253"/>
            <a:ext cx="254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Control Signals Bus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29344" y="3006814"/>
            <a:ext cx="2871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Cache design is practically given in the final project description.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54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Verification cases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654" y="1690688"/>
            <a:ext cx="100614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Read from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Write to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Snoop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Miss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Hit Clean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Hit Modified</a:t>
            </a:r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3772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1255043"/>
            <a:ext cx="10424159" cy="560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2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component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28075" y="2905144"/>
            <a:ext cx="3690851" cy="2859578"/>
          </a:xfrm>
          <a:prstGeom prst="rect">
            <a:avLst/>
          </a:prstGeom>
          <a:solidFill>
            <a:srgbClr val="6BBC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Peripheral</a:t>
            </a:r>
            <a:endParaRPr lang="en-US" sz="44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93039" y="3665605"/>
            <a:ext cx="2094807" cy="166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48" y="2596189"/>
            <a:ext cx="1159904" cy="12915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681644" y="4771505"/>
            <a:ext cx="2793076" cy="51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0637" y="4829383"/>
            <a:ext cx="28591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MSG command </a:t>
            </a:r>
          </a:p>
          <a:p>
            <a:r>
              <a:rPr lang="en-US" sz="2400" dirty="0" smtClean="0"/>
              <a:t>From test bench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7699384" y="3120626"/>
            <a:ext cx="3339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Serial communication with memory controller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1715779" y="2781839"/>
            <a:ext cx="1758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Read Data from file</a:t>
            </a:r>
            <a:endParaRPr lang="en-US" sz="24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7522945" y="4334933"/>
            <a:ext cx="3602255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55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component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19990" y="5580332"/>
            <a:ext cx="1329624" cy="707886"/>
          </a:xfrm>
          <a:prstGeom prst="rect">
            <a:avLst/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UART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10025149" y="5564943"/>
            <a:ext cx="220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memory controller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26" y="5564944"/>
            <a:ext cx="5689584" cy="84442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5627699" y="6040951"/>
            <a:ext cx="458346" cy="97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48" y="2078182"/>
            <a:ext cx="1040457" cy="115854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29630" y="1647686"/>
            <a:ext cx="42718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Peripheral reads file from computer that contains instructions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 read/write - </a:t>
            </a:r>
            <a:r>
              <a:rPr lang="en-US" sz="2400" b="1" dirty="0" smtClean="0"/>
              <a:t>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addresses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Error bits generated arbitrarily</a:t>
            </a:r>
            <a:endParaRPr lang="en-US" sz="2400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915" y="1581737"/>
            <a:ext cx="31051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519990" y="1647686"/>
            <a:ext cx="3690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Peripheral state machine parses data and forms message as per format below.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Waits for send command.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Send command moves message to UART and sends to Mem Controller.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0025149" y="6035040"/>
            <a:ext cx="196041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61619" y="5272555"/>
            <a:ext cx="1516937" cy="1323439"/>
          </a:xfrm>
          <a:prstGeom prst="rect">
            <a:avLst/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MSG</a:t>
            </a:r>
          </a:p>
          <a:p>
            <a:r>
              <a:rPr lang="en-US" sz="4000" dirty="0" smtClean="0"/>
              <a:t>Buffer</a:t>
            </a:r>
            <a:endParaRPr lang="en-US" sz="4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920100" y="6025338"/>
            <a:ext cx="458346" cy="97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9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component – Verification cases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654" y="1690688"/>
            <a:ext cx="1074004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memory read – No error, cache miss/ cache </a:t>
            </a:r>
            <a:r>
              <a:rPr lang="en-US" sz="2800" dirty="0" smtClean="0"/>
              <a:t>hit </a:t>
            </a:r>
            <a:r>
              <a:rPr lang="en-US" sz="2800" dirty="0" smtClean="0"/>
              <a:t>clean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memory write – No error, cache miss/ cache hit </a:t>
            </a:r>
            <a:r>
              <a:rPr lang="en-US" sz="2800" dirty="0" smtClean="0"/>
              <a:t>clean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</a:t>
            </a:r>
            <a:r>
              <a:rPr lang="en-US" sz="2800" dirty="0" smtClean="0"/>
              <a:t>memory read – No error, cache hit Modified with retry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memory write – No error, cache hit Modified with retry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memory read –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memory write –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tries to read/write but bus held by MC.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tries to read/write but bus held by CPU, thru MC.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751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92" y="12709"/>
            <a:ext cx="10515600" cy="1325563"/>
          </a:xfrm>
        </p:spPr>
        <p:txBody>
          <a:bodyPr/>
          <a:lstStyle/>
          <a:p>
            <a:r>
              <a:rPr lang="en-US" dirty="0" smtClean="0"/>
              <a:t>Memory controller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72379" y="1896866"/>
            <a:ext cx="3690851" cy="28595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Memory Controller</a:t>
            </a:r>
            <a:endParaRPr lang="en-US" sz="4400" dirty="0"/>
          </a:p>
        </p:txBody>
      </p:sp>
      <p:sp>
        <p:nvSpPr>
          <p:cNvPr id="21" name="TextBox 20"/>
          <p:cNvSpPr txBox="1"/>
          <p:nvPr/>
        </p:nvSpPr>
        <p:spPr>
          <a:xfrm>
            <a:off x="812528" y="2419203"/>
            <a:ext cx="2607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Serial communication with peripheral</a:t>
            </a: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729314" y="5164530"/>
            <a:ext cx="0" cy="112810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84914" y="5503980"/>
            <a:ext cx="4556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Address/data Bus to Main Memory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663378" y="3313047"/>
            <a:ext cx="320871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812528" y="3918790"/>
            <a:ext cx="2407956" cy="728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15949" y="2419203"/>
            <a:ext cx="90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CPU: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243525" y="2779246"/>
            <a:ext cx="2373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Address/data Bus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713255" y="4196122"/>
            <a:ext cx="320871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67515" y="3662320"/>
            <a:ext cx="254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Control Signals Bus</a:t>
            </a:r>
          </a:p>
        </p:txBody>
      </p:sp>
    </p:spTree>
    <p:extLst>
      <p:ext uri="{BB962C8B-B14F-4D97-AF65-F5344CB8AC3E}">
        <p14:creationId xmlns:p14="http://schemas.microsoft.com/office/powerpoint/2010/main" val="369985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33" y="213900"/>
            <a:ext cx="10515600" cy="1325563"/>
          </a:xfrm>
        </p:spPr>
        <p:txBody>
          <a:bodyPr/>
          <a:lstStyle/>
          <a:p>
            <a:r>
              <a:rPr lang="en-US" smtClean="0"/>
              <a:t>Memory controller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25600" y="3020805"/>
            <a:ext cx="1343068" cy="707886"/>
          </a:xfrm>
          <a:prstGeom prst="rect">
            <a:avLst/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UART</a:t>
            </a:r>
            <a:endParaRPr lang="en-US" sz="4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88" y="4939023"/>
            <a:ext cx="5048218" cy="749232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3142800" y="3439653"/>
            <a:ext cx="869631" cy="21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475" y="2150201"/>
            <a:ext cx="31051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404310" y="1668465"/>
            <a:ext cx="36908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MC state machine parses message from Peripheral.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conflict with address bus request, gives access to CPU and notifies Peripheral to resend </a:t>
            </a:r>
            <a:r>
              <a:rPr lang="en-US" sz="2400" dirty="0" err="1" smtClean="0"/>
              <a:t>msg</a:t>
            </a:r>
            <a:r>
              <a:rPr lang="en-US" sz="2400" dirty="0" smtClean="0"/>
              <a:t> after waiting.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Bus is free sends address to Cache to start snoop operation and reads control signals. 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08788" y="3439653"/>
            <a:ext cx="1343285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82315" y="2486454"/>
            <a:ext cx="1343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Serial from peripheral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0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33" y="213900"/>
            <a:ext cx="10515600" cy="1325563"/>
          </a:xfrm>
        </p:spPr>
        <p:txBody>
          <a:bodyPr/>
          <a:lstStyle/>
          <a:p>
            <a:r>
              <a:rPr lang="en-US" dirty="0" smtClean="0"/>
              <a:t>Memory controller – Control signals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2116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3500" y="1371600"/>
            <a:ext cx="117385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AHOLD – address hold: maintain </a:t>
            </a:r>
            <a:r>
              <a:rPr lang="en-US" sz="2800" dirty="0" err="1" smtClean="0"/>
              <a:t>memoryconsistency</a:t>
            </a:r>
            <a:endParaRPr lang="en-US" sz="2800" dirty="0" smtClean="0"/>
          </a:p>
          <a:p>
            <a:r>
              <a:rPr lang="en-US" sz="2800" dirty="0" smtClean="0"/>
              <a:t>• EADS# - external address strobe: external; informs the processor of a valid address on its local bus to be snooped (internal cache lookup)</a:t>
            </a:r>
          </a:p>
          <a:p>
            <a:r>
              <a:rPr lang="en-US" sz="2800" dirty="0" smtClean="0"/>
              <a:t>• input INV – invalidate: external; informs the processor to leave cache line valid or mark it invalid on a snoop hit</a:t>
            </a:r>
          </a:p>
          <a:p>
            <a:r>
              <a:rPr lang="en-US" sz="2800" dirty="0" smtClean="0"/>
              <a:t>• </a:t>
            </a:r>
            <a:r>
              <a:rPr lang="en-US" sz="2800" dirty="0" err="1" smtClean="0"/>
              <a:t>inout</a:t>
            </a:r>
            <a:r>
              <a:rPr lang="en-US" sz="2800" dirty="0" smtClean="0"/>
              <a:t> HIT# - hit on internal cache – notify other processors that information is shared by another cache</a:t>
            </a:r>
          </a:p>
          <a:p>
            <a:r>
              <a:rPr lang="en-US" sz="2800" dirty="0" smtClean="0"/>
              <a:t>• </a:t>
            </a:r>
            <a:r>
              <a:rPr lang="en-US" sz="2800" dirty="0" err="1" smtClean="0"/>
              <a:t>inout</a:t>
            </a:r>
            <a:r>
              <a:rPr lang="en-US" sz="2800" dirty="0" smtClean="0"/>
              <a:t> HITM# - hit modified line: hit to a modified line </a:t>
            </a:r>
            <a:r>
              <a:rPr lang="en-US" sz="2800" dirty="0" err="1" smtClean="0"/>
              <a:t>incache</a:t>
            </a:r>
            <a:r>
              <a:rPr lang="en-US" sz="2800" dirty="0" smtClean="0"/>
              <a:t>, write-back required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 PBGNT# - private bus grant: asserted to grant bus ownership </a:t>
            </a:r>
          </a:p>
          <a:p>
            <a:r>
              <a:rPr lang="en-US" sz="2800" dirty="0" smtClean="0"/>
              <a:t>• </a:t>
            </a:r>
            <a:r>
              <a:rPr lang="en-US" sz="2800" dirty="0" err="1" smtClean="0"/>
              <a:t>inout</a:t>
            </a:r>
            <a:r>
              <a:rPr lang="en-US" sz="2800" dirty="0" smtClean="0"/>
              <a:t> PBREQ# - private bus request: asserted to request bus ownership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26884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controller– Verification cases CPU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654" y="1690688"/>
            <a:ext cx="100614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Cache Snoop – miss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Cache Snoop – Hit Clean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Cache Snoop – Hit Modified.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Write 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all control signals.</a:t>
            </a:r>
          </a:p>
        </p:txBody>
      </p:sp>
    </p:spTree>
    <p:extLst>
      <p:ext uri="{BB962C8B-B14F-4D97-AF65-F5344CB8AC3E}">
        <p14:creationId xmlns:p14="http://schemas.microsoft.com/office/powerpoint/2010/main" val="975038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632</Words>
  <Application>Microsoft Office PowerPoint</Application>
  <PresentationFormat>Widescreen</PresentationFormat>
  <Paragraphs>113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Trabajo final Arquitectura de computadoras  Diseño del Sistema</vt:lpstr>
      <vt:lpstr>System</vt:lpstr>
      <vt:lpstr>Peripheral component</vt:lpstr>
      <vt:lpstr>Peripheral component</vt:lpstr>
      <vt:lpstr>Peripheral component – Verification cases</vt:lpstr>
      <vt:lpstr>Memory controller</vt:lpstr>
      <vt:lpstr>Memory controller</vt:lpstr>
      <vt:lpstr>Memory controller – Control signals</vt:lpstr>
      <vt:lpstr>Memory controller– Verification cases CPU</vt:lpstr>
      <vt:lpstr>Memory controller– Verification cases Peripheral</vt:lpstr>
      <vt:lpstr>Main Memory</vt:lpstr>
      <vt:lpstr>Main Memory Verification Cases</vt:lpstr>
      <vt:lpstr>CPU</vt:lpstr>
      <vt:lpstr>CPU</vt:lpstr>
      <vt:lpstr>CPU Verification cases</vt:lpstr>
      <vt:lpstr>Cache</vt:lpstr>
      <vt:lpstr>Cache Verification cases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 Arquitectura de computadoras </dc:title>
  <dc:creator>Michel, Eduardo</dc:creator>
  <cp:keywords>CTPClassification=CTP_NWR:VisualMarkings=</cp:keywords>
  <cp:lastModifiedBy>Limones Mora, Cesar Fernando</cp:lastModifiedBy>
  <cp:revision>60</cp:revision>
  <dcterms:created xsi:type="dcterms:W3CDTF">2017-10-17T01:24:53Z</dcterms:created>
  <dcterms:modified xsi:type="dcterms:W3CDTF">2017-10-19T18:01:37Z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0dfc1ba0-d42c-4987-826f-8d9ad854aa77</vt:lpwstr>
  </property>
  <property fmtid="{D5CDD505-2E9C-101B-9397-08002B2CF9AE}" pid="3" name="CTP_TimeStamp">
    <vt:lpwstr>2017-10-19 18:01:34Z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