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6" r:id="rId5"/>
    <p:sldId id="275" r:id="rId6"/>
    <p:sldId id="277" r:id="rId7"/>
    <p:sldId id="278" r:id="rId8"/>
    <p:sldId id="259" r:id="rId9"/>
    <p:sldId id="279" r:id="rId10"/>
    <p:sldId id="281" r:id="rId11"/>
    <p:sldId id="261" r:id="rId12"/>
    <p:sldId id="264" r:id="rId13"/>
    <p:sldId id="266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5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 autoAdjust="0"/>
    <p:restoredTop sz="92817" autoAdjust="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D738-BB78-426C-A54A-7EFE3D750394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3043-0A42-408D-8BF0-9023CF0FC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3043-0A42-408D-8BF0-9023CF0FC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2CBB-1288-4842-AA06-310D4B843B5A}" type="datetimeFigureOut">
              <a:rPr lang="en-US" smtClean="0"/>
              <a:t>2017-11-26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C275-347C-4727-9A1C-0C91D923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Trabajo</a:t>
            </a:r>
            <a:r>
              <a:rPr lang="en-US" dirty="0" smtClean="0"/>
              <a:t> final 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computadoras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Diseño</a:t>
            </a:r>
            <a:r>
              <a:rPr lang="en-US" dirty="0" smtClean="0"/>
              <a:t> del Sistema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Cesar </a:t>
            </a:r>
            <a:r>
              <a:rPr lang="en-US" dirty="0" err="1" smtClean="0"/>
              <a:t>Limones</a:t>
            </a:r>
            <a:endParaRPr lang="en-US" dirty="0" smtClean="0"/>
          </a:p>
          <a:p>
            <a:r>
              <a:rPr lang="en-US" dirty="0" smtClean="0"/>
              <a:t>Eduardo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</a:t>
            </a:r>
            <a:r>
              <a:rPr lang="en-US" sz="2800" dirty="0" smtClean="0"/>
              <a:t>Read–error: retry message from MC, successful retry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1624613"/>
            <a:ext cx="11701353" cy="39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9" y="1896866"/>
            <a:ext cx="3690851" cy="2859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 Controller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2528" y="2419203"/>
            <a:ext cx="260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Serial communication with peripheral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9314" y="5164530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84914" y="5503980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Main Memory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63378" y="3313047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12528" y="3918790"/>
            <a:ext cx="2407956" cy="72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5949" y="2419203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CPU: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43525" y="2779246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13255" y="4196122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67515" y="3662320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69985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dirty="0" smtClean="0"/>
              <a:t>Memory controller – Control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1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00" y="1371600"/>
            <a:ext cx="117385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AHOLD – address hold: maintain </a:t>
            </a:r>
            <a:r>
              <a:rPr lang="en-US" sz="2800" dirty="0" err="1" smtClean="0"/>
              <a:t>memoryconsistency</a:t>
            </a:r>
            <a:endParaRPr lang="en-US" sz="2800" dirty="0" smtClean="0"/>
          </a:p>
          <a:p>
            <a:r>
              <a:rPr lang="en-US" sz="2800" dirty="0" smtClean="0"/>
              <a:t>• EADS# - external address strobe: external; informs the processor of a valid address on its local bus to be snooped (internal cache lookup)</a:t>
            </a:r>
          </a:p>
          <a:p>
            <a:r>
              <a:rPr lang="en-US" sz="2800" dirty="0" smtClean="0"/>
              <a:t>• input INV – invalidate: external; informs the processor to leave cache line valid or mark it invalid on a snoop hit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HIT# - hit on internal cache – notify other processors that information is shared by another cache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HITM# - hit modified line: hit to a modified line </a:t>
            </a:r>
            <a:r>
              <a:rPr lang="en-US" sz="2800" dirty="0" err="1" smtClean="0"/>
              <a:t>incache</a:t>
            </a:r>
            <a:r>
              <a:rPr lang="en-US" sz="2800" dirty="0" smtClean="0"/>
              <a:t>, write-back required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 PBGNT# - private bus grant: asserted to grant bus ownership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inout</a:t>
            </a:r>
            <a:r>
              <a:rPr lang="en-US" sz="2800" dirty="0" smtClean="0"/>
              <a:t> PBREQ# - private bus request: asserted to request bus ownership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8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Cache Snoop – Hit Modified.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all control signals.</a:t>
            </a:r>
          </a:p>
        </p:txBody>
      </p:sp>
    </p:spTree>
    <p:extLst>
      <p:ext uri="{BB962C8B-B14F-4D97-AF65-F5344CB8AC3E}">
        <p14:creationId xmlns:p14="http://schemas.microsoft.com/office/powerpoint/2010/main" val="9750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controller– Verification cases Peripheral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Reject peripheral request, bus held by CPU or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miss/ cache clean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read– No error, cache miss/ cache clean hit</a:t>
            </a:r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write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Handle  Peripheral memory write –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870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2378" y="2923656"/>
            <a:ext cx="3690851" cy="2859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Memory</a:t>
            </a:r>
            <a:endParaRPr lang="en-US" sz="4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53527" y="1690688"/>
            <a:ext cx="0" cy="11281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9127" y="2030138"/>
            <a:ext cx="523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 to </a:t>
            </a:r>
            <a:r>
              <a:rPr lang="en-US" dirty="0" smtClean="0"/>
              <a:t>Memory controller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7293" y="4736865"/>
            <a:ext cx="206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Enable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40812" y="5279504"/>
            <a:ext cx="2793076" cy="5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68267" y="3843866"/>
            <a:ext cx="2785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 single port RAM with WE and MESI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04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Modify MESI bits.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85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</p:spTree>
    <p:extLst>
      <p:ext uri="{BB962C8B-B14F-4D97-AF65-F5344CB8AC3E}">
        <p14:creationId xmlns:p14="http://schemas.microsoft.com/office/powerpoint/2010/main" val="322532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2927500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59249" y="2301354"/>
            <a:ext cx="3919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CPU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4" y="2230423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01128" y="2301354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CPU state machine parses data from file simulating processing outputs and coordinates with Memory controller using control Bus signals to read/write from main memory.</a:t>
            </a:r>
          </a:p>
        </p:txBody>
      </p:sp>
    </p:spTree>
    <p:extLst>
      <p:ext uri="{BB962C8B-B14F-4D97-AF65-F5344CB8AC3E}">
        <p14:creationId xmlns:p14="http://schemas.microsoft.com/office/powerpoint/2010/main" val="64547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main memory</a:t>
            </a:r>
          </a:p>
        </p:txBody>
      </p:sp>
    </p:spTree>
    <p:extLst>
      <p:ext uri="{BB962C8B-B14F-4D97-AF65-F5344CB8AC3E}">
        <p14:creationId xmlns:p14="http://schemas.microsoft.com/office/powerpoint/2010/main" val="4380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255043"/>
            <a:ext cx="10424159" cy="56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2" y="12709"/>
            <a:ext cx="10515600" cy="1325563"/>
          </a:xfrm>
        </p:spPr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081" y="2249464"/>
            <a:ext cx="3690851" cy="285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Cache</a:t>
            </a:r>
            <a:endParaRPr lang="en-US" sz="4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5080" y="3329980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7651" y="2436136"/>
            <a:ext cx="228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5227" y="2796179"/>
            <a:ext cx="237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Address/data Bus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84957" y="4213055"/>
            <a:ext cx="320871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9217" y="3679253"/>
            <a:ext cx="254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Control Signals 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9344" y="3006814"/>
            <a:ext cx="287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design is practically given in the final project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0614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Read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Write to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Snoop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Hit Modified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772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569964"/>
            <a:ext cx="10515600" cy="1325563"/>
          </a:xfrm>
        </p:spPr>
        <p:txBody>
          <a:bodyPr>
            <a:noAutofit/>
          </a:bodyPr>
          <a:lstStyle/>
          <a:p>
            <a:r>
              <a:rPr lang="en-US" sz="16600" dirty="0" smtClean="0"/>
              <a:t>Backup</a:t>
            </a:r>
            <a:br>
              <a:rPr lang="en-US" sz="16600" dirty="0" smtClean="0"/>
            </a:b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2917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8260" y="569124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5149" y="5564943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memory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" y="5564944"/>
            <a:ext cx="5689584" cy="8444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627699" y="6040951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" y="2078182"/>
            <a:ext cx="1040457" cy="11585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630" y="1647686"/>
            <a:ext cx="427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Peripheral reads file from computer that contains instructions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read/write - </a:t>
            </a:r>
            <a:r>
              <a:rPr lang="en-US" sz="2400" b="1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addresses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Error bits generated arbitrarily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15" y="1581737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519990" y="1647686"/>
            <a:ext cx="3690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state machine parses data and forms message as per format below.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Waits for send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command moves message to UART and sends to Mem Controller.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025149" y="6035040"/>
            <a:ext cx="196041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43310" y="5383467"/>
            <a:ext cx="1516937" cy="1323439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MSG</a:t>
            </a:r>
          </a:p>
          <a:p>
            <a:r>
              <a:rPr lang="en-US" sz="4000" dirty="0" smtClean="0"/>
              <a:t>Buffer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20100" y="6025338"/>
            <a:ext cx="458346" cy="9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33" y="213900"/>
            <a:ext cx="10515600" cy="1325563"/>
          </a:xfrm>
        </p:spPr>
        <p:txBody>
          <a:bodyPr/>
          <a:lstStyle/>
          <a:p>
            <a:r>
              <a:rPr lang="en-US" smtClean="0"/>
              <a:t>Memory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600" y="3020805"/>
            <a:ext cx="1343068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" y="4939023"/>
            <a:ext cx="5048218" cy="7492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142800" y="3439653"/>
            <a:ext cx="869631" cy="21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75" y="2150201"/>
            <a:ext cx="31051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4310" y="1668465"/>
            <a:ext cx="3690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MC state machine parses message from Peripheral.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conflict with address bus request, gives access to CPU and notifies Peripheral to resend </a:t>
            </a:r>
            <a:r>
              <a:rPr lang="en-US" sz="2400" dirty="0" err="1" smtClean="0"/>
              <a:t>msg</a:t>
            </a:r>
            <a:r>
              <a:rPr lang="en-US" sz="2400" dirty="0" smtClean="0"/>
              <a:t> after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Bus is free sends address to Cache to start snoop operation and reads control signals.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8788" y="3439653"/>
            <a:ext cx="1343285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315" y="2486454"/>
            <a:ext cx="134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Serial from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</a:t>
            </a:r>
            <a:r>
              <a:rPr lang="en-US" dirty="0" smtClean="0"/>
              <a:t>component –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739" y="2972267"/>
            <a:ext cx="2070359" cy="2000590"/>
          </a:xfrm>
          <a:prstGeom prst="rect">
            <a:avLst/>
          </a:prstGeom>
          <a:solidFill>
            <a:srgbClr val="6BBC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Peripheral</a:t>
            </a:r>
            <a:endParaRPr lang="en-US" sz="4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4986" y="3735733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1" y="2433124"/>
            <a:ext cx="834730" cy="9294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12148" y="4270089"/>
            <a:ext cx="851638" cy="16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248" y="4453280"/>
            <a:ext cx="204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 MSG command </a:t>
            </a:r>
          </a:p>
          <a:p>
            <a:r>
              <a:rPr lang="en-US" sz="2400" dirty="0" smtClean="0"/>
              <a:t>From test bench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92978" y="1674478"/>
            <a:ext cx="175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Data from file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143440" y="2521622"/>
            <a:ext cx="1514503" cy="1222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PMC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678" y="2804829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97" y="1608173"/>
            <a:ext cx="5048218" cy="74923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819168" y="266403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819169" y="2441487"/>
            <a:ext cx="1664489" cy="1754326"/>
            <a:chOff x="9467124" y="2418909"/>
            <a:chExt cx="1664489" cy="175432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467125" y="290643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484653" y="3158772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67125" y="3419750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243036" y="2418909"/>
              <a:ext cx="88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err="1" smtClean="0"/>
                <a:t>Addr</a:t>
              </a:r>
              <a:endParaRPr lang="en-US" dirty="0" smtClean="0"/>
            </a:p>
            <a:p>
              <a:r>
                <a:rPr lang="en-US" dirty="0" smtClean="0"/>
                <a:t>Bus </a:t>
              </a:r>
              <a:r>
                <a:rPr lang="en-US" dirty="0" err="1" smtClean="0"/>
                <a:t>req</a:t>
              </a:r>
              <a:endParaRPr lang="en-US" dirty="0" smtClean="0"/>
            </a:p>
            <a:p>
              <a:r>
                <a:rPr lang="en-US" dirty="0" smtClean="0"/>
                <a:t>Read</a:t>
              </a:r>
            </a:p>
            <a:p>
              <a:r>
                <a:rPr lang="en-US" dirty="0" smtClean="0"/>
                <a:t>Write</a:t>
              </a:r>
            </a:p>
            <a:p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467124" y="3663777"/>
              <a:ext cx="846383" cy="8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4006655" y="3167085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52147" y="3175398"/>
            <a:ext cx="846383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560281" y="2481820"/>
            <a:ext cx="1311933" cy="13984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Controller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88988" y="5315054"/>
            <a:ext cx="1329624" cy="707886"/>
          </a:xfrm>
          <a:prstGeom prst="rect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UART</a:t>
            </a:r>
            <a:endParaRPr lang="en-US" sz="4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242041" y="3940272"/>
            <a:ext cx="16188" cy="1282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87222" y="5057785"/>
            <a:ext cx="1514503" cy="1222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MCP</a:t>
            </a:r>
          </a:p>
          <a:p>
            <a:pPr algn="ctr"/>
            <a:r>
              <a:rPr lang="en-US" sz="2800" b="1" dirty="0" smtClean="0"/>
              <a:t>Decoder 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330431" y="5659602"/>
            <a:ext cx="1229851" cy="9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26602" y="5057785"/>
            <a:ext cx="2312780" cy="2031325"/>
            <a:chOff x="7865000" y="2728710"/>
            <a:chExt cx="2312780" cy="2031325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9073881" y="2909035"/>
              <a:ext cx="110389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865000" y="2728710"/>
              <a:ext cx="14504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read</a:t>
              </a:r>
            </a:p>
            <a:p>
              <a:r>
                <a:rPr lang="en-US" dirty="0" smtClean="0"/>
                <a:t>Error-retry</a:t>
              </a:r>
            </a:p>
            <a:p>
              <a:r>
                <a:rPr lang="en-US" dirty="0" err="1" smtClean="0"/>
                <a:t>Ack</a:t>
              </a:r>
              <a:endParaRPr lang="en-US" dirty="0" smtClean="0"/>
            </a:p>
            <a:p>
              <a:r>
                <a:rPr lang="en-US" dirty="0" smtClean="0"/>
                <a:t>Wait-Bus busy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6546578" y="5479373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546578" y="6022940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546578" y="5779537"/>
            <a:ext cx="110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3968674" y="4582963"/>
            <a:ext cx="1229222" cy="89641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Message codification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9" y="1403987"/>
            <a:ext cx="5048218" cy="749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359" y="2317072"/>
            <a:ext cx="8643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[15 : 0] </a:t>
            </a:r>
            <a:r>
              <a:rPr lang="en-US" dirty="0" err="1"/>
              <a:t>iInstruction_tb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[23 : 0] </a:t>
            </a:r>
            <a:r>
              <a:rPr lang="en-US" dirty="0" err="1"/>
              <a:t>iAddr_tb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[31 : 0] </a:t>
            </a:r>
            <a:r>
              <a:rPr lang="en-US" dirty="0" err="1"/>
              <a:t>iData_tb</a:t>
            </a:r>
            <a:r>
              <a:rPr lang="en-US" dirty="0"/>
              <a:t>;</a:t>
            </a:r>
          </a:p>
          <a:p>
            <a:r>
              <a:rPr lang="en-US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peripheral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</a:t>
            </a:r>
            <a:r>
              <a:rPr lang="en-US" dirty="0"/>
              <a:t>: 0x0001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write 0x0002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mem controller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</a:t>
            </a:r>
            <a:r>
              <a:rPr lang="en-US" dirty="0"/>
              <a:t>: 0xFFF1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ready 0xFFF2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retransmit 0xFFF3</a:t>
            </a:r>
          </a:p>
          <a:p>
            <a:endParaRPr lang="en-US" dirty="0"/>
          </a:p>
          <a:p>
            <a:r>
              <a:rPr lang="en-US" dirty="0"/>
              <a:t>Start 1B | Header 2B | Data payload 7B </a:t>
            </a:r>
            <a:r>
              <a:rPr lang="en-US" dirty="0" smtClean="0"/>
              <a:t>= 4B Data 3B </a:t>
            </a:r>
            <a:r>
              <a:rPr lang="en-US" dirty="0" err="1" smtClean="0"/>
              <a:t>Addr</a:t>
            </a:r>
            <a:r>
              <a:rPr lang="en-US" dirty="0" smtClean="0"/>
              <a:t>| </a:t>
            </a:r>
            <a:r>
              <a:rPr lang="en-US" dirty="0"/>
              <a:t>Error 1B| END 1B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6029" y="3426780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– Synthesis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816"/>
            <a:ext cx="12192000" cy="588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892"/>
            <a:ext cx="10725150" cy="40767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019269" y="9063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Peripheral component FSM  – Synthesis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7069" y="2462892"/>
            <a:ext cx="5548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CONFIRM: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waits for Message  (decoded by MCP decoder)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RETRY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If MC replies with WAIT or ERROR-Retransmit, retry goes to MSG again, latched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messga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sent again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RECEIVE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MC replies with </a:t>
            </a:r>
            <a:r>
              <a:rPr lang="en-US" dirty="0" smtClean="0">
                <a:solidFill>
                  <a:srgbClr val="00B0F0"/>
                </a:solidFill>
              </a:rPr>
              <a:t>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latches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&amp; ready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 or </a:t>
            </a:r>
            <a:r>
              <a:rPr lang="en-US" dirty="0" smtClean="0">
                <a:solidFill>
                  <a:srgbClr val="00B0F0"/>
                </a:solidFill>
              </a:rPr>
              <a:t>Ready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instruction.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1715" y="4635424"/>
            <a:ext cx="192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LOAD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Latches Data, ADDR,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Error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6545" y="2973047"/>
            <a:ext cx="183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Sends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to UART, waits for UART ACK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TxDone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132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Decoder PMC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4831" y="536211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UART control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8578" y="1321356"/>
            <a:ext cx="341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Message is concatenated for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1753" y="1027906"/>
            <a:ext cx="660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oOutputMsg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8'h0F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iInstruction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iAddr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7'b0, </a:t>
            </a:r>
            <a:r>
              <a:rPr lang="en-US" dirty="0" err="1">
                <a:solidFill>
                  <a:srgbClr val="FFC000"/>
                </a:solidFill>
              </a:rPr>
              <a:t>iError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8'hF0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2322" y="4527270"/>
            <a:ext cx="171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Flags from decoder and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0598" y="3756192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3099" y="3048284"/>
            <a:ext cx="13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8159" y="2462892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to UART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098" y="1626094"/>
            <a:ext cx="321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Instructions/data/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183" y="3341734"/>
            <a:ext cx="33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decoded from MCP decoder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– Verification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miss/ cache hit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No error, cache hit Modified with 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No error, cache hit Modified with retry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read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memory write –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Peripheral tries to read/write but bus held by CPU, thru 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38361"/>
              </p:ext>
            </p:extLst>
          </p:nvPr>
        </p:nvGraphicFramePr>
        <p:xfrm>
          <a:off x="98425" y="98425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1068840" imgH="514800" progId="Package">
                  <p:embed/>
                </p:oleObj>
              </mc:Choice>
              <mc:Fallback>
                <p:oleObj name="Packager Shell Object" showAsIcon="1" r:id="rId3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28695"/>
              </p:ext>
            </p:extLst>
          </p:nvPr>
        </p:nvGraphicFramePr>
        <p:xfrm>
          <a:off x="196850" y="196850"/>
          <a:ext cx="10683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1068840" imgH="514800" progId="Package">
                  <p:embed/>
                </p:oleObj>
              </mc:Choice>
              <mc:Fallback>
                <p:oleObj name="Packager Shell Object" showAsIcon="1" r:id="rId5" imgW="10688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50" y="196850"/>
                        <a:ext cx="10683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Peripheral memory write – No error, cache miss/ cache hit clean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654" y="1690688"/>
            <a:ext cx="10740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415617"/>
            <a:ext cx="9110911" cy="5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875</Words>
  <Application>Microsoft Office PowerPoint</Application>
  <PresentationFormat>Widescreen</PresentationFormat>
  <Paragraphs>178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Package</vt:lpstr>
      <vt:lpstr>Trabajo final Arquitectura de computadoras  Diseño del Sistema</vt:lpstr>
      <vt:lpstr>System</vt:lpstr>
      <vt:lpstr>Peripheral component – Block Diagram</vt:lpstr>
      <vt:lpstr>PowerPoint Presentation</vt:lpstr>
      <vt:lpstr>PowerPoint Presentation</vt:lpstr>
      <vt:lpstr>PowerPoint Presentation</vt:lpstr>
      <vt:lpstr>PowerPoint Presentation</vt:lpstr>
      <vt:lpstr>Peripheral component – Verification cases</vt:lpstr>
      <vt:lpstr>Peripheral memory write – No error, cache miss/ cache hit clean</vt:lpstr>
      <vt:lpstr>Peripheral memory Read–error: retry message from MC, successful retry</vt:lpstr>
      <vt:lpstr>Memory controller</vt:lpstr>
      <vt:lpstr>Memory controller – Control signals</vt:lpstr>
      <vt:lpstr>Memory controller– Verification cases CPU</vt:lpstr>
      <vt:lpstr>Memory controller– Verification cases Peripheral</vt:lpstr>
      <vt:lpstr>Main Memory</vt:lpstr>
      <vt:lpstr>Main Memory Verification Cases</vt:lpstr>
      <vt:lpstr>CPU</vt:lpstr>
      <vt:lpstr>CPU</vt:lpstr>
      <vt:lpstr>CPU Verification cases</vt:lpstr>
      <vt:lpstr>Cache</vt:lpstr>
      <vt:lpstr>Cache Verification cases</vt:lpstr>
      <vt:lpstr>Backup </vt:lpstr>
      <vt:lpstr>Peripheral component</vt:lpstr>
      <vt:lpstr>Memory controller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Arquitectura de computadoras </dc:title>
  <dc:creator>Michel, Eduardo</dc:creator>
  <cp:keywords>CTPClassification=CTP_NWR:VisualMarkings=</cp:keywords>
  <cp:lastModifiedBy>Michel, Eduardo</cp:lastModifiedBy>
  <cp:revision>88</cp:revision>
  <dcterms:created xsi:type="dcterms:W3CDTF">2017-10-17T01:24:53Z</dcterms:created>
  <dcterms:modified xsi:type="dcterms:W3CDTF">2017-11-26T20:16:27Z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0dfc1ba0-d42c-4987-826f-8d9ad854aa77</vt:lpwstr>
  </property>
  <property fmtid="{D5CDD505-2E9C-101B-9397-08002B2CF9AE}" pid="3" name="CTP_TimeStamp">
    <vt:lpwstr>2017-11-26 20:16:25Z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