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5" r:id="rId3"/>
    <p:sldId id="257" r:id="rId4"/>
    <p:sldId id="258" r:id="rId5"/>
    <p:sldId id="273" r:id="rId6"/>
    <p:sldId id="274" r:id="rId7"/>
    <p:sldId id="275" r:id="rId8"/>
    <p:sldId id="276" r:id="rId9"/>
    <p:sldId id="277" r:id="rId10"/>
    <p:sldId id="259" r:id="rId11"/>
    <p:sldId id="270" r:id="rId12"/>
    <p:sldId id="260" r:id="rId13"/>
    <p:sldId id="269" r:id="rId14"/>
    <p:sldId id="261" r:id="rId15"/>
    <p:sldId id="268" r:id="rId16"/>
    <p:sldId id="262" r:id="rId17"/>
    <p:sldId id="267" r:id="rId18"/>
    <p:sldId id="263" r:id="rId19"/>
    <p:sldId id="264" r:id="rId20"/>
    <p:sldId id="271" r:id="rId21"/>
    <p:sldId id="272"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1" d="100"/>
          <a:sy n="91" d="100"/>
        </p:scale>
        <p:origin x="2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1BD7A-E146-45FF-B73E-77C3FFB048BB}"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A78F1-FDDC-4FC9-814E-610F55D7A7E9}" type="slidenum">
              <a:rPr lang="en-IN" smtClean="0"/>
              <a:t>‹#›</a:t>
            </a:fld>
            <a:endParaRPr lang="en-IN"/>
          </a:p>
        </p:txBody>
      </p:sp>
    </p:spTree>
    <p:extLst>
      <p:ext uri="{BB962C8B-B14F-4D97-AF65-F5344CB8AC3E}">
        <p14:creationId xmlns:p14="http://schemas.microsoft.com/office/powerpoint/2010/main" val="1918495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4/1/2024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4/1/2024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4/1/2024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4/1/2024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4/1/2024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4/1/2024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4/1/2024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4/1/2024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4/1/2024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4/1/2024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4/1/2024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4/1/2024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3AFEAC89-C78E-483B-A1EC-44D31190D9FD}"/>
              </a:ext>
            </a:extLst>
          </p:cNvPr>
          <p:cNvSpPr>
            <a:spLocks noGrp="1"/>
          </p:cNvSpPr>
          <p:nvPr>
            <p:ph type="ctrTitle"/>
          </p:nvPr>
        </p:nvSpPr>
        <p:spPr/>
        <p:txBody>
          <a:bodyPr/>
          <a:lstStyle/>
          <a:p>
            <a:r>
              <a:rPr lang="en-IN" dirty="0"/>
              <a:t>Electoral Bond analysis and insights</a:t>
            </a:r>
            <a:endParaRPr dirty="0"/>
          </a:p>
        </p:txBody>
      </p:sp>
      <p:sp>
        <p:nvSpPr>
          <p:cNvPr id="5" name="Subtitle 4">
            <a:extLst>
              <a:ext uri="{FF2B5EF4-FFF2-40B4-BE49-F238E27FC236}">
                <a16:creationId xmlns:a16="http://schemas.microsoft.com/office/drawing/2014/main" id="{E2E10A63-BDFD-FD0D-4B64-9AD8C443E489}"/>
              </a:ext>
            </a:extLst>
          </p:cNvPr>
          <p:cNvSpPr>
            <a:spLocks noGrp="1"/>
          </p:cNvSpPr>
          <p:nvPr>
            <p:ph type="subTitle" idx="1"/>
          </p:nvPr>
        </p:nvSpPr>
        <p:spPr/>
        <p:txBody>
          <a:bodyPr/>
          <a:lstStyle/>
          <a:p>
            <a:r>
              <a:rPr lang="en-IN" dirty="0"/>
              <a:t>By MD Arsalan Rasheed</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335379-59AC-24FD-460B-EA83844E1D71}"/>
              </a:ext>
            </a:extLst>
          </p:cNvPr>
          <p:cNvPicPr>
            <a:picLocks noChangeAspect="1"/>
          </p:cNvPicPr>
          <p:nvPr/>
        </p:nvPicPr>
        <p:blipFill rotWithShape="1">
          <a:blip r:embed="rId2">
            <a:extLst>
              <a:ext uri="{28A0092B-C50C-407E-A947-70E740481C1C}">
                <a14:useLocalDpi xmlns:a14="http://schemas.microsoft.com/office/drawing/2010/main" val="0"/>
              </a:ext>
            </a:extLst>
          </a:blip>
          <a:srcRect l="296" t="7407" r="-296" b="1341"/>
          <a:stretch/>
        </p:blipFill>
        <p:spPr>
          <a:xfrm>
            <a:off x="699516" y="403859"/>
            <a:ext cx="6465076" cy="4151573"/>
          </a:xfrm>
          <a:prstGeom prst="rect">
            <a:avLst/>
          </a:prstGeom>
        </p:spPr>
      </p:pic>
      <p:sp>
        <p:nvSpPr>
          <p:cNvPr id="6" name="TextBox 5">
            <a:extLst>
              <a:ext uri="{FF2B5EF4-FFF2-40B4-BE49-F238E27FC236}">
                <a16:creationId xmlns:a16="http://schemas.microsoft.com/office/drawing/2014/main" id="{F83EC488-ABA1-A402-72ED-720E1B2EA2CC}"/>
              </a:ext>
            </a:extLst>
          </p:cNvPr>
          <p:cNvSpPr txBox="1"/>
          <p:nvPr/>
        </p:nvSpPr>
        <p:spPr>
          <a:xfrm>
            <a:off x="2011680" y="4693920"/>
            <a:ext cx="2598420" cy="369332"/>
          </a:xfrm>
          <a:prstGeom prst="rect">
            <a:avLst/>
          </a:prstGeom>
          <a:noFill/>
        </p:spPr>
        <p:txBody>
          <a:bodyPr wrap="square" rtlCol="0">
            <a:spAutoFit/>
          </a:bodyPr>
          <a:lstStyle/>
          <a:p>
            <a:r>
              <a:rPr lang="en-IN" dirty="0"/>
              <a:t>Fig 4:- Top Doners to BJP</a:t>
            </a:r>
          </a:p>
        </p:txBody>
      </p:sp>
    </p:spTree>
    <p:extLst>
      <p:ext uri="{BB962C8B-B14F-4D97-AF65-F5344CB8AC3E}">
        <p14:creationId xmlns:p14="http://schemas.microsoft.com/office/powerpoint/2010/main" val="203359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62DA01-C8B5-73E5-FAA1-9156BBE82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394" y="171890"/>
            <a:ext cx="6340389" cy="4366638"/>
          </a:xfrm>
          <a:prstGeom prst="rect">
            <a:avLst/>
          </a:prstGeom>
        </p:spPr>
      </p:pic>
    </p:spTree>
    <p:extLst>
      <p:ext uri="{BB962C8B-B14F-4D97-AF65-F5344CB8AC3E}">
        <p14:creationId xmlns:p14="http://schemas.microsoft.com/office/powerpoint/2010/main" val="4101828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014556-D395-3E74-9792-CD92AF584686}"/>
              </a:ext>
            </a:extLst>
          </p:cNvPr>
          <p:cNvPicPr>
            <a:picLocks noChangeAspect="1"/>
          </p:cNvPicPr>
          <p:nvPr/>
        </p:nvPicPr>
        <p:blipFill rotWithShape="1">
          <a:blip r:embed="rId2">
            <a:extLst>
              <a:ext uri="{28A0092B-C50C-407E-A947-70E740481C1C}">
                <a14:useLocalDpi xmlns:a14="http://schemas.microsoft.com/office/drawing/2010/main" val="0"/>
              </a:ext>
            </a:extLst>
          </a:blip>
          <a:srcRect l="-180" t="5301" b="2228"/>
          <a:stretch/>
        </p:blipFill>
        <p:spPr>
          <a:xfrm>
            <a:off x="495300" y="190500"/>
            <a:ext cx="5494020" cy="4962998"/>
          </a:xfrm>
          <a:prstGeom prst="rect">
            <a:avLst/>
          </a:prstGeom>
        </p:spPr>
      </p:pic>
      <p:sp>
        <p:nvSpPr>
          <p:cNvPr id="4" name="TextBox 3">
            <a:extLst>
              <a:ext uri="{FF2B5EF4-FFF2-40B4-BE49-F238E27FC236}">
                <a16:creationId xmlns:a16="http://schemas.microsoft.com/office/drawing/2014/main" id="{F1570F86-1627-E4B7-8A99-0BCC10A0600E}"/>
              </a:ext>
            </a:extLst>
          </p:cNvPr>
          <p:cNvSpPr txBox="1"/>
          <p:nvPr/>
        </p:nvSpPr>
        <p:spPr>
          <a:xfrm>
            <a:off x="1661160" y="5257800"/>
            <a:ext cx="6286500" cy="369332"/>
          </a:xfrm>
          <a:prstGeom prst="rect">
            <a:avLst/>
          </a:prstGeom>
          <a:noFill/>
        </p:spPr>
        <p:txBody>
          <a:bodyPr wrap="square" rtlCol="0">
            <a:spAutoFit/>
          </a:bodyPr>
          <a:lstStyle/>
          <a:p>
            <a:r>
              <a:rPr lang="en-IN" dirty="0"/>
              <a:t>Fig:- 5 Top doners to TMC</a:t>
            </a:r>
          </a:p>
        </p:txBody>
      </p:sp>
    </p:spTree>
    <p:extLst>
      <p:ext uri="{BB962C8B-B14F-4D97-AF65-F5344CB8AC3E}">
        <p14:creationId xmlns:p14="http://schemas.microsoft.com/office/powerpoint/2010/main" val="1471208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3DF919-CA4B-C9D0-1174-1FC6F86CF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96" y="149765"/>
            <a:ext cx="6210838" cy="4343776"/>
          </a:xfrm>
          <a:prstGeom prst="rect">
            <a:avLst/>
          </a:prstGeom>
        </p:spPr>
      </p:pic>
    </p:spTree>
    <p:extLst>
      <p:ext uri="{BB962C8B-B14F-4D97-AF65-F5344CB8AC3E}">
        <p14:creationId xmlns:p14="http://schemas.microsoft.com/office/powerpoint/2010/main" val="3303608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90BC90-34DB-69A7-272E-B55D983279FA}"/>
              </a:ext>
            </a:extLst>
          </p:cNvPr>
          <p:cNvPicPr>
            <a:picLocks noChangeAspect="1"/>
          </p:cNvPicPr>
          <p:nvPr/>
        </p:nvPicPr>
        <p:blipFill rotWithShape="1">
          <a:blip r:embed="rId2">
            <a:extLst>
              <a:ext uri="{28A0092B-C50C-407E-A947-70E740481C1C}">
                <a14:useLocalDpi xmlns:a14="http://schemas.microsoft.com/office/drawing/2010/main" val="0"/>
              </a:ext>
            </a:extLst>
          </a:blip>
          <a:srcRect l="-863" t="5368" r="863"/>
          <a:stretch/>
        </p:blipFill>
        <p:spPr>
          <a:xfrm>
            <a:off x="460742" y="175260"/>
            <a:ext cx="5780038" cy="5469788"/>
          </a:xfrm>
          <a:prstGeom prst="rect">
            <a:avLst/>
          </a:prstGeom>
        </p:spPr>
      </p:pic>
      <p:sp>
        <p:nvSpPr>
          <p:cNvPr id="4" name="TextBox 3">
            <a:extLst>
              <a:ext uri="{FF2B5EF4-FFF2-40B4-BE49-F238E27FC236}">
                <a16:creationId xmlns:a16="http://schemas.microsoft.com/office/drawing/2014/main" id="{9219BAB0-CA5D-D1E5-C41D-72FBCCAC9C94}"/>
              </a:ext>
            </a:extLst>
          </p:cNvPr>
          <p:cNvSpPr txBox="1"/>
          <p:nvPr/>
        </p:nvSpPr>
        <p:spPr>
          <a:xfrm>
            <a:off x="723900" y="5882640"/>
            <a:ext cx="5890260" cy="369332"/>
          </a:xfrm>
          <a:prstGeom prst="rect">
            <a:avLst/>
          </a:prstGeom>
          <a:noFill/>
        </p:spPr>
        <p:txBody>
          <a:bodyPr wrap="square" rtlCol="0">
            <a:spAutoFit/>
          </a:bodyPr>
          <a:lstStyle/>
          <a:p>
            <a:r>
              <a:rPr lang="en-IN" dirty="0"/>
              <a:t>Fig:-6  Top Doners to Congress</a:t>
            </a:r>
          </a:p>
        </p:txBody>
      </p:sp>
    </p:spTree>
    <p:extLst>
      <p:ext uri="{BB962C8B-B14F-4D97-AF65-F5344CB8AC3E}">
        <p14:creationId xmlns:p14="http://schemas.microsoft.com/office/powerpoint/2010/main" val="4289705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75A06A-7815-66D8-2167-E09104344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89" y="157385"/>
            <a:ext cx="6340389" cy="4328535"/>
          </a:xfrm>
          <a:prstGeom prst="rect">
            <a:avLst/>
          </a:prstGeom>
        </p:spPr>
      </p:pic>
    </p:spTree>
    <p:extLst>
      <p:ext uri="{BB962C8B-B14F-4D97-AF65-F5344CB8AC3E}">
        <p14:creationId xmlns:p14="http://schemas.microsoft.com/office/powerpoint/2010/main" val="3162758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4EAD7E-FCDC-B8C9-594A-49AE8DA9A287}"/>
              </a:ext>
            </a:extLst>
          </p:cNvPr>
          <p:cNvPicPr>
            <a:picLocks noChangeAspect="1"/>
          </p:cNvPicPr>
          <p:nvPr/>
        </p:nvPicPr>
        <p:blipFill rotWithShape="1">
          <a:blip r:embed="rId2">
            <a:extLst>
              <a:ext uri="{28A0092B-C50C-407E-A947-70E740481C1C}">
                <a14:useLocalDpi xmlns:a14="http://schemas.microsoft.com/office/drawing/2010/main" val="0"/>
              </a:ext>
            </a:extLst>
          </a:blip>
          <a:srcRect t="5984"/>
          <a:stretch/>
        </p:blipFill>
        <p:spPr>
          <a:xfrm>
            <a:off x="780782" y="277815"/>
            <a:ext cx="5315218" cy="4997151"/>
          </a:xfrm>
          <a:prstGeom prst="rect">
            <a:avLst/>
          </a:prstGeom>
        </p:spPr>
      </p:pic>
      <p:sp>
        <p:nvSpPr>
          <p:cNvPr id="4" name="TextBox 3">
            <a:extLst>
              <a:ext uri="{FF2B5EF4-FFF2-40B4-BE49-F238E27FC236}">
                <a16:creationId xmlns:a16="http://schemas.microsoft.com/office/drawing/2014/main" id="{841E6423-5925-7EA4-DF96-FA65E111CDAF}"/>
              </a:ext>
            </a:extLst>
          </p:cNvPr>
          <p:cNvSpPr txBox="1"/>
          <p:nvPr/>
        </p:nvSpPr>
        <p:spPr>
          <a:xfrm>
            <a:off x="1749407" y="5640897"/>
            <a:ext cx="5074920" cy="369332"/>
          </a:xfrm>
          <a:prstGeom prst="rect">
            <a:avLst/>
          </a:prstGeom>
          <a:noFill/>
        </p:spPr>
        <p:txBody>
          <a:bodyPr wrap="square" rtlCol="0">
            <a:spAutoFit/>
          </a:bodyPr>
          <a:lstStyle/>
          <a:p>
            <a:r>
              <a:rPr lang="en-IN" dirty="0"/>
              <a:t>Fig:- 7 Top Doners to BRS</a:t>
            </a:r>
          </a:p>
        </p:txBody>
      </p:sp>
    </p:spTree>
    <p:extLst>
      <p:ext uri="{BB962C8B-B14F-4D97-AF65-F5344CB8AC3E}">
        <p14:creationId xmlns:p14="http://schemas.microsoft.com/office/powerpoint/2010/main" val="3108755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7076DD-B1AF-2305-84D2-1E5E5E4B40D2}"/>
              </a:ext>
            </a:extLst>
          </p:cNvPr>
          <p:cNvPicPr>
            <a:picLocks noChangeAspect="1"/>
          </p:cNvPicPr>
          <p:nvPr/>
        </p:nvPicPr>
        <p:blipFill rotWithShape="1">
          <a:blip r:embed="rId2">
            <a:extLst>
              <a:ext uri="{28A0092B-C50C-407E-A947-70E740481C1C}">
                <a14:useLocalDpi xmlns:a14="http://schemas.microsoft.com/office/drawing/2010/main" val="0"/>
              </a:ext>
            </a:extLst>
          </a:blip>
          <a:srcRect r="208" b="3181"/>
          <a:stretch/>
        </p:blipFill>
        <p:spPr>
          <a:xfrm>
            <a:off x="1071839" y="65139"/>
            <a:ext cx="6327252" cy="4271970"/>
          </a:xfrm>
          <a:prstGeom prst="rect">
            <a:avLst/>
          </a:prstGeom>
        </p:spPr>
      </p:pic>
      <p:sp>
        <p:nvSpPr>
          <p:cNvPr id="4" name="TextBox 3">
            <a:extLst>
              <a:ext uri="{FF2B5EF4-FFF2-40B4-BE49-F238E27FC236}">
                <a16:creationId xmlns:a16="http://schemas.microsoft.com/office/drawing/2014/main" id="{0D8E0859-740A-FBAC-D8ED-DC148BE45469}"/>
              </a:ext>
            </a:extLst>
          </p:cNvPr>
          <p:cNvSpPr txBox="1"/>
          <p:nvPr/>
        </p:nvSpPr>
        <p:spPr>
          <a:xfrm>
            <a:off x="1698005" y="4592273"/>
            <a:ext cx="5074920" cy="369332"/>
          </a:xfrm>
          <a:prstGeom prst="rect">
            <a:avLst/>
          </a:prstGeom>
          <a:noFill/>
        </p:spPr>
        <p:txBody>
          <a:bodyPr wrap="square" rtlCol="0">
            <a:spAutoFit/>
          </a:bodyPr>
          <a:lstStyle/>
          <a:p>
            <a:r>
              <a:rPr lang="en-IN" dirty="0"/>
              <a:t>Fig:- 7 Top Doners to BRS</a:t>
            </a:r>
          </a:p>
        </p:txBody>
      </p:sp>
    </p:spTree>
    <p:extLst>
      <p:ext uri="{BB962C8B-B14F-4D97-AF65-F5344CB8AC3E}">
        <p14:creationId xmlns:p14="http://schemas.microsoft.com/office/powerpoint/2010/main" val="3534071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4F1B45-5E64-5EC8-A0A5-CFBB484D5836}"/>
              </a:ext>
            </a:extLst>
          </p:cNvPr>
          <p:cNvPicPr>
            <a:picLocks noChangeAspect="1"/>
          </p:cNvPicPr>
          <p:nvPr/>
        </p:nvPicPr>
        <p:blipFill rotWithShape="1">
          <a:blip r:embed="rId2">
            <a:extLst>
              <a:ext uri="{28A0092B-C50C-407E-A947-70E740481C1C}">
                <a14:useLocalDpi xmlns:a14="http://schemas.microsoft.com/office/drawing/2010/main" val="0"/>
              </a:ext>
            </a:extLst>
          </a:blip>
          <a:srcRect t="6089"/>
          <a:stretch/>
        </p:blipFill>
        <p:spPr>
          <a:xfrm>
            <a:off x="728023" y="106913"/>
            <a:ext cx="6771734" cy="4734560"/>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B6B37587-7770-261E-8822-026966E82E92}"/>
              </a:ext>
            </a:extLst>
          </p:cNvPr>
          <p:cNvSpPr txBox="1"/>
          <p:nvPr/>
        </p:nvSpPr>
        <p:spPr>
          <a:xfrm>
            <a:off x="1238681" y="5161373"/>
            <a:ext cx="5872480" cy="369332"/>
          </a:xfrm>
          <a:prstGeom prst="rect">
            <a:avLst/>
          </a:prstGeom>
          <a:noFill/>
        </p:spPr>
        <p:txBody>
          <a:bodyPr wrap="square" rtlCol="0">
            <a:spAutoFit/>
          </a:bodyPr>
          <a:lstStyle/>
          <a:p>
            <a:r>
              <a:rPr lang="en-IN" dirty="0"/>
              <a:t>Fig :-  Top Doners to AAP</a:t>
            </a:r>
          </a:p>
        </p:txBody>
      </p:sp>
    </p:spTree>
    <p:extLst>
      <p:ext uri="{BB962C8B-B14F-4D97-AF65-F5344CB8AC3E}">
        <p14:creationId xmlns:p14="http://schemas.microsoft.com/office/powerpoint/2010/main" val="184057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945BA8-3CE8-1E82-8F4B-944888F04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68" y="84744"/>
            <a:ext cx="6340389" cy="4397121"/>
          </a:xfrm>
          <a:prstGeom prst="rect">
            <a:avLst/>
          </a:prstGeom>
        </p:spPr>
      </p:pic>
      <p:sp>
        <p:nvSpPr>
          <p:cNvPr id="4" name="TextBox 3">
            <a:extLst>
              <a:ext uri="{FF2B5EF4-FFF2-40B4-BE49-F238E27FC236}">
                <a16:creationId xmlns:a16="http://schemas.microsoft.com/office/drawing/2014/main" id="{9904BD38-E0A4-6D1A-F32E-873E03E30389}"/>
              </a:ext>
            </a:extLst>
          </p:cNvPr>
          <p:cNvSpPr txBox="1"/>
          <p:nvPr/>
        </p:nvSpPr>
        <p:spPr>
          <a:xfrm>
            <a:off x="1212577" y="4574144"/>
            <a:ext cx="5872480" cy="369332"/>
          </a:xfrm>
          <a:prstGeom prst="rect">
            <a:avLst/>
          </a:prstGeom>
          <a:noFill/>
        </p:spPr>
        <p:txBody>
          <a:bodyPr wrap="square" rtlCol="0">
            <a:spAutoFit/>
          </a:bodyPr>
          <a:lstStyle/>
          <a:p>
            <a:r>
              <a:rPr lang="en-IN" dirty="0"/>
              <a:t>Fig :-   Doners of AAP</a:t>
            </a:r>
          </a:p>
        </p:txBody>
      </p:sp>
    </p:spTree>
    <p:extLst>
      <p:ext uri="{BB962C8B-B14F-4D97-AF65-F5344CB8AC3E}">
        <p14:creationId xmlns:p14="http://schemas.microsoft.com/office/powerpoint/2010/main" val="243589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6800891E-C3B1-F1EC-17DB-57F5D6F29B69}"/>
              </a:ext>
            </a:extLst>
          </p:cNvPr>
          <p:cNvSpPr/>
          <p:nvPr/>
        </p:nvSpPr>
        <p:spPr>
          <a:xfrm>
            <a:off x="8745872" y="1617787"/>
            <a:ext cx="1996580" cy="1874633"/>
          </a:xfrm>
          <a:prstGeom prst="ellipse">
            <a:avLst/>
          </a:prstGeom>
          <a:solidFill>
            <a:srgbClr val="0070C0"/>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34C38832-41B7-EC32-1E76-70D89031E550}"/>
              </a:ext>
            </a:extLst>
          </p:cNvPr>
          <p:cNvSpPr/>
          <p:nvPr/>
        </p:nvSpPr>
        <p:spPr>
          <a:xfrm>
            <a:off x="4766345" y="1843088"/>
            <a:ext cx="1996580" cy="1874633"/>
          </a:xfrm>
          <a:prstGeom prst="ellipse">
            <a:avLst/>
          </a:prstGeom>
          <a:solidFill>
            <a:srgbClr val="0070C0"/>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A647FE47-B4E6-5FD4-F9A0-4E0A24AE0912}"/>
              </a:ext>
            </a:extLst>
          </p:cNvPr>
          <p:cNvSpPr/>
          <p:nvPr/>
        </p:nvSpPr>
        <p:spPr>
          <a:xfrm>
            <a:off x="1611384" y="1784365"/>
            <a:ext cx="1996580" cy="1874633"/>
          </a:xfrm>
          <a:prstGeom prst="ellipse">
            <a:avLst/>
          </a:prstGeom>
          <a:solidFill>
            <a:srgbClr val="0070C0"/>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50963A6-B1F6-7687-F661-6D78AB2EA22B}"/>
              </a:ext>
            </a:extLst>
          </p:cNvPr>
          <p:cNvSpPr>
            <a:spLocks noGrp="1"/>
          </p:cNvSpPr>
          <p:nvPr>
            <p:ph type="title"/>
          </p:nvPr>
        </p:nvSpPr>
        <p:spPr>
          <a:xfrm>
            <a:off x="768817" y="279272"/>
            <a:ext cx="10515600" cy="1325563"/>
          </a:xfrm>
        </p:spPr>
        <p:txBody>
          <a:bodyPr/>
          <a:lstStyle/>
          <a:p>
            <a:r>
              <a:rPr lang="en-IN" dirty="0"/>
              <a:t>Process</a:t>
            </a:r>
          </a:p>
        </p:txBody>
      </p:sp>
      <p:sp>
        <p:nvSpPr>
          <p:cNvPr id="4" name="Oval 3">
            <a:extLst>
              <a:ext uri="{FF2B5EF4-FFF2-40B4-BE49-F238E27FC236}">
                <a16:creationId xmlns:a16="http://schemas.microsoft.com/office/drawing/2014/main" id="{6018685E-1ABF-F941-EA17-B83CAB8D1BA5}"/>
              </a:ext>
            </a:extLst>
          </p:cNvPr>
          <p:cNvSpPr/>
          <p:nvPr/>
        </p:nvSpPr>
        <p:spPr>
          <a:xfrm>
            <a:off x="1260097" y="1755157"/>
            <a:ext cx="2132201" cy="1933047"/>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solidFill>
                  <a:schemeClr val="bg1"/>
                </a:solidFill>
                <a:latin typeface="Arial Black" panose="020B0A04020102020204" pitchFamily="34" charset="0"/>
              </a:rPr>
              <a:t>Data   Collection</a:t>
            </a:r>
          </a:p>
        </p:txBody>
      </p:sp>
      <p:sp>
        <p:nvSpPr>
          <p:cNvPr id="6" name="Oval 5">
            <a:extLst>
              <a:ext uri="{FF2B5EF4-FFF2-40B4-BE49-F238E27FC236}">
                <a16:creationId xmlns:a16="http://schemas.microsoft.com/office/drawing/2014/main" id="{E48BE0DA-14DE-3746-E7A2-90D19FD2E1B8}"/>
              </a:ext>
            </a:extLst>
          </p:cNvPr>
          <p:cNvSpPr/>
          <p:nvPr/>
        </p:nvSpPr>
        <p:spPr>
          <a:xfrm>
            <a:off x="4515375" y="1843088"/>
            <a:ext cx="1996580" cy="187463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rial Black" panose="020B0A04020102020204" pitchFamily="34" charset="0"/>
              </a:rPr>
              <a:t>Data Cleaning</a:t>
            </a:r>
          </a:p>
        </p:txBody>
      </p:sp>
      <p:sp>
        <p:nvSpPr>
          <p:cNvPr id="8" name="Oval 7">
            <a:extLst>
              <a:ext uri="{FF2B5EF4-FFF2-40B4-BE49-F238E27FC236}">
                <a16:creationId xmlns:a16="http://schemas.microsoft.com/office/drawing/2014/main" id="{BA901BBC-72C5-9D2B-6F05-20F66B0D8A6A}"/>
              </a:ext>
            </a:extLst>
          </p:cNvPr>
          <p:cNvSpPr/>
          <p:nvPr/>
        </p:nvSpPr>
        <p:spPr>
          <a:xfrm>
            <a:off x="8463793" y="1613899"/>
            <a:ext cx="1996580" cy="187463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rial Black" panose="020B0A04020102020204" pitchFamily="34" charset="0"/>
              </a:rPr>
              <a:t>Data Modelling</a:t>
            </a:r>
          </a:p>
        </p:txBody>
      </p:sp>
      <p:sp>
        <p:nvSpPr>
          <p:cNvPr id="10" name="Oval 9">
            <a:extLst>
              <a:ext uri="{FF2B5EF4-FFF2-40B4-BE49-F238E27FC236}">
                <a16:creationId xmlns:a16="http://schemas.microsoft.com/office/drawing/2014/main" id="{D431CC90-76BF-EA64-DCC5-02D8D1B72B7C}"/>
              </a:ext>
            </a:extLst>
          </p:cNvPr>
          <p:cNvSpPr/>
          <p:nvPr/>
        </p:nvSpPr>
        <p:spPr>
          <a:xfrm>
            <a:off x="1360414" y="4229995"/>
            <a:ext cx="1996580" cy="1874633"/>
          </a:xfrm>
          <a:prstGeom prst="ellipse">
            <a:avLst/>
          </a:prstGeom>
          <a:solidFill>
            <a:srgbClr val="0070C0"/>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4B75A599-BE30-523C-CFDC-BF234F88E384}"/>
              </a:ext>
            </a:extLst>
          </p:cNvPr>
          <p:cNvSpPr/>
          <p:nvPr/>
        </p:nvSpPr>
        <p:spPr>
          <a:xfrm>
            <a:off x="1684527" y="4229994"/>
            <a:ext cx="1996580" cy="187463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rial Black" panose="020B0A04020102020204" pitchFamily="34" charset="0"/>
              </a:rPr>
              <a:t>Data analysis</a:t>
            </a:r>
          </a:p>
        </p:txBody>
      </p:sp>
      <p:sp>
        <p:nvSpPr>
          <p:cNvPr id="12" name="Oval 11">
            <a:extLst>
              <a:ext uri="{FF2B5EF4-FFF2-40B4-BE49-F238E27FC236}">
                <a16:creationId xmlns:a16="http://schemas.microsoft.com/office/drawing/2014/main" id="{BA9137D8-4E63-8160-F37D-8C405E253953}"/>
              </a:ext>
            </a:extLst>
          </p:cNvPr>
          <p:cNvSpPr/>
          <p:nvPr/>
        </p:nvSpPr>
        <p:spPr>
          <a:xfrm>
            <a:off x="5377343" y="4229995"/>
            <a:ext cx="1996580" cy="1874633"/>
          </a:xfrm>
          <a:prstGeom prst="ellipse">
            <a:avLst/>
          </a:prstGeom>
          <a:solidFill>
            <a:srgbClr val="0070C0"/>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3E2A7100-4E7A-DE76-99B4-EC9C14E6FAD8}"/>
              </a:ext>
            </a:extLst>
          </p:cNvPr>
          <p:cNvSpPr/>
          <p:nvPr/>
        </p:nvSpPr>
        <p:spPr>
          <a:xfrm>
            <a:off x="5701456" y="4229994"/>
            <a:ext cx="1996580" cy="187463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1800" dirty="0">
                <a:solidFill>
                  <a:schemeClr val="bg1"/>
                </a:solidFill>
                <a:latin typeface="HP Simplified" panose="020B0604020204020204" pitchFamily="34" charset="0"/>
              </a:rPr>
              <a:t>Insights &amp; Conclusion </a:t>
            </a:r>
          </a:p>
          <a:p>
            <a:pPr algn="ctr"/>
            <a:endParaRPr lang="en-IN" dirty="0"/>
          </a:p>
        </p:txBody>
      </p:sp>
      <p:sp>
        <p:nvSpPr>
          <p:cNvPr id="14" name="Oval 13">
            <a:extLst>
              <a:ext uri="{FF2B5EF4-FFF2-40B4-BE49-F238E27FC236}">
                <a16:creationId xmlns:a16="http://schemas.microsoft.com/office/drawing/2014/main" id="{E6BCB007-3BD0-821A-ADE6-CE60960EB5CB}"/>
              </a:ext>
            </a:extLst>
          </p:cNvPr>
          <p:cNvSpPr/>
          <p:nvPr/>
        </p:nvSpPr>
        <p:spPr>
          <a:xfrm>
            <a:off x="9232434" y="4467444"/>
            <a:ext cx="1996580" cy="1874633"/>
          </a:xfrm>
          <a:prstGeom prst="ellipse">
            <a:avLst/>
          </a:prstGeom>
          <a:solidFill>
            <a:srgbClr val="0070C0"/>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1FA7D2A9-24B6-D6BC-817D-7580CD77F116}"/>
              </a:ext>
            </a:extLst>
          </p:cNvPr>
          <p:cNvSpPr/>
          <p:nvPr/>
        </p:nvSpPr>
        <p:spPr>
          <a:xfrm>
            <a:off x="9509183" y="4463556"/>
            <a:ext cx="1996580" cy="187463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1600" dirty="0">
                <a:latin typeface="Arial Black" panose="020B0A04020102020204" pitchFamily="34" charset="0"/>
              </a:rPr>
              <a:t>Dashboard</a:t>
            </a:r>
          </a:p>
        </p:txBody>
      </p:sp>
    </p:spTree>
    <p:extLst>
      <p:ext uri="{BB962C8B-B14F-4D97-AF65-F5344CB8AC3E}">
        <p14:creationId xmlns:p14="http://schemas.microsoft.com/office/powerpoint/2010/main" val="3170422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2FF990-410D-2343-18F1-1E8A66856E01}"/>
              </a:ext>
            </a:extLst>
          </p:cNvPr>
          <p:cNvPicPr>
            <a:picLocks noChangeAspect="1"/>
          </p:cNvPicPr>
          <p:nvPr/>
        </p:nvPicPr>
        <p:blipFill rotWithShape="1">
          <a:blip r:embed="rId2">
            <a:extLst>
              <a:ext uri="{28A0092B-C50C-407E-A947-70E740481C1C}">
                <a14:useLocalDpi xmlns:a14="http://schemas.microsoft.com/office/drawing/2010/main" val="0"/>
              </a:ext>
            </a:extLst>
          </a:blip>
          <a:srcRect r="33711"/>
          <a:stretch/>
        </p:blipFill>
        <p:spPr>
          <a:xfrm>
            <a:off x="441612" y="213066"/>
            <a:ext cx="6395416" cy="43513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74C20D5A-BDFD-D581-B150-C2416DDFD97B}"/>
              </a:ext>
            </a:extLst>
          </p:cNvPr>
          <p:cNvSpPr txBox="1"/>
          <p:nvPr/>
        </p:nvSpPr>
        <p:spPr>
          <a:xfrm>
            <a:off x="583403" y="4783869"/>
            <a:ext cx="5872480" cy="369332"/>
          </a:xfrm>
          <a:prstGeom prst="rect">
            <a:avLst/>
          </a:prstGeom>
          <a:noFill/>
        </p:spPr>
        <p:txBody>
          <a:bodyPr wrap="square" rtlCol="0">
            <a:spAutoFit/>
          </a:bodyPr>
          <a:lstStyle/>
          <a:p>
            <a:r>
              <a:rPr lang="en-IN" dirty="0"/>
              <a:t>Fig :-   Doners of DMK</a:t>
            </a:r>
          </a:p>
        </p:txBody>
      </p:sp>
    </p:spTree>
    <p:extLst>
      <p:ext uri="{BB962C8B-B14F-4D97-AF65-F5344CB8AC3E}">
        <p14:creationId xmlns:p14="http://schemas.microsoft.com/office/powerpoint/2010/main" val="229917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37F85B-7D3D-07CD-59F1-E6FCF6A84ABD}"/>
              </a:ext>
            </a:extLst>
          </p:cNvPr>
          <p:cNvSpPr txBox="1"/>
          <p:nvPr/>
        </p:nvSpPr>
        <p:spPr>
          <a:xfrm>
            <a:off x="755009" y="360727"/>
            <a:ext cx="4513277" cy="654341"/>
          </a:xfrm>
          <a:prstGeom prst="rect">
            <a:avLst/>
          </a:prstGeom>
          <a:noFill/>
        </p:spPr>
        <p:txBody>
          <a:bodyPr wrap="square" rtlCol="0">
            <a:spAutoFit/>
          </a:bodyPr>
          <a:lstStyle/>
          <a:p>
            <a:r>
              <a:rPr lang="en-IN" dirty="0"/>
              <a:t>Insights from doner and political data </a:t>
            </a:r>
          </a:p>
          <a:p>
            <a:endParaRPr lang="en-IN" dirty="0"/>
          </a:p>
        </p:txBody>
      </p:sp>
      <p:sp>
        <p:nvSpPr>
          <p:cNvPr id="3" name="TextBox 2">
            <a:extLst>
              <a:ext uri="{FF2B5EF4-FFF2-40B4-BE49-F238E27FC236}">
                <a16:creationId xmlns:a16="http://schemas.microsoft.com/office/drawing/2014/main" id="{A89988E6-A648-4D62-7BA9-C6638DE022BF}"/>
              </a:ext>
            </a:extLst>
          </p:cNvPr>
          <p:cNvSpPr txBox="1"/>
          <p:nvPr/>
        </p:nvSpPr>
        <p:spPr>
          <a:xfrm>
            <a:off x="570451" y="1174459"/>
            <a:ext cx="10033233" cy="1477328"/>
          </a:xfrm>
          <a:prstGeom prst="rect">
            <a:avLst/>
          </a:prstGeom>
          <a:noFill/>
        </p:spPr>
        <p:txBody>
          <a:bodyPr wrap="square" rtlCol="0">
            <a:spAutoFit/>
          </a:bodyPr>
          <a:lstStyle/>
          <a:p>
            <a:pPr marL="342900" indent="-342900">
              <a:buFont typeface="+mj-lt"/>
              <a:buAutoNum type="arabicPeriod"/>
            </a:pPr>
            <a:r>
              <a:rPr lang="en-IN" dirty="0"/>
              <a:t>Not all data was given over a year worth of data was missing thus leading to not good enough to gain a clear picture of politics in India .</a:t>
            </a:r>
          </a:p>
          <a:p>
            <a:pPr marL="342900" indent="-342900">
              <a:buFont typeface="+mj-lt"/>
              <a:buAutoNum type="arabicPeriod"/>
            </a:pPr>
            <a:r>
              <a:rPr lang="en-IN" dirty="0"/>
              <a:t>More than half electoral bonds are give to three BJP,TMC and the INC gaining more than 50% of total share</a:t>
            </a:r>
          </a:p>
          <a:p>
            <a:pPr marL="342900" indent="-342900">
              <a:buFont typeface="+mj-lt"/>
              <a:buAutoNum type="arabicPeriod"/>
            </a:pPr>
            <a:r>
              <a:rPr lang="en-IN" dirty="0"/>
              <a:t>Top doner Were Future gaming ,Megha engineering ,</a:t>
            </a:r>
            <a:r>
              <a:rPr lang="en-IN" dirty="0" err="1"/>
              <a:t>Qwiksupplychain</a:t>
            </a:r>
            <a:r>
              <a:rPr lang="en-IN" dirty="0"/>
              <a:t> ,Vedanta ,</a:t>
            </a:r>
          </a:p>
        </p:txBody>
      </p:sp>
      <p:sp>
        <p:nvSpPr>
          <p:cNvPr id="4" name="TextBox 3">
            <a:extLst>
              <a:ext uri="{FF2B5EF4-FFF2-40B4-BE49-F238E27FC236}">
                <a16:creationId xmlns:a16="http://schemas.microsoft.com/office/drawing/2014/main" id="{078AF320-92D9-294E-799F-589AFC810082}"/>
              </a:ext>
            </a:extLst>
          </p:cNvPr>
          <p:cNvSpPr txBox="1"/>
          <p:nvPr/>
        </p:nvSpPr>
        <p:spPr>
          <a:xfrm>
            <a:off x="755009" y="3573710"/>
            <a:ext cx="10930855" cy="369332"/>
          </a:xfrm>
          <a:prstGeom prst="rect">
            <a:avLst/>
          </a:prstGeom>
          <a:noFill/>
        </p:spPr>
        <p:txBody>
          <a:bodyPr wrap="square" rtlCol="0">
            <a:spAutoFit/>
          </a:bodyPr>
          <a:lstStyle/>
          <a:p>
            <a:r>
              <a:rPr lang="en-IN" dirty="0"/>
              <a:t>Insights from matched data</a:t>
            </a:r>
          </a:p>
        </p:txBody>
      </p:sp>
      <p:sp>
        <p:nvSpPr>
          <p:cNvPr id="6" name="TextBox 5">
            <a:extLst>
              <a:ext uri="{FF2B5EF4-FFF2-40B4-BE49-F238E27FC236}">
                <a16:creationId xmlns:a16="http://schemas.microsoft.com/office/drawing/2014/main" id="{6E1BC0B0-DB6C-0CFC-CD23-D5AAAD4DFE48}"/>
              </a:ext>
            </a:extLst>
          </p:cNvPr>
          <p:cNvSpPr txBox="1"/>
          <p:nvPr/>
        </p:nvSpPr>
        <p:spPr>
          <a:xfrm>
            <a:off x="366319" y="4440131"/>
            <a:ext cx="11459362" cy="1754326"/>
          </a:xfrm>
          <a:prstGeom prst="rect">
            <a:avLst/>
          </a:prstGeom>
          <a:noFill/>
        </p:spPr>
        <p:txBody>
          <a:bodyPr wrap="square" rtlCol="0">
            <a:spAutoFit/>
          </a:bodyPr>
          <a:lstStyle/>
          <a:p>
            <a:r>
              <a:rPr lang="en-IN" dirty="0"/>
              <a:t>BJP:-Top doners are Megha Engineering 420 </a:t>
            </a:r>
            <a:r>
              <a:rPr lang="en-IN" dirty="0" err="1"/>
              <a:t>cr</a:t>
            </a:r>
            <a:r>
              <a:rPr lang="en-IN" dirty="0"/>
              <a:t>, Future gaming 408 Cr, Vedanta 221 Cr, </a:t>
            </a:r>
            <a:r>
              <a:rPr lang="en-IN" dirty="0" err="1"/>
              <a:t>qwiksupplychain</a:t>
            </a:r>
            <a:r>
              <a:rPr lang="en-IN" dirty="0"/>
              <a:t> 121 Cr</a:t>
            </a:r>
          </a:p>
          <a:p>
            <a:r>
              <a:rPr lang="en-IN" dirty="0"/>
              <a:t>TMC:- Megha Engineering 220 </a:t>
            </a:r>
            <a:r>
              <a:rPr lang="en-IN" dirty="0" err="1"/>
              <a:t>cr</a:t>
            </a:r>
            <a:r>
              <a:rPr lang="en-IN" dirty="0"/>
              <a:t>, Future gaming 202 Cr, Vedanta 85 Cr ,Haldia energy  71 Cr , </a:t>
            </a:r>
            <a:r>
              <a:rPr lang="en-IN" dirty="0" err="1"/>
              <a:t>Madanlal</a:t>
            </a:r>
            <a:r>
              <a:rPr lang="en-IN" dirty="0"/>
              <a:t> ltd 70 Cr</a:t>
            </a:r>
          </a:p>
          <a:p>
            <a:r>
              <a:rPr lang="en-IN" dirty="0"/>
              <a:t>INC :- Future gaming 272 Cr , </a:t>
            </a:r>
            <a:r>
              <a:rPr lang="en-IN" dirty="0" err="1"/>
              <a:t>qwiksupplychain</a:t>
            </a:r>
            <a:r>
              <a:rPr lang="en-IN" dirty="0"/>
              <a:t> 100Cr , </a:t>
            </a:r>
            <a:r>
              <a:rPr lang="en-IN" dirty="0" err="1"/>
              <a:t>Madanlal</a:t>
            </a:r>
            <a:r>
              <a:rPr lang="en-IN" dirty="0"/>
              <a:t> ltd 67 Cr  , Megha Engineering 66 Cr  ,Western up 58 Cr</a:t>
            </a:r>
            <a:br>
              <a:rPr lang="en-IN" dirty="0"/>
            </a:br>
            <a:r>
              <a:rPr lang="en-IN" dirty="0"/>
              <a:t>BRS:- Megha Engineering 84 Cr, Future gaming 200 Cr, Western up 98 </a:t>
            </a:r>
            <a:r>
              <a:rPr lang="en-IN" dirty="0" err="1"/>
              <a:t>cr</a:t>
            </a:r>
            <a:r>
              <a:rPr lang="en-IN" dirty="0"/>
              <a:t> ,Haldia energy  71 Cr , </a:t>
            </a:r>
            <a:r>
              <a:rPr lang="en-IN" dirty="0" err="1"/>
              <a:t>qwiksupplychain</a:t>
            </a:r>
            <a:r>
              <a:rPr lang="en-IN" dirty="0"/>
              <a:t> 65 Cr</a:t>
            </a:r>
            <a:br>
              <a:rPr lang="en-IN" dirty="0"/>
            </a:br>
            <a:r>
              <a:rPr lang="en-IN" dirty="0"/>
              <a:t>AAP:- Megha Engineering 12 Cr, Future gaming 18 Cr, Yashoda </a:t>
            </a:r>
            <a:r>
              <a:rPr lang="en-IN" dirty="0" err="1"/>
              <a:t>hosp</a:t>
            </a:r>
            <a:r>
              <a:rPr lang="en-IN" dirty="0"/>
              <a:t> 27 Cr ,Haldia energy  30 Cr , </a:t>
            </a:r>
            <a:r>
              <a:rPr lang="en-IN" dirty="0" err="1"/>
              <a:t>Dhariwal</a:t>
            </a:r>
            <a:r>
              <a:rPr lang="en-IN" dirty="0"/>
              <a:t> infra 15 Cr</a:t>
            </a:r>
            <a:br>
              <a:rPr lang="en-IN" dirty="0"/>
            </a:br>
            <a:endParaRPr lang="en-IN" dirty="0"/>
          </a:p>
        </p:txBody>
      </p:sp>
    </p:spTree>
    <p:extLst>
      <p:ext uri="{BB962C8B-B14F-4D97-AF65-F5344CB8AC3E}">
        <p14:creationId xmlns:p14="http://schemas.microsoft.com/office/powerpoint/2010/main" val="1468211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ECA9-E3F1-A4B9-2C6C-EFA2CFFDB847}"/>
              </a:ext>
            </a:extLst>
          </p:cNvPr>
          <p:cNvSpPr>
            <a:spLocks noGrp="1"/>
          </p:cNvSpPr>
          <p:nvPr>
            <p:ph type="title"/>
          </p:nvPr>
        </p:nvSpPr>
        <p:spPr/>
        <p:txBody>
          <a:bodyPr/>
          <a:lstStyle/>
          <a:p>
            <a:r>
              <a:rPr lang="en-IN" dirty="0"/>
              <a:t>Interactive dashboard </a:t>
            </a:r>
          </a:p>
        </p:txBody>
      </p:sp>
      <p:pic>
        <p:nvPicPr>
          <p:cNvPr id="4" name="Picture 3">
            <a:extLst>
              <a:ext uri="{FF2B5EF4-FFF2-40B4-BE49-F238E27FC236}">
                <a16:creationId xmlns:a16="http://schemas.microsoft.com/office/drawing/2014/main" id="{11033ABF-A043-505E-ACE5-F112FC4C3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67" y="1846976"/>
            <a:ext cx="5536733" cy="4723002"/>
          </a:xfrm>
          <a:prstGeom prst="rect">
            <a:avLst/>
          </a:prstGeom>
        </p:spPr>
      </p:pic>
      <p:sp>
        <p:nvSpPr>
          <p:cNvPr id="3" name="TextBox 2">
            <a:extLst>
              <a:ext uri="{FF2B5EF4-FFF2-40B4-BE49-F238E27FC236}">
                <a16:creationId xmlns:a16="http://schemas.microsoft.com/office/drawing/2014/main" id="{CE871D56-0CB1-6DA9-A9FF-7BC0767BEF55}"/>
              </a:ext>
            </a:extLst>
          </p:cNvPr>
          <p:cNvSpPr txBox="1"/>
          <p:nvPr/>
        </p:nvSpPr>
        <p:spPr>
          <a:xfrm>
            <a:off x="7373923" y="1690688"/>
            <a:ext cx="4446165" cy="1754326"/>
          </a:xfrm>
          <a:prstGeom prst="rect">
            <a:avLst/>
          </a:prstGeom>
          <a:noFill/>
        </p:spPr>
        <p:txBody>
          <a:bodyPr wrap="square" rtlCol="0">
            <a:spAutoFit/>
          </a:bodyPr>
          <a:lstStyle/>
          <a:p>
            <a:r>
              <a:rPr lang="en-IN" dirty="0"/>
              <a:t>Eb dashboard was made to understand the doner and party relationship which company are giving  to party how much and more informative to gain good understanding of relationships of political party in </a:t>
            </a:r>
            <a:r>
              <a:rPr lang="en-IN" dirty="0" err="1"/>
              <a:t>india</a:t>
            </a:r>
            <a:r>
              <a:rPr lang="en-IN" dirty="0"/>
              <a:t> </a:t>
            </a:r>
          </a:p>
          <a:p>
            <a:endParaRPr lang="en-IN" dirty="0"/>
          </a:p>
        </p:txBody>
      </p:sp>
      <p:sp>
        <p:nvSpPr>
          <p:cNvPr id="5" name="TextBox 4">
            <a:extLst>
              <a:ext uri="{FF2B5EF4-FFF2-40B4-BE49-F238E27FC236}">
                <a16:creationId xmlns:a16="http://schemas.microsoft.com/office/drawing/2014/main" id="{DB0C3371-580C-F745-82F8-08B7AA95902A}"/>
              </a:ext>
            </a:extLst>
          </p:cNvPr>
          <p:cNvSpPr txBox="1"/>
          <p:nvPr/>
        </p:nvSpPr>
        <p:spPr>
          <a:xfrm>
            <a:off x="7541703" y="4186106"/>
            <a:ext cx="4186106" cy="646331"/>
          </a:xfrm>
          <a:prstGeom prst="rect">
            <a:avLst/>
          </a:prstGeom>
          <a:noFill/>
        </p:spPr>
        <p:txBody>
          <a:bodyPr wrap="square" rtlCol="0">
            <a:spAutoFit/>
          </a:bodyPr>
          <a:lstStyle/>
          <a:p>
            <a:r>
              <a:rPr lang="en-IN" dirty="0"/>
              <a:t>With better and more data from we can get a clear picture of ed</a:t>
            </a:r>
          </a:p>
        </p:txBody>
      </p:sp>
      <p:sp>
        <p:nvSpPr>
          <p:cNvPr id="6" name="TextBox 5">
            <a:extLst>
              <a:ext uri="{FF2B5EF4-FFF2-40B4-BE49-F238E27FC236}">
                <a16:creationId xmlns:a16="http://schemas.microsoft.com/office/drawing/2014/main" id="{FF18BCA2-8E2F-C896-DFAA-F55A7C16598B}"/>
              </a:ext>
            </a:extLst>
          </p:cNvPr>
          <p:cNvSpPr txBox="1"/>
          <p:nvPr/>
        </p:nvSpPr>
        <p:spPr>
          <a:xfrm>
            <a:off x="7751428" y="5511567"/>
            <a:ext cx="3758267" cy="646331"/>
          </a:xfrm>
          <a:prstGeom prst="rect">
            <a:avLst/>
          </a:prstGeom>
          <a:noFill/>
        </p:spPr>
        <p:txBody>
          <a:bodyPr wrap="square" rtlCol="0">
            <a:spAutoFit/>
          </a:bodyPr>
          <a:lstStyle/>
          <a:p>
            <a:r>
              <a:rPr lang="en-IN" dirty="0"/>
              <a:t>Link</a:t>
            </a:r>
          </a:p>
          <a:p>
            <a:endParaRPr lang="en-IN" dirty="0"/>
          </a:p>
        </p:txBody>
      </p:sp>
    </p:spTree>
    <p:extLst>
      <p:ext uri="{BB962C8B-B14F-4D97-AF65-F5344CB8AC3E}">
        <p14:creationId xmlns:p14="http://schemas.microsoft.com/office/powerpoint/2010/main" val="234291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78F5C5C1-4ADE-49B9-A97A-2B21CEF5CE52}"/>
              </a:ext>
            </a:extLst>
          </p:cNvPr>
          <p:cNvPicPr>
            <a:picLocks noChangeAspect="1"/>
          </p:cNvPicPr>
          <p:nvPr/>
        </p:nvPicPr>
        <p:blipFill rotWithShape="1">
          <a:blip r:embed="rId2">
            <a:extLst>
              <a:ext uri="{28A0092B-C50C-407E-A947-70E740481C1C}">
                <a14:useLocalDpi xmlns:a14="http://schemas.microsoft.com/office/drawing/2010/main" val="0"/>
              </a:ext>
            </a:extLst>
          </a:blip>
          <a:srcRect l="1198" t="2469" r="559" b="22401"/>
          <a:stretch/>
        </p:blipFill>
        <p:spPr>
          <a:xfrm>
            <a:off x="511729" y="150794"/>
            <a:ext cx="8925886" cy="5050172"/>
          </a:xfrm>
          <a:prstGeom prst="rect">
            <a:avLst/>
          </a:prstGeom>
        </p:spPr>
      </p:pic>
      <p:sp>
        <p:nvSpPr>
          <p:cNvPr id="3" name="TextBox 2">
            <a:extLst>
              <a:ext uri="{FF2B5EF4-FFF2-40B4-BE49-F238E27FC236}">
                <a16:creationId xmlns:a16="http://schemas.microsoft.com/office/drawing/2014/main" id="{FE761F47-DC43-4193-D15F-0B6F1817811F}"/>
              </a:ext>
            </a:extLst>
          </p:cNvPr>
          <p:cNvSpPr txBox="1"/>
          <p:nvPr/>
        </p:nvSpPr>
        <p:spPr>
          <a:xfrm>
            <a:off x="4016859" y="5200966"/>
            <a:ext cx="4502301" cy="369332"/>
          </a:xfrm>
          <a:prstGeom prst="rect">
            <a:avLst/>
          </a:prstGeom>
          <a:noFill/>
        </p:spPr>
        <p:txBody>
          <a:bodyPr wrap="square" rtlCol="0">
            <a:spAutoFit/>
          </a:bodyPr>
          <a:lstStyle/>
          <a:p>
            <a:r>
              <a:rPr lang="en-IN" dirty="0"/>
              <a:t>Fig:1 Big Picture of Electoral Bonds</a:t>
            </a: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F92432-7FBD-90BB-51C6-E94E39671F48}"/>
              </a:ext>
            </a:extLst>
          </p:cNvPr>
          <p:cNvPicPr>
            <a:picLocks noChangeAspect="1"/>
          </p:cNvPicPr>
          <p:nvPr/>
        </p:nvPicPr>
        <p:blipFill rotWithShape="1">
          <a:blip r:embed="rId2">
            <a:extLst>
              <a:ext uri="{28A0092B-C50C-407E-A947-70E740481C1C}">
                <a14:useLocalDpi xmlns:a14="http://schemas.microsoft.com/office/drawing/2010/main" val="0"/>
              </a:ext>
            </a:extLst>
          </a:blip>
          <a:srcRect l="1118" t="5042" r="1438" b="7433"/>
          <a:stretch/>
        </p:blipFill>
        <p:spPr>
          <a:xfrm>
            <a:off x="761721" y="64875"/>
            <a:ext cx="4389399" cy="5116169"/>
          </a:xfrm>
          <a:prstGeom prst="rect">
            <a:avLst/>
          </a:prstGeom>
        </p:spPr>
      </p:pic>
      <p:sp>
        <p:nvSpPr>
          <p:cNvPr id="4" name="TextBox 3">
            <a:extLst>
              <a:ext uri="{FF2B5EF4-FFF2-40B4-BE49-F238E27FC236}">
                <a16:creationId xmlns:a16="http://schemas.microsoft.com/office/drawing/2014/main" id="{30F3EAC3-C610-B99C-0A11-0CAFB94576AF}"/>
              </a:ext>
            </a:extLst>
          </p:cNvPr>
          <p:cNvSpPr txBox="1"/>
          <p:nvPr/>
        </p:nvSpPr>
        <p:spPr>
          <a:xfrm>
            <a:off x="156223" y="5307295"/>
            <a:ext cx="5726418" cy="646331"/>
          </a:xfrm>
          <a:prstGeom prst="rect">
            <a:avLst/>
          </a:prstGeom>
          <a:noFill/>
        </p:spPr>
        <p:txBody>
          <a:bodyPr wrap="square" rtlCol="0">
            <a:spAutoFit/>
          </a:bodyPr>
          <a:lstStyle/>
          <a:p>
            <a:r>
              <a:rPr lang="en-IN" dirty="0"/>
              <a:t>Fig :- 2 Matched with Purchasers Names and the Political parties</a:t>
            </a:r>
          </a:p>
        </p:txBody>
      </p:sp>
      <p:pic>
        <p:nvPicPr>
          <p:cNvPr id="8" name="Picture 7">
            <a:extLst>
              <a:ext uri="{FF2B5EF4-FFF2-40B4-BE49-F238E27FC236}">
                <a16:creationId xmlns:a16="http://schemas.microsoft.com/office/drawing/2014/main" id="{5413FB42-9112-A3C6-AF3F-DF87D17D4ADC}"/>
              </a:ext>
            </a:extLst>
          </p:cNvPr>
          <p:cNvPicPr>
            <a:picLocks noChangeAspect="1"/>
          </p:cNvPicPr>
          <p:nvPr/>
        </p:nvPicPr>
        <p:blipFill rotWithShape="1">
          <a:blip r:embed="rId3">
            <a:extLst>
              <a:ext uri="{28A0092B-C50C-407E-A947-70E740481C1C}">
                <a14:useLocalDpi xmlns:a14="http://schemas.microsoft.com/office/drawing/2010/main" val="0"/>
              </a:ext>
            </a:extLst>
          </a:blip>
          <a:srcRect r="45107"/>
          <a:stretch/>
        </p:blipFill>
        <p:spPr>
          <a:xfrm>
            <a:off x="6096000" y="227662"/>
            <a:ext cx="6069809" cy="4404742"/>
          </a:xfrm>
          <a:prstGeom prst="rect">
            <a:avLst/>
          </a:prstGeom>
        </p:spPr>
      </p:pic>
      <p:sp>
        <p:nvSpPr>
          <p:cNvPr id="9" name="TextBox 8">
            <a:extLst>
              <a:ext uri="{FF2B5EF4-FFF2-40B4-BE49-F238E27FC236}">
                <a16:creationId xmlns:a16="http://schemas.microsoft.com/office/drawing/2014/main" id="{035B6B9A-8B4A-6864-515D-78C986607FC2}"/>
              </a:ext>
            </a:extLst>
          </p:cNvPr>
          <p:cNvSpPr txBox="1"/>
          <p:nvPr/>
        </p:nvSpPr>
        <p:spPr>
          <a:xfrm>
            <a:off x="6319520" y="5307295"/>
            <a:ext cx="5716257" cy="369332"/>
          </a:xfrm>
          <a:prstGeom prst="rect">
            <a:avLst/>
          </a:prstGeom>
          <a:noFill/>
        </p:spPr>
        <p:txBody>
          <a:bodyPr wrap="square" rtlCol="0">
            <a:spAutoFit/>
          </a:bodyPr>
          <a:lstStyle/>
          <a:p>
            <a:r>
              <a:rPr lang="en-IN" dirty="0"/>
              <a:t>Fig:-3 Total Amount by each party</a:t>
            </a:r>
          </a:p>
        </p:txBody>
      </p:sp>
    </p:spTree>
    <p:extLst>
      <p:ext uri="{BB962C8B-B14F-4D97-AF65-F5344CB8AC3E}">
        <p14:creationId xmlns:p14="http://schemas.microsoft.com/office/powerpoint/2010/main" val="295312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AB5EDF-746D-44EF-9FC4-91C7EDB28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57" y="180842"/>
            <a:ext cx="7864522" cy="5875529"/>
          </a:xfrm>
          <a:prstGeom prst="rect">
            <a:avLst/>
          </a:prstGeom>
        </p:spPr>
      </p:pic>
      <p:sp>
        <p:nvSpPr>
          <p:cNvPr id="5" name="TextBox 4">
            <a:extLst>
              <a:ext uri="{FF2B5EF4-FFF2-40B4-BE49-F238E27FC236}">
                <a16:creationId xmlns:a16="http://schemas.microsoft.com/office/drawing/2014/main" id="{908B7424-FEF4-8AD6-5CB4-FF3F51B95DA9}"/>
              </a:ext>
            </a:extLst>
          </p:cNvPr>
          <p:cNvSpPr txBox="1"/>
          <p:nvPr/>
        </p:nvSpPr>
        <p:spPr>
          <a:xfrm>
            <a:off x="1224793" y="6224631"/>
            <a:ext cx="7864522" cy="369332"/>
          </a:xfrm>
          <a:prstGeom prst="rect">
            <a:avLst/>
          </a:prstGeom>
          <a:noFill/>
        </p:spPr>
        <p:txBody>
          <a:bodyPr wrap="square" rtlCol="0">
            <a:spAutoFit/>
          </a:bodyPr>
          <a:lstStyle/>
          <a:p>
            <a:r>
              <a:rPr lang="en-IN" dirty="0"/>
              <a:t>Fig :-  Bonds Purchase monthly</a:t>
            </a:r>
          </a:p>
        </p:txBody>
      </p:sp>
    </p:spTree>
    <p:extLst>
      <p:ext uri="{BB962C8B-B14F-4D97-AF65-F5344CB8AC3E}">
        <p14:creationId xmlns:p14="http://schemas.microsoft.com/office/powerpoint/2010/main" val="198845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71C76D-37B9-33E8-944E-2642B6769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4" y="469786"/>
            <a:ext cx="7864522" cy="1539373"/>
          </a:xfrm>
          <a:prstGeom prst="rect">
            <a:avLst/>
          </a:prstGeom>
        </p:spPr>
      </p:pic>
      <p:sp>
        <p:nvSpPr>
          <p:cNvPr id="4" name="TextBox 3">
            <a:extLst>
              <a:ext uri="{FF2B5EF4-FFF2-40B4-BE49-F238E27FC236}">
                <a16:creationId xmlns:a16="http://schemas.microsoft.com/office/drawing/2014/main" id="{B92155ED-6F34-DA48-4964-831FADCBC901}"/>
              </a:ext>
            </a:extLst>
          </p:cNvPr>
          <p:cNvSpPr txBox="1"/>
          <p:nvPr/>
        </p:nvSpPr>
        <p:spPr>
          <a:xfrm>
            <a:off x="998290" y="2625754"/>
            <a:ext cx="5637402" cy="1200329"/>
          </a:xfrm>
          <a:prstGeom prst="rect">
            <a:avLst/>
          </a:prstGeom>
          <a:noFill/>
        </p:spPr>
        <p:txBody>
          <a:bodyPr wrap="square" rtlCol="0">
            <a:spAutoFit/>
          </a:bodyPr>
          <a:lstStyle/>
          <a:p>
            <a:r>
              <a:rPr lang="en-IN" dirty="0"/>
              <a:t>Most bond were encashed by the political parties </a:t>
            </a:r>
          </a:p>
          <a:p>
            <a:r>
              <a:rPr lang="en-IN" dirty="0"/>
              <a:t>Not all bonds were able to matched with the political but I made a subset of matched bond number used it gain insights </a:t>
            </a:r>
          </a:p>
        </p:txBody>
      </p:sp>
    </p:spTree>
    <p:extLst>
      <p:ext uri="{BB962C8B-B14F-4D97-AF65-F5344CB8AC3E}">
        <p14:creationId xmlns:p14="http://schemas.microsoft.com/office/powerpoint/2010/main" val="1025646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50699D-CE3A-089D-F109-2EC9A22B072F}"/>
              </a:ext>
            </a:extLst>
          </p:cNvPr>
          <p:cNvPicPr>
            <a:picLocks noChangeAspect="1"/>
          </p:cNvPicPr>
          <p:nvPr/>
        </p:nvPicPr>
        <p:blipFill rotWithShape="1">
          <a:blip r:embed="rId2">
            <a:extLst>
              <a:ext uri="{28A0092B-C50C-407E-A947-70E740481C1C}">
                <a14:useLocalDpi xmlns:a14="http://schemas.microsoft.com/office/drawing/2010/main" val="0"/>
              </a:ext>
            </a:extLst>
          </a:blip>
          <a:srcRect l="550" t="845" r="-550" b="20969"/>
          <a:stretch/>
        </p:blipFill>
        <p:spPr>
          <a:xfrm>
            <a:off x="2000445" y="419450"/>
            <a:ext cx="7620660" cy="4664278"/>
          </a:xfrm>
          <a:prstGeom prst="rect">
            <a:avLst/>
          </a:prstGeom>
        </p:spPr>
      </p:pic>
      <p:sp>
        <p:nvSpPr>
          <p:cNvPr id="2" name="TextBox 1">
            <a:extLst>
              <a:ext uri="{FF2B5EF4-FFF2-40B4-BE49-F238E27FC236}">
                <a16:creationId xmlns:a16="http://schemas.microsoft.com/office/drawing/2014/main" id="{AD34E2A6-783D-2DCD-5A3F-320E3648DC71}"/>
              </a:ext>
            </a:extLst>
          </p:cNvPr>
          <p:cNvSpPr txBox="1"/>
          <p:nvPr/>
        </p:nvSpPr>
        <p:spPr>
          <a:xfrm>
            <a:off x="1577130" y="5486400"/>
            <a:ext cx="8430936" cy="369332"/>
          </a:xfrm>
          <a:prstGeom prst="rect">
            <a:avLst/>
          </a:prstGeom>
          <a:noFill/>
        </p:spPr>
        <p:txBody>
          <a:bodyPr wrap="square" rtlCol="0">
            <a:spAutoFit/>
          </a:bodyPr>
          <a:lstStyle/>
          <a:p>
            <a:r>
              <a:rPr lang="en-IN" dirty="0"/>
              <a:t>Fig:-  Percentage of share of political Party</a:t>
            </a:r>
          </a:p>
        </p:txBody>
      </p:sp>
    </p:spTree>
    <p:extLst>
      <p:ext uri="{BB962C8B-B14F-4D97-AF65-F5344CB8AC3E}">
        <p14:creationId xmlns:p14="http://schemas.microsoft.com/office/powerpoint/2010/main" val="47739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65EA60-0CC8-39CB-E45D-31F70E1F7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717" y="262757"/>
            <a:ext cx="10912786" cy="4671465"/>
          </a:xfrm>
          <a:prstGeom prst="rect">
            <a:avLst/>
          </a:prstGeom>
        </p:spPr>
      </p:pic>
      <p:sp>
        <p:nvSpPr>
          <p:cNvPr id="4" name="TextBox 3">
            <a:extLst>
              <a:ext uri="{FF2B5EF4-FFF2-40B4-BE49-F238E27FC236}">
                <a16:creationId xmlns:a16="http://schemas.microsoft.com/office/drawing/2014/main" id="{5DD1000D-56F3-B99C-6BC3-BE0D8C095B08}"/>
              </a:ext>
            </a:extLst>
          </p:cNvPr>
          <p:cNvSpPr txBox="1"/>
          <p:nvPr/>
        </p:nvSpPr>
        <p:spPr>
          <a:xfrm>
            <a:off x="555717" y="5276675"/>
            <a:ext cx="10912786" cy="369332"/>
          </a:xfrm>
          <a:prstGeom prst="rect">
            <a:avLst/>
          </a:prstGeom>
          <a:noFill/>
        </p:spPr>
        <p:txBody>
          <a:bodyPr wrap="square" rtlCol="0">
            <a:spAutoFit/>
          </a:bodyPr>
          <a:lstStyle/>
          <a:p>
            <a:r>
              <a:rPr lang="en-IN" dirty="0"/>
              <a:t>Fig :-  Amount each Party received from year 2018 to 2024</a:t>
            </a:r>
          </a:p>
        </p:txBody>
      </p:sp>
    </p:spTree>
    <p:extLst>
      <p:ext uri="{BB962C8B-B14F-4D97-AF65-F5344CB8AC3E}">
        <p14:creationId xmlns:p14="http://schemas.microsoft.com/office/powerpoint/2010/main" val="202210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EF51B8-10BF-2C3B-FDD8-0AF848E29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69" y="244224"/>
            <a:ext cx="6180356" cy="4054191"/>
          </a:xfrm>
          <a:prstGeom prst="rect">
            <a:avLst/>
          </a:prstGeom>
        </p:spPr>
      </p:pic>
      <p:sp>
        <p:nvSpPr>
          <p:cNvPr id="4" name="TextBox 3">
            <a:extLst>
              <a:ext uri="{FF2B5EF4-FFF2-40B4-BE49-F238E27FC236}">
                <a16:creationId xmlns:a16="http://schemas.microsoft.com/office/drawing/2014/main" id="{8576CE6A-D7D9-778F-57C7-73E8579C0533}"/>
              </a:ext>
            </a:extLst>
          </p:cNvPr>
          <p:cNvSpPr txBox="1"/>
          <p:nvPr/>
        </p:nvSpPr>
        <p:spPr>
          <a:xfrm>
            <a:off x="455569" y="5025006"/>
            <a:ext cx="5517392" cy="369332"/>
          </a:xfrm>
          <a:prstGeom prst="rect">
            <a:avLst/>
          </a:prstGeom>
          <a:noFill/>
        </p:spPr>
        <p:txBody>
          <a:bodyPr wrap="square" rtlCol="0">
            <a:spAutoFit/>
          </a:bodyPr>
          <a:lstStyle/>
          <a:p>
            <a:r>
              <a:rPr lang="en-IN" dirty="0"/>
              <a:t>Fig:- Top doner to political parties</a:t>
            </a:r>
          </a:p>
        </p:txBody>
      </p:sp>
    </p:spTree>
    <p:extLst>
      <p:ext uri="{BB962C8B-B14F-4D97-AF65-F5344CB8AC3E}">
        <p14:creationId xmlns:p14="http://schemas.microsoft.com/office/powerpoint/2010/main" val="2026227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412</Words>
  <Application>Microsoft Office PowerPoint</Application>
  <PresentationFormat>Widescreen</PresentationFormat>
  <Paragraphs>38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Calibri Light</vt:lpstr>
      <vt:lpstr>HP Simplified</vt:lpstr>
      <vt:lpstr>Office Theme</vt:lpstr>
      <vt:lpstr>Electoral Bond analysis and insights</vt:lpstr>
      <vt:lpstr>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Interactive dashboard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Electroal Bond analysis and insights</dc:title>
  <dc:creator/>
  <cp:lastModifiedBy>Md Abusahama Rasheed</cp:lastModifiedBy>
  <cp:revision>6</cp:revision>
  <dcterms:created xsi:type="dcterms:W3CDTF">2024-03-22T18:36:28Z</dcterms:created>
  <dcterms:modified xsi:type="dcterms:W3CDTF">2024-04-01T09:20:52Z</dcterms:modified>
</cp:coreProperties>
</file>